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04" r:id="rId4"/>
  </p:sldMasterIdLst>
  <p:notesMasterIdLst>
    <p:notesMasterId r:id="rId79"/>
  </p:notesMasterIdLst>
  <p:sldIdLst>
    <p:sldId id="256" r:id="rId5"/>
    <p:sldId id="259" r:id="rId6"/>
    <p:sldId id="345" r:id="rId7"/>
    <p:sldId id="352" r:id="rId8"/>
    <p:sldId id="261" r:id="rId9"/>
    <p:sldId id="262" r:id="rId10"/>
    <p:sldId id="263" r:id="rId11"/>
    <p:sldId id="266" r:id="rId12"/>
    <p:sldId id="354" r:id="rId13"/>
    <p:sldId id="270" r:id="rId14"/>
    <p:sldId id="277" r:id="rId15"/>
    <p:sldId id="278" r:id="rId16"/>
    <p:sldId id="279" r:id="rId17"/>
    <p:sldId id="280" r:id="rId18"/>
    <p:sldId id="281" r:id="rId19"/>
    <p:sldId id="282" r:id="rId20"/>
    <p:sldId id="283" r:id="rId21"/>
    <p:sldId id="284" r:id="rId22"/>
    <p:sldId id="286" r:id="rId23"/>
    <p:sldId id="287" r:id="rId24"/>
    <p:sldId id="288"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5"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6" r:id="rId59"/>
    <p:sldId id="327" r:id="rId60"/>
    <p:sldId id="328" r:id="rId61"/>
    <p:sldId id="329" r:id="rId62"/>
    <p:sldId id="330" r:id="rId63"/>
    <p:sldId id="331" r:id="rId64"/>
    <p:sldId id="332" r:id="rId65"/>
    <p:sldId id="333" r:id="rId66"/>
    <p:sldId id="334" r:id="rId67"/>
    <p:sldId id="335" r:id="rId68"/>
    <p:sldId id="336" r:id="rId69"/>
    <p:sldId id="338" r:id="rId70"/>
    <p:sldId id="341" r:id="rId71"/>
    <p:sldId id="342" r:id="rId72"/>
    <p:sldId id="343" r:id="rId73"/>
    <p:sldId id="344" r:id="rId74"/>
    <p:sldId id="368" r:id="rId75"/>
    <p:sldId id="337" r:id="rId76"/>
    <p:sldId id="367" r:id="rId77"/>
    <p:sldId id="359" r:id="rId7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F55A1A-D2D1-4B53-8657-FA3748EE3B55}" v="1" dt="2020-10-20T14:26:29.184"/>
  </p1510:revLst>
</p1510:revInfo>
</file>

<file path=ppt/tableStyles.xml><?xml version="1.0" encoding="utf-8"?>
<a:tblStyleLst xmlns:a="http://schemas.openxmlformats.org/drawingml/2006/main" def="{87CBCAE2-8F3F-44FB-835C-4B371B38F2CE}">
  <a:tblStyle styleId="{87CBCAE2-8F3F-44FB-835C-4B371B38F2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161A74C-B648-4594-8004-7A419C4FF82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6" y="336"/>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63F55A1A-D2D1-4B53-8657-FA3748EE3B55}"/>
    <pc:docChg chg="modSld">
      <pc:chgData name="Sarah Brooking" userId="18cedcd5-ab48-4fbc-a36a-40873077071e" providerId="ADAL" clId="{63F55A1A-D2D1-4B53-8657-FA3748EE3B55}" dt="2020-10-20T14:26:51.725" v="3" actId="14100"/>
      <pc:docMkLst>
        <pc:docMk/>
      </pc:docMkLst>
      <pc:sldChg chg="addSp modSp">
        <pc:chgData name="Sarah Brooking" userId="18cedcd5-ab48-4fbc-a36a-40873077071e" providerId="ADAL" clId="{63F55A1A-D2D1-4B53-8657-FA3748EE3B55}" dt="2020-10-20T14:26:51.725" v="3" actId="14100"/>
        <pc:sldMkLst>
          <pc:docMk/>
          <pc:sldMk cId="0" sldId="256"/>
        </pc:sldMkLst>
        <pc:spChg chg="add mod">
          <ac:chgData name="Sarah Brooking" userId="18cedcd5-ab48-4fbc-a36a-40873077071e" providerId="ADAL" clId="{63F55A1A-D2D1-4B53-8657-FA3748EE3B55}" dt="2020-10-20T14:26:51.725" v="3" actId="14100"/>
          <ac:spMkLst>
            <pc:docMk/>
            <pc:sldMk cId="0" sldId="256"/>
            <ac:spMk id="11" creationId="{7B7DE9A5-2877-4FB6-A27D-7398FC1C10A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EBAB35-B76A-4E92-84E6-1C9BB3495127}" type="doc">
      <dgm:prSet loTypeId="urn:microsoft.com/office/officeart/2016/7/layout/VerticalHollowActionList" loCatId="List" qsTypeId="urn:microsoft.com/office/officeart/2005/8/quickstyle/simple1" qsCatId="simple" csTypeId="urn:microsoft.com/office/officeart/2005/8/colors/accent1_2" csCatId="accent1"/>
      <dgm:spPr/>
      <dgm:t>
        <a:bodyPr/>
        <a:lstStyle/>
        <a:p>
          <a:endParaRPr lang="en-US"/>
        </a:p>
      </dgm:t>
    </dgm:pt>
    <dgm:pt modelId="{E7045EAE-0780-4431-B4FF-C423A210063E}">
      <dgm:prSet/>
      <dgm:spPr/>
      <dgm:t>
        <a:bodyPr/>
        <a:lstStyle/>
        <a:p>
          <a:r>
            <a:rPr lang="en-US"/>
            <a:t>Avoid</a:t>
          </a:r>
        </a:p>
      </dgm:t>
    </dgm:pt>
    <dgm:pt modelId="{B8EF3EBC-F453-4A7B-8DB4-79F4541A3ECA}" type="parTrans" cxnId="{DBAAC254-1616-40C8-8201-69A1022A1A00}">
      <dgm:prSet/>
      <dgm:spPr/>
      <dgm:t>
        <a:bodyPr/>
        <a:lstStyle/>
        <a:p>
          <a:endParaRPr lang="en-US"/>
        </a:p>
      </dgm:t>
    </dgm:pt>
    <dgm:pt modelId="{E3D003FA-A1A5-49C0-86EB-58EA434DA109}" type="sibTrans" cxnId="{DBAAC254-1616-40C8-8201-69A1022A1A00}">
      <dgm:prSet/>
      <dgm:spPr/>
      <dgm:t>
        <a:bodyPr/>
        <a:lstStyle/>
        <a:p>
          <a:endParaRPr lang="en-US"/>
        </a:p>
      </dgm:t>
    </dgm:pt>
    <dgm:pt modelId="{DDBA566E-C88E-416C-BE19-B17B439EAC61}">
      <dgm:prSet/>
      <dgm:spPr/>
      <dgm:t>
        <a:bodyPr/>
        <a:lstStyle/>
        <a:p>
          <a:r>
            <a:rPr lang="en-US"/>
            <a:t>Avoid segregating by sex unless there is a clear rationale for doing so in order to meet the needs of pupils. </a:t>
          </a:r>
        </a:p>
      </dgm:t>
    </dgm:pt>
    <dgm:pt modelId="{C98AD046-BA44-4440-8DCD-C71F361A7A6B}" type="parTrans" cxnId="{AF52C24B-E77A-47C4-96ED-5F93F2FFA34A}">
      <dgm:prSet/>
      <dgm:spPr/>
      <dgm:t>
        <a:bodyPr/>
        <a:lstStyle/>
        <a:p>
          <a:endParaRPr lang="en-US"/>
        </a:p>
      </dgm:t>
    </dgm:pt>
    <dgm:pt modelId="{45D219BB-CBA0-423F-AD91-F01FA41ACCA2}" type="sibTrans" cxnId="{AF52C24B-E77A-47C4-96ED-5F93F2FFA34A}">
      <dgm:prSet/>
      <dgm:spPr/>
      <dgm:t>
        <a:bodyPr/>
        <a:lstStyle/>
        <a:p>
          <a:endParaRPr lang="en-US"/>
        </a:p>
      </dgm:t>
    </dgm:pt>
    <dgm:pt modelId="{1FD7A37E-A109-4FAF-ADB2-93517A526A04}">
      <dgm:prSet/>
      <dgm:spPr/>
      <dgm:t>
        <a:bodyPr/>
        <a:lstStyle/>
        <a:p>
          <a:r>
            <a:rPr lang="en-US"/>
            <a:t>Ensure</a:t>
          </a:r>
        </a:p>
      </dgm:t>
    </dgm:pt>
    <dgm:pt modelId="{FCC5058C-ABAC-4B3E-B355-ED2D5D73D50F}" type="parTrans" cxnId="{ED6361ED-3B77-42C8-8F4E-B67D55870D1F}">
      <dgm:prSet/>
      <dgm:spPr/>
      <dgm:t>
        <a:bodyPr/>
        <a:lstStyle/>
        <a:p>
          <a:endParaRPr lang="en-US"/>
        </a:p>
      </dgm:t>
    </dgm:pt>
    <dgm:pt modelId="{DE383C36-84C0-42D1-9E0B-66DA4EE4B0CD}" type="sibTrans" cxnId="{ED6361ED-3B77-42C8-8F4E-B67D55870D1F}">
      <dgm:prSet/>
      <dgm:spPr/>
      <dgm:t>
        <a:bodyPr/>
        <a:lstStyle/>
        <a:p>
          <a:endParaRPr lang="en-US"/>
        </a:p>
      </dgm:t>
    </dgm:pt>
    <dgm:pt modelId="{E4E8E1E8-C4A5-4531-9B32-B06308429483}">
      <dgm:prSet/>
      <dgm:spPr/>
      <dgm:t>
        <a:bodyPr/>
        <a:lstStyle/>
        <a:p>
          <a:r>
            <a:rPr lang="en-US"/>
            <a:t>Ensure pupils have opportunities to ask teachers questions in small groups or individually if they have concerns about topics that relate directly to them - e.g. menstruation.</a:t>
          </a:r>
        </a:p>
      </dgm:t>
    </dgm:pt>
    <dgm:pt modelId="{8883BE2C-892E-4C8B-995B-DCA103F7C687}" type="parTrans" cxnId="{8386678F-38E6-4927-88F2-611BB0846A94}">
      <dgm:prSet/>
      <dgm:spPr/>
      <dgm:t>
        <a:bodyPr/>
        <a:lstStyle/>
        <a:p>
          <a:endParaRPr lang="en-US"/>
        </a:p>
      </dgm:t>
    </dgm:pt>
    <dgm:pt modelId="{E327C33C-0C43-4EBF-87FA-139E728AC632}" type="sibTrans" cxnId="{8386678F-38E6-4927-88F2-611BB0846A94}">
      <dgm:prSet/>
      <dgm:spPr/>
      <dgm:t>
        <a:bodyPr/>
        <a:lstStyle/>
        <a:p>
          <a:endParaRPr lang="en-US"/>
        </a:p>
      </dgm:t>
    </dgm:pt>
    <dgm:pt modelId="{9624EB68-500B-4607-99E4-9331B973DBB9}">
      <dgm:prSet/>
      <dgm:spPr/>
      <dgm:t>
        <a:bodyPr/>
        <a:lstStyle/>
        <a:p>
          <a:r>
            <a:rPr lang="en-US"/>
            <a:t>Use</a:t>
          </a:r>
        </a:p>
      </dgm:t>
    </dgm:pt>
    <dgm:pt modelId="{53EFA98E-D470-4921-9A83-DDF46FF2C98A}" type="parTrans" cxnId="{46BF0D61-FF5C-4DBF-B298-3E60A94DF40B}">
      <dgm:prSet/>
      <dgm:spPr/>
      <dgm:t>
        <a:bodyPr/>
        <a:lstStyle/>
        <a:p>
          <a:endParaRPr lang="en-US"/>
        </a:p>
      </dgm:t>
    </dgm:pt>
    <dgm:pt modelId="{8A7B85B2-8C1E-4263-B64D-B0400BC0E29B}" type="sibTrans" cxnId="{46BF0D61-FF5C-4DBF-B298-3E60A94DF40B}">
      <dgm:prSet/>
      <dgm:spPr/>
      <dgm:t>
        <a:bodyPr/>
        <a:lstStyle/>
        <a:p>
          <a:endParaRPr lang="en-US"/>
        </a:p>
      </dgm:t>
    </dgm:pt>
    <dgm:pt modelId="{62229A3D-81D4-4124-B3B0-961B40E2CC54}">
      <dgm:prSet/>
      <dgm:spPr/>
      <dgm:t>
        <a:bodyPr/>
        <a:lstStyle/>
        <a:p>
          <a:r>
            <a:rPr lang="en-US"/>
            <a:t>Use medically correct language to accurately describe human anatomy, including genitalia (e.g. vulva, vagina, penis, testicles, foreskin).</a:t>
          </a:r>
        </a:p>
      </dgm:t>
    </dgm:pt>
    <dgm:pt modelId="{A478F2DF-F7DF-4E11-B0B6-787C1711BC99}" type="parTrans" cxnId="{2B0CEC44-0BE7-4CB1-B46E-C834ECD24937}">
      <dgm:prSet/>
      <dgm:spPr/>
      <dgm:t>
        <a:bodyPr/>
        <a:lstStyle/>
        <a:p>
          <a:endParaRPr lang="en-US"/>
        </a:p>
      </dgm:t>
    </dgm:pt>
    <dgm:pt modelId="{AF1ED50D-766F-4591-BB3E-1C7DD7C000BB}" type="sibTrans" cxnId="{2B0CEC44-0BE7-4CB1-B46E-C834ECD24937}">
      <dgm:prSet/>
      <dgm:spPr/>
      <dgm:t>
        <a:bodyPr/>
        <a:lstStyle/>
        <a:p>
          <a:endParaRPr lang="en-US"/>
        </a:p>
      </dgm:t>
    </dgm:pt>
    <dgm:pt modelId="{54C6D180-90F8-4D97-8255-AAED716266BE}">
      <dgm:prSet/>
      <dgm:spPr/>
      <dgm:t>
        <a:bodyPr/>
        <a:lstStyle/>
        <a:p>
          <a:r>
            <a:rPr lang="en-US"/>
            <a:t>Give</a:t>
          </a:r>
        </a:p>
      </dgm:t>
    </dgm:pt>
    <dgm:pt modelId="{D15BC376-78B8-4CB5-96A9-53F691DDF063}" type="parTrans" cxnId="{9DAFFCA4-B55F-4283-BC54-26FF2EA8CBD0}">
      <dgm:prSet/>
      <dgm:spPr/>
      <dgm:t>
        <a:bodyPr/>
        <a:lstStyle/>
        <a:p>
          <a:endParaRPr lang="en-US"/>
        </a:p>
      </dgm:t>
    </dgm:pt>
    <dgm:pt modelId="{CF33C9A1-AC38-4E44-A4FE-477B3A02E5C8}" type="sibTrans" cxnId="{9DAFFCA4-B55F-4283-BC54-26FF2EA8CBD0}">
      <dgm:prSet/>
      <dgm:spPr/>
      <dgm:t>
        <a:bodyPr/>
        <a:lstStyle/>
        <a:p>
          <a:endParaRPr lang="en-US"/>
        </a:p>
      </dgm:t>
    </dgm:pt>
    <dgm:pt modelId="{CA3E580A-F138-49EF-8D41-A472A77C0C3F}">
      <dgm:prSet/>
      <dgm:spPr/>
      <dgm:t>
        <a:bodyPr/>
        <a:lstStyle/>
        <a:p>
          <a:r>
            <a:rPr lang="en-US"/>
            <a:t>Give pupils opportunities to handle relevant objects (e.g. contraceptives, period products) and to ask questions about them.</a:t>
          </a:r>
        </a:p>
      </dgm:t>
    </dgm:pt>
    <dgm:pt modelId="{1C987353-77D0-435C-BF27-E5BC6AF03396}" type="parTrans" cxnId="{1CF8703F-1DA2-47BB-A61F-049BB4CA8252}">
      <dgm:prSet/>
      <dgm:spPr/>
      <dgm:t>
        <a:bodyPr/>
        <a:lstStyle/>
        <a:p>
          <a:endParaRPr lang="en-US"/>
        </a:p>
      </dgm:t>
    </dgm:pt>
    <dgm:pt modelId="{D7818C77-3E0E-4712-930A-FA63559A93AD}" type="sibTrans" cxnId="{1CF8703F-1DA2-47BB-A61F-049BB4CA8252}">
      <dgm:prSet/>
      <dgm:spPr/>
      <dgm:t>
        <a:bodyPr/>
        <a:lstStyle/>
        <a:p>
          <a:endParaRPr lang="en-US"/>
        </a:p>
      </dgm:t>
    </dgm:pt>
    <dgm:pt modelId="{CA4C9E0B-8A5E-4255-B63B-62A0608B38D3}" type="pres">
      <dgm:prSet presAssocID="{47EBAB35-B76A-4E92-84E6-1C9BB3495127}" presName="Name0" presStyleCnt="0">
        <dgm:presLayoutVars>
          <dgm:dir/>
          <dgm:animLvl val="lvl"/>
          <dgm:resizeHandles val="exact"/>
        </dgm:presLayoutVars>
      </dgm:prSet>
      <dgm:spPr/>
    </dgm:pt>
    <dgm:pt modelId="{901C7471-7576-46D6-818B-BA431AAEAF59}" type="pres">
      <dgm:prSet presAssocID="{E7045EAE-0780-4431-B4FF-C423A210063E}" presName="linNode" presStyleCnt="0"/>
      <dgm:spPr/>
    </dgm:pt>
    <dgm:pt modelId="{AAD54160-708A-44FA-92E3-2B9F6B7F8A72}" type="pres">
      <dgm:prSet presAssocID="{E7045EAE-0780-4431-B4FF-C423A210063E}" presName="parentText" presStyleLbl="solidFgAcc1" presStyleIdx="0" presStyleCnt="4">
        <dgm:presLayoutVars>
          <dgm:chMax val="1"/>
          <dgm:bulletEnabled/>
        </dgm:presLayoutVars>
      </dgm:prSet>
      <dgm:spPr/>
    </dgm:pt>
    <dgm:pt modelId="{91B169E2-41C5-43A5-9B4C-7BD74112CB10}" type="pres">
      <dgm:prSet presAssocID="{E7045EAE-0780-4431-B4FF-C423A210063E}" presName="descendantText" presStyleLbl="alignNode1" presStyleIdx="0" presStyleCnt="4">
        <dgm:presLayoutVars>
          <dgm:bulletEnabled/>
        </dgm:presLayoutVars>
      </dgm:prSet>
      <dgm:spPr/>
    </dgm:pt>
    <dgm:pt modelId="{FDBA0214-4B05-4C11-AD65-7C7EDD05BF11}" type="pres">
      <dgm:prSet presAssocID="{E3D003FA-A1A5-49C0-86EB-58EA434DA109}" presName="sp" presStyleCnt="0"/>
      <dgm:spPr/>
    </dgm:pt>
    <dgm:pt modelId="{0B8504B1-B006-4939-BD96-103FB78AF34E}" type="pres">
      <dgm:prSet presAssocID="{1FD7A37E-A109-4FAF-ADB2-93517A526A04}" presName="linNode" presStyleCnt="0"/>
      <dgm:spPr/>
    </dgm:pt>
    <dgm:pt modelId="{39553C0B-8D99-40BD-A879-8FA9A47D10EF}" type="pres">
      <dgm:prSet presAssocID="{1FD7A37E-A109-4FAF-ADB2-93517A526A04}" presName="parentText" presStyleLbl="solidFgAcc1" presStyleIdx="1" presStyleCnt="4">
        <dgm:presLayoutVars>
          <dgm:chMax val="1"/>
          <dgm:bulletEnabled/>
        </dgm:presLayoutVars>
      </dgm:prSet>
      <dgm:spPr/>
    </dgm:pt>
    <dgm:pt modelId="{CB59D68E-914C-4708-B95B-A51057597DE8}" type="pres">
      <dgm:prSet presAssocID="{1FD7A37E-A109-4FAF-ADB2-93517A526A04}" presName="descendantText" presStyleLbl="alignNode1" presStyleIdx="1" presStyleCnt="4">
        <dgm:presLayoutVars>
          <dgm:bulletEnabled/>
        </dgm:presLayoutVars>
      </dgm:prSet>
      <dgm:spPr/>
    </dgm:pt>
    <dgm:pt modelId="{EAC04104-5C38-44FF-B759-0C04C011F01A}" type="pres">
      <dgm:prSet presAssocID="{DE383C36-84C0-42D1-9E0B-66DA4EE4B0CD}" presName="sp" presStyleCnt="0"/>
      <dgm:spPr/>
    </dgm:pt>
    <dgm:pt modelId="{AABAB192-7AC5-46A7-BF3E-C1C551CD457E}" type="pres">
      <dgm:prSet presAssocID="{9624EB68-500B-4607-99E4-9331B973DBB9}" presName="linNode" presStyleCnt="0"/>
      <dgm:spPr/>
    </dgm:pt>
    <dgm:pt modelId="{F168589A-147E-4D07-AA6C-73A0BBD7F5A8}" type="pres">
      <dgm:prSet presAssocID="{9624EB68-500B-4607-99E4-9331B973DBB9}" presName="parentText" presStyleLbl="solidFgAcc1" presStyleIdx="2" presStyleCnt="4">
        <dgm:presLayoutVars>
          <dgm:chMax val="1"/>
          <dgm:bulletEnabled/>
        </dgm:presLayoutVars>
      </dgm:prSet>
      <dgm:spPr/>
    </dgm:pt>
    <dgm:pt modelId="{114B6C17-8E68-480F-B7FA-5A2DEDF415ED}" type="pres">
      <dgm:prSet presAssocID="{9624EB68-500B-4607-99E4-9331B973DBB9}" presName="descendantText" presStyleLbl="alignNode1" presStyleIdx="2" presStyleCnt="4">
        <dgm:presLayoutVars>
          <dgm:bulletEnabled/>
        </dgm:presLayoutVars>
      </dgm:prSet>
      <dgm:spPr/>
    </dgm:pt>
    <dgm:pt modelId="{71157BBB-42B6-47EE-8347-407F17A30A97}" type="pres">
      <dgm:prSet presAssocID="{8A7B85B2-8C1E-4263-B64D-B0400BC0E29B}" presName="sp" presStyleCnt="0"/>
      <dgm:spPr/>
    </dgm:pt>
    <dgm:pt modelId="{CCF92882-18F9-4127-AD8E-F109EE2DBC92}" type="pres">
      <dgm:prSet presAssocID="{54C6D180-90F8-4D97-8255-AAED716266BE}" presName="linNode" presStyleCnt="0"/>
      <dgm:spPr/>
    </dgm:pt>
    <dgm:pt modelId="{CE0FDEFC-BD7F-4D25-BA05-911766829E1E}" type="pres">
      <dgm:prSet presAssocID="{54C6D180-90F8-4D97-8255-AAED716266BE}" presName="parentText" presStyleLbl="solidFgAcc1" presStyleIdx="3" presStyleCnt="4">
        <dgm:presLayoutVars>
          <dgm:chMax val="1"/>
          <dgm:bulletEnabled/>
        </dgm:presLayoutVars>
      </dgm:prSet>
      <dgm:spPr/>
    </dgm:pt>
    <dgm:pt modelId="{4D0B243F-A141-4B60-A6C1-04FD04A8FB76}" type="pres">
      <dgm:prSet presAssocID="{54C6D180-90F8-4D97-8255-AAED716266BE}" presName="descendantText" presStyleLbl="alignNode1" presStyleIdx="3" presStyleCnt="4">
        <dgm:presLayoutVars>
          <dgm:bulletEnabled/>
        </dgm:presLayoutVars>
      </dgm:prSet>
      <dgm:spPr/>
    </dgm:pt>
  </dgm:ptLst>
  <dgm:cxnLst>
    <dgm:cxn modelId="{0D8B110A-9469-48BB-8AAB-03DA98F2FBC6}" type="presOf" srcId="{DDBA566E-C88E-416C-BE19-B17B439EAC61}" destId="{91B169E2-41C5-43A5-9B4C-7BD74112CB10}" srcOrd="0" destOrd="0" presId="urn:microsoft.com/office/officeart/2016/7/layout/VerticalHollowActionList"/>
    <dgm:cxn modelId="{A27BF911-3FC0-4F05-AB8C-48B3E3A3BDD6}" type="presOf" srcId="{E4E8E1E8-C4A5-4531-9B32-B06308429483}" destId="{CB59D68E-914C-4708-B95B-A51057597DE8}" srcOrd="0" destOrd="0" presId="urn:microsoft.com/office/officeart/2016/7/layout/VerticalHollowActionList"/>
    <dgm:cxn modelId="{57D0CB2A-1EF6-4F86-ABAC-EAD5A2A9E395}" type="presOf" srcId="{9624EB68-500B-4607-99E4-9331B973DBB9}" destId="{F168589A-147E-4D07-AA6C-73A0BBD7F5A8}" srcOrd="0" destOrd="0" presId="urn:microsoft.com/office/officeart/2016/7/layout/VerticalHollowActionList"/>
    <dgm:cxn modelId="{A8CF2738-3A0A-4027-9BE8-DB76E4E33A8B}" type="presOf" srcId="{47EBAB35-B76A-4E92-84E6-1C9BB3495127}" destId="{CA4C9E0B-8A5E-4255-B63B-62A0608B38D3}" srcOrd="0" destOrd="0" presId="urn:microsoft.com/office/officeart/2016/7/layout/VerticalHollowActionList"/>
    <dgm:cxn modelId="{1CF8703F-1DA2-47BB-A61F-049BB4CA8252}" srcId="{54C6D180-90F8-4D97-8255-AAED716266BE}" destId="{CA3E580A-F138-49EF-8D41-A472A77C0C3F}" srcOrd="0" destOrd="0" parTransId="{1C987353-77D0-435C-BF27-E5BC6AF03396}" sibTransId="{D7818C77-3E0E-4712-930A-FA63559A93AD}"/>
    <dgm:cxn modelId="{517A875F-44D3-4735-81E0-1B4B5688AA51}" type="presOf" srcId="{54C6D180-90F8-4D97-8255-AAED716266BE}" destId="{CE0FDEFC-BD7F-4D25-BA05-911766829E1E}" srcOrd="0" destOrd="0" presId="urn:microsoft.com/office/officeart/2016/7/layout/VerticalHollowActionList"/>
    <dgm:cxn modelId="{46BF0D61-FF5C-4DBF-B298-3E60A94DF40B}" srcId="{47EBAB35-B76A-4E92-84E6-1C9BB3495127}" destId="{9624EB68-500B-4607-99E4-9331B973DBB9}" srcOrd="2" destOrd="0" parTransId="{53EFA98E-D470-4921-9A83-DDF46FF2C98A}" sibTransId="{8A7B85B2-8C1E-4263-B64D-B0400BC0E29B}"/>
    <dgm:cxn modelId="{CB3CD141-5A06-48A3-A751-5544D90F97C5}" type="presOf" srcId="{62229A3D-81D4-4124-B3B0-961B40E2CC54}" destId="{114B6C17-8E68-480F-B7FA-5A2DEDF415ED}" srcOrd="0" destOrd="0" presId="urn:microsoft.com/office/officeart/2016/7/layout/VerticalHollowActionList"/>
    <dgm:cxn modelId="{2B0CEC44-0BE7-4CB1-B46E-C834ECD24937}" srcId="{9624EB68-500B-4607-99E4-9331B973DBB9}" destId="{62229A3D-81D4-4124-B3B0-961B40E2CC54}" srcOrd="0" destOrd="0" parTransId="{A478F2DF-F7DF-4E11-B0B6-787C1711BC99}" sibTransId="{AF1ED50D-766F-4591-BB3E-1C7DD7C000BB}"/>
    <dgm:cxn modelId="{AF52C24B-E77A-47C4-96ED-5F93F2FFA34A}" srcId="{E7045EAE-0780-4431-B4FF-C423A210063E}" destId="{DDBA566E-C88E-416C-BE19-B17B439EAC61}" srcOrd="0" destOrd="0" parTransId="{C98AD046-BA44-4440-8DCD-C71F361A7A6B}" sibTransId="{45D219BB-CBA0-423F-AD91-F01FA41ACCA2}"/>
    <dgm:cxn modelId="{DBAAC254-1616-40C8-8201-69A1022A1A00}" srcId="{47EBAB35-B76A-4E92-84E6-1C9BB3495127}" destId="{E7045EAE-0780-4431-B4FF-C423A210063E}" srcOrd="0" destOrd="0" parTransId="{B8EF3EBC-F453-4A7B-8DB4-79F4541A3ECA}" sibTransId="{E3D003FA-A1A5-49C0-86EB-58EA434DA109}"/>
    <dgm:cxn modelId="{2B590857-5315-4AC0-95C4-16C74DEE1BBE}" type="presOf" srcId="{E7045EAE-0780-4431-B4FF-C423A210063E}" destId="{AAD54160-708A-44FA-92E3-2B9F6B7F8A72}" srcOrd="0" destOrd="0" presId="urn:microsoft.com/office/officeart/2016/7/layout/VerticalHollowActionList"/>
    <dgm:cxn modelId="{8386678F-38E6-4927-88F2-611BB0846A94}" srcId="{1FD7A37E-A109-4FAF-ADB2-93517A526A04}" destId="{E4E8E1E8-C4A5-4531-9B32-B06308429483}" srcOrd="0" destOrd="0" parTransId="{8883BE2C-892E-4C8B-995B-DCA103F7C687}" sibTransId="{E327C33C-0C43-4EBF-87FA-139E728AC632}"/>
    <dgm:cxn modelId="{7687E8A1-66F4-4C27-889C-61E253047EA9}" type="presOf" srcId="{CA3E580A-F138-49EF-8D41-A472A77C0C3F}" destId="{4D0B243F-A141-4B60-A6C1-04FD04A8FB76}" srcOrd="0" destOrd="0" presId="urn:microsoft.com/office/officeart/2016/7/layout/VerticalHollowActionList"/>
    <dgm:cxn modelId="{9DAFFCA4-B55F-4283-BC54-26FF2EA8CBD0}" srcId="{47EBAB35-B76A-4E92-84E6-1C9BB3495127}" destId="{54C6D180-90F8-4D97-8255-AAED716266BE}" srcOrd="3" destOrd="0" parTransId="{D15BC376-78B8-4CB5-96A9-53F691DDF063}" sibTransId="{CF33C9A1-AC38-4E44-A4FE-477B3A02E5C8}"/>
    <dgm:cxn modelId="{ADC8BFDB-28B5-4C5C-A03E-4A7C52686F01}" type="presOf" srcId="{1FD7A37E-A109-4FAF-ADB2-93517A526A04}" destId="{39553C0B-8D99-40BD-A879-8FA9A47D10EF}" srcOrd="0" destOrd="0" presId="urn:microsoft.com/office/officeart/2016/7/layout/VerticalHollowActionList"/>
    <dgm:cxn modelId="{ED6361ED-3B77-42C8-8F4E-B67D55870D1F}" srcId="{47EBAB35-B76A-4E92-84E6-1C9BB3495127}" destId="{1FD7A37E-A109-4FAF-ADB2-93517A526A04}" srcOrd="1" destOrd="0" parTransId="{FCC5058C-ABAC-4B3E-B355-ED2D5D73D50F}" sibTransId="{DE383C36-84C0-42D1-9E0B-66DA4EE4B0CD}"/>
    <dgm:cxn modelId="{7D4EF39E-7265-4471-A9A7-224FACCA11B3}" type="presParOf" srcId="{CA4C9E0B-8A5E-4255-B63B-62A0608B38D3}" destId="{901C7471-7576-46D6-818B-BA431AAEAF59}" srcOrd="0" destOrd="0" presId="urn:microsoft.com/office/officeart/2016/7/layout/VerticalHollowActionList"/>
    <dgm:cxn modelId="{462F9762-69E4-4513-A944-C56F73147D1E}" type="presParOf" srcId="{901C7471-7576-46D6-818B-BA431AAEAF59}" destId="{AAD54160-708A-44FA-92E3-2B9F6B7F8A72}" srcOrd="0" destOrd="0" presId="urn:microsoft.com/office/officeart/2016/7/layout/VerticalHollowActionList"/>
    <dgm:cxn modelId="{DFCA3659-4DE5-422C-AAC4-D652D71ABA81}" type="presParOf" srcId="{901C7471-7576-46D6-818B-BA431AAEAF59}" destId="{91B169E2-41C5-43A5-9B4C-7BD74112CB10}" srcOrd="1" destOrd="0" presId="urn:microsoft.com/office/officeart/2016/7/layout/VerticalHollowActionList"/>
    <dgm:cxn modelId="{CCF64104-D0C2-4B78-A345-BDE4A8A10486}" type="presParOf" srcId="{CA4C9E0B-8A5E-4255-B63B-62A0608B38D3}" destId="{FDBA0214-4B05-4C11-AD65-7C7EDD05BF11}" srcOrd="1" destOrd="0" presId="urn:microsoft.com/office/officeart/2016/7/layout/VerticalHollowActionList"/>
    <dgm:cxn modelId="{5D02719E-8535-4AC4-B81B-0C553B00B577}" type="presParOf" srcId="{CA4C9E0B-8A5E-4255-B63B-62A0608B38D3}" destId="{0B8504B1-B006-4939-BD96-103FB78AF34E}" srcOrd="2" destOrd="0" presId="urn:microsoft.com/office/officeart/2016/7/layout/VerticalHollowActionList"/>
    <dgm:cxn modelId="{B3FA943D-F177-4538-8169-40FD9B0AF24D}" type="presParOf" srcId="{0B8504B1-B006-4939-BD96-103FB78AF34E}" destId="{39553C0B-8D99-40BD-A879-8FA9A47D10EF}" srcOrd="0" destOrd="0" presId="urn:microsoft.com/office/officeart/2016/7/layout/VerticalHollowActionList"/>
    <dgm:cxn modelId="{258DFEC9-C0E1-4416-935A-F1129D5A30FA}" type="presParOf" srcId="{0B8504B1-B006-4939-BD96-103FB78AF34E}" destId="{CB59D68E-914C-4708-B95B-A51057597DE8}" srcOrd="1" destOrd="0" presId="urn:microsoft.com/office/officeart/2016/7/layout/VerticalHollowActionList"/>
    <dgm:cxn modelId="{885E21A1-C73B-4DF4-BC3E-94F826418A09}" type="presParOf" srcId="{CA4C9E0B-8A5E-4255-B63B-62A0608B38D3}" destId="{EAC04104-5C38-44FF-B759-0C04C011F01A}" srcOrd="3" destOrd="0" presId="urn:microsoft.com/office/officeart/2016/7/layout/VerticalHollowActionList"/>
    <dgm:cxn modelId="{BC39D110-EA83-4907-BED9-5F8F4938FF35}" type="presParOf" srcId="{CA4C9E0B-8A5E-4255-B63B-62A0608B38D3}" destId="{AABAB192-7AC5-46A7-BF3E-C1C551CD457E}" srcOrd="4" destOrd="0" presId="urn:microsoft.com/office/officeart/2016/7/layout/VerticalHollowActionList"/>
    <dgm:cxn modelId="{2BB2D6FC-2750-4987-8DBB-AC6CC90C1DE2}" type="presParOf" srcId="{AABAB192-7AC5-46A7-BF3E-C1C551CD457E}" destId="{F168589A-147E-4D07-AA6C-73A0BBD7F5A8}" srcOrd="0" destOrd="0" presId="urn:microsoft.com/office/officeart/2016/7/layout/VerticalHollowActionList"/>
    <dgm:cxn modelId="{FC32952A-5966-4BE4-8BBD-865283151D7F}" type="presParOf" srcId="{AABAB192-7AC5-46A7-BF3E-C1C551CD457E}" destId="{114B6C17-8E68-480F-B7FA-5A2DEDF415ED}" srcOrd="1" destOrd="0" presId="urn:microsoft.com/office/officeart/2016/7/layout/VerticalHollowActionList"/>
    <dgm:cxn modelId="{FBE9AB5F-FF12-4CC0-A3D3-CD7C39B64650}" type="presParOf" srcId="{CA4C9E0B-8A5E-4255-B63B-62A0608B38D3}" destId="{71157BBB-42B6-47EE-8347-407F17A30A97}" srcOrd="5" destOrd="0" presId="urn:microsoft.com/office/officeart/2016/7/layout/VerticalHollowActionList"/>
    <dgm:cxn modelId="{096727DE-EE9E-45C4-BA95-FC91BBB88F7B}" type="presParOf" srcId="{CA4C9E0B-8A5E-4255-B63B-62A0608B38D3}" destId="{CCF92882-18F9-4127-AD8E-F109EE2DBC92}" srcOrd="6" destOrd="0" presId="urn:microsoft.com/office/officeart/2016/7/layout/VerticalHollowActionList"/>
    <dgm:cxn modelId="{6B01C9E3-4DFB-44B5-BCAD-DB5F9E0BD318}" type="presParOf" srcId="{CCF92882-18F9-4127-AD8E-F109EE2DBC92}" destId="{CE0FDEFC-BD7F-4D25-BA05-911766829E1E}" srcOrd="0" destOrd="0" presId="urn:microsoft.com/office/officeart/2016/7/layout/VerticalHollowActionList"/>
    <dgm:cxn modelId="{7474E565-B532-496A-99E5-2A2CC3BEB874}" type="presParOf" srcId="{CCF92882-18F9-4127-AD8E-F109EE2DBC92}" destId="{4D0B243F-A141-4B60-A6C1-04FD04A8FB76}"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169E2-41C5-43A5-9B4C-7BD74112CB10}">
      <dsp:nvSpPr>
        <dsp:cNvPr id="0" name=""/>
        <dsp:cNvSpPr/>
      </dsp:nvSpPr>
      <dsp:spPr>
        <a:xfrm>
          <a:off x="1521540" y="1740"/>
          <a:ext cx="608616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a:t>Avoid segregating by sex unless there is a clear rationale for doing so in order to meet the needs of pupils. </a:t>
          </a:r>
        </a:p>
      </dsp:txBody>
      <dsp:txXfrm>
        <a:off x="1521540" y="1740"/>
        <a:ext cx="6086160" cy="901392"/>
      </dsp:txXfrm>
    </dsp:sp>
    <dsp:sp modelId="{AAD54160-708A-44FA-92E3-2B9F6B7F8A72}">
      <dsp:nvSpPr>
        <dsp:cNvPr id="0" name=""/>
        <dsp:cNvSpPr/>
      </dsp:nvSpPr>
      <dsp:spPr>
        <a:xfrm>
          <a:off x="0" y="1740"/>
          <a:ext cx="1521540" cy="90139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a:t>Avoid</a:t>
          </a:r>
        </a:p>
      </dsp:txBody>
      <dsp:txXfrm>
        <a:off x="0" y="1740"/>
        <a:ext cx="1521540" cy="901392"/>
      </dsp:txXfrm>
    </dsp:sp>
    <dsp:sp modelId="{CB59D68E-914C-4708-B95B-A51057597DE8}">
      <dsp:nvSpPr>
        <dsp:cNvPr id="0" name=""/>
        <dsp:cNvSpPr/>
      </dsp:nvSpPr>
      <dsp:spPr>
        <a:xfrm>
          <a:off x="1521540" y="957215"/>
          <a:ext cx="608616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a:t>Ensure pupils have opportunities to ask teachers questions in small groups or individually if they have concerns about topics that relate directly to them - e.g. menstruation.</a:t>
          </a:r>
        </a:p>
      </dsp:txBody>
      <dsp:txXfrm>
        <a:off x="1521540" y="957215"/>
        <a:ext cx="6086160" cy="901392"/>
      </dsp:txXfrm>
    </dsp:sp>
    <dsp:sp modelId="{39553C0B-8D99-40BD-A879-8FA9A47D10EF}">
      <dsp:nvSpPr>
        <dsp:cNvPr id="0" name=""/>
        <dsp:cNvSpPr/>
      </dsp:nvSpPr>
      <dsp:spPr>
        <a:xfrm>
          <a:off x="0" y="957215"/>
          <a:ext cx="1521540" cy="90139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a:t>Ensure</a:t>
          </a:r>
        </a:p>
      </dsp:txBody>
      <dsp:txXfrm>
        <a:off x="0" y="957215"/>
        <a:ext cx="1521540" cy="901392"/>
      </dsp:txXfrm>
    </dsp:sp>
    <dsp:sp modelId="{114B6C17-8E68-480F-B7FA-5A2DEDF415ED}">
      <dsp:nvSpPr>
        <dsp:cNvPr id="0" name=""/>
        <dsp:cNvSpPr/>
      </dsp:nvSpPr>
      <dsp:spPr>
        <a:xfrm>
          <a:off x="1521540" y="1912691"/>
          <a:ext cx="608616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a:t>Use medically correct language to accurately describe human anatomy, including genitalia (e.g. vulva, vagina, penis, testicles, foreskin).</a:t>
          </a:r>
        </a:p>
      </dsp:txBody>
      <dsp:txXfrm>
        <a:off x="1521540" y="1912691"/>
        <a:ext cx="6086160" cy="901392"/>
      </dsp:txXfrm>
    </dsp:sp>
    <dsp:sp modelId="{F168589A-147E-4D07-AA6C-73A0BBD7F5A8}">
      <dsp:nvSpPr>
        <dsp:cNvPr id="0" name=""/>
        <dsp:cNvSpPr/>
      </dsp:nvSpPr>
      <dsp:spPr>
        <a:xfrm>
          <a:off x="0" y="1912691"/>
          <a:ext cx="1521540" cy="90139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a:t>Use</a:t>
          </a:r>
        </a:p>
      </dsp:txBody>
      <dsp:txXfrm>
        <a:off x="0" y="1912691"/>
        <a:ext cx="1521540" cy="901392"/>
      </dsp:txXfrm>
    </dsp:sp>
    <dsp:sp modelId="{4D0B243F-A141-4B60-A6C1-04FD04A8FB76}">
      <dsp:nvSpPr>
        <dsp:cNvPr id="0" name=""/>
        <dsp:cNvSpPr/>
      </dsp:nvSpPr>
      <dsp:spPr>
        <a:xfrm>
          <a:off x="1521540" y="2868167"/>
          <a:ext cx="608616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a:t>Give pupils opportunities to handle relevant objects (e.g. contraceptives, period products) and to ask questions about them.</a:t>
          </a:r>
        </a:p>
      </dsp:txBody>
      <dsp:txXfrm>
        <a:off x="1521540" y="2868167"/>
        <a:ext cx="6086160" cy="901392"/>
      </dsp:txXfrm>
    </dsp:sp>
    <dsp:sp modelId="{CE0FDEFC-BD7F-4D25-BA05-911766829E1E}">
      <dsp:nvSpPr>
        <dsp:cNvPr id="0" name=""/>
        <dsp:cNvSpPr/>
      </dsp:nvSpPr>
      <dsp:spPr>
        <a:xfrm>
          <a:off x="0" y="2868167"/>
          <a:ext cx="1521540" cy="90139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a:t>Give</a:t>
          </a:r>
        </a:p>
      </dsp:txBody>
      <dsp:txXfrm>
        <a:off x="0" y="2868167"/>
        <a:ext cx="1521540" cy="90139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7f2d7ec470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7f2d7ec47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7ef6a99b16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7ef6a99b16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ef6a99b16_0_3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7ef6a99b16_0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7ef6a99b1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7ef6a99b1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7ef6a99b16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4" name="Google Shape;314;g7ef6a99b1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ef6a99b1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ef6a99b1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7e18c8cc5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7e18c8cc5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ef6a99b16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ef6a99b1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7ef6a99b16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7ef6a99b16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7f11ce6bd4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7f11ce6bd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ef6a99b16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ef6a99b16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7f4fb5822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7f4fb5822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7f4fb5822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7f4fb5822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7f4fb58225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7f4fb58225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7f4fb58225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7f4fb58225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g7f4fb58225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4" name="Google Shape;434;g7f4fb58225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7ef6a99b16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 name="Google Shape;444;g7ef6a99b16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7ef6a99b16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7ef6a99b16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7ef6a99b16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7ef6a99b16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g7ef6a99b16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 name="Google Shape;468;g7ef6a99b16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7ef6a99b16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7ef6a99b16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7ef6a99b16_0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7" name="Google Shape;487;g7ef6a99b16_0_4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7ef6a99b16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3" name="Google Shape;493;g7ef6a99b1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7ef6a99b16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7ef6a99b1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7ef6a99b16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1" name="Google Shape;511;g7ef6a99b16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7ef6a99b16_0_3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7ef6a99b16_0_3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7ef6a99b16_0_4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7ef6a99b16_0_4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7ef6a99b16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7ef6a99b16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7ef6a99b16_0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7ef6a99b16_0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7ef6a99b1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7ef6a99b1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g7ef6a99b16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0" name="Google Shape;580;g7ef6a99b16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g7ef6a99b16_0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9" name="Google Shape;589;g7ef6a99b16_0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7ef6a99b16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8" name="Google Shape;598;g7ef6a99b16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g7ef6a99b16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g7ef6a99b16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4"/>
        <p:cNvGrpSpPr/>
        <p:nvPr/>
      </p:nvGrpSpPr>
      <p:grpSpPr>
        <a:xfrm>
          <a:off x="0" y="0"/>
          <a:ext cx="0" cy="0"/>
          <a:chOff x="0" y="0"/>
          <a:chExt cx="0" cy="0"/>
        </a:xfrm>
      </p:grpSpPr>
      <p:sp>
        <p:nvSpPr>
          <p:cNvPr id="615" name="Google Shape;615;g7ef6a99b16_0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6" name="Google Shape;616;g7ef6a99b16_0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g7f41f4d02f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7f41f4d02f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2"/>
        <p:cNvGrpSpPr/>
        <p:nvPr/>
      </p:nvGrpSpPr>
      <p:grpSpPr>
        <a:xfrm>
          <a:off x="0" y="0"/>
          <a:ext cx="0" cy="0"/>
          <a:chOff x="0" y="0"/>
          <a:chExt cx="0" cy="0"/>
        </a:xfrm>
      </p:grpSpPr>
      <p:sp>
        <p:nvSpPr>
          <p:cNvPr id="633" name="Google Shape;633;g7ef6a99b16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4" name="Google Shape;634;g7ef6a99b16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g7ef6a99b16_0_4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3" name="Google Shape;643;g7ef6a99b16_0_4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g7ef6a99b16_0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9" name="Google Shape;649;g7ef6a99b16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g73b9d0efa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8" name="Google Shape;658;g73b9d0efa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73ca535b45_5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73ca535b45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g73b9d0efad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6" name="Google Shape;676;g73b9d0efad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g7ef6a99b16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5" name="Google Shape;685;g7ef6a99b16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7ef6a99b16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4" name="Google Shape;694;g7ef6a99b16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8"/>
        <p:cNvGrpSpPr/>
        <p:nvPr/>
      </p:nvGrpSpPr>
      <p:grpSpPr>
        <a:xfrm>
          <a:off x="0" y="0"/>
          <a:ext cx="0" cy="0"/>
          <a:chOff x="0" y="0"/>
          <a:chExt cx="0" cy="0"/>
        </a:xfrm>
      </p:grpSpPr>
      <p:sp>
        <p:nvSpPr>
          <p:cNvPr id="699" name="Google Shape;699;g7ef6a99b16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0" name="Google Shape;700;g7ef6a99b16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Google Shape;717;g7ef6a99b16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8" name="Google Shape;718;g7ef6a99b16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g7ef6a99b16_0_3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7" name="Google Shape;727;g7ef6a99b16_0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4"/>
        <p:cNvGrpSpPr/>
        <p:nvPr/>
      </p:nvGrpSpPr>
      <p:grpSpPr>
        <a:xfrm>
          <a:off x="0" y="0"/>
          <a:ext cx="0" cy="0"/>
          <a:chOff x="0" y="0"/>
          <a:chExt cx="0" cy="0"/>
        </a:xfrm>
      </p:grpSpPr>
      <p:sp>
        <p:nvSpPr>
          <p:cNvPr id="735" name="Google Shape;735;g7ef6a99b16_0_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6" name="Google Shape;736;g7ef6a99b16_0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f444b0c6e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f444b0c6e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2"/>
        <p:cNvGrpSpPr/>
        <p:nvPr/>
      </p:nvGrpSpPr>
      <p:grpSpPr>
        <a:xfrm>
          <a:off x="0" y="0"/>
          <a:ext cx="0" cy="0"/>
          <a:chOff x="0" y="0"/>
          <a:chExt cx="0" cy="0"/>
        </a:xfrm>
      </p:grpSpPr>
      <p:sp>
        <p:nvSpPr>
          <p:cNvPr id="753" name="Google Shape;753;g7ef6a99b16_0_3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4" name="Google Shape;754;g7ef6a99b16_0_3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g7ef6a99b16_0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3" name="Google Shape;763;g7ef6a99b16_0_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ef6a99b16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ef6a99b16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7ef6a99b16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7ef6a99b16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5"/>
        <p:cNvGrpSpPr/>
        <p:nvPr/>
      </p:nvGrpSpPr>
      <p:grpSpPr>
        <a:xfrm>
          <a:off x="0" y="0"/>
          <a:ext cx="0" cy="0"/>
          <a:chOff x="0" y="0"/>
          <a:chExt cx="0" cy="0"/>
        </a:xfrm>
      </p:grpSpPr>
      <p:sp>
        <p:nvSpPr>
          <p:cNvPr id="786" name="Google Shape;786;g7ef6a99b16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7" name="Google Shape;787;g7ef6a99b16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4"/>
        <p:cNvGrpSpPr/>
        <p:nvPr/>
      </p:nvGrpSpPr>
      <p:grpSpPr>
        <a:xfrm>
          <a:off x="0" y="0"/>
          <a:ext cx="0" cy="0"/>
          <a:chOff x="0" y="0"/>
          <a:chExt cx="0" cy="0"/>
        </a:xfrm>
      </p:grpSpPr>
      <p:sp>
        <p:nvSpPr>
          <p:cNvPr id="795" name="Google Shape;795;g7ef6a99b16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6" name="Google Shape;796;g7ef6a99b16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3"/>
        <p:cNvGrpSpPr/>
        <p:nvPr/>
      </p:nvGrpSpPr>
      <p:grpSpPr>
        <a:xfrm>
          <a:off x="0" y="0"/>
          <a:ext cx="0" cy="0"/>
          <a:chOff x="0" y="0"/>
          <a:chExt cx="0" cy="0"/>
        </a:xfrm>
      </p:grpSpPr>
      <p:sp>
        <p:nvSpPr>
          <p:cNvPr id="804" name="Google Shape;804;g7ef6a99b16_0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5" name="Google Shape;805;g7ef6a99b16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Google Shape;822;g7ef6a99b16_0_2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3" name="Google Shape;823;g7ef6a99b16_0_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4"/>
        <p:cNvGrpSpPr/>
        <p:nvPr/>
      </p:nvGrpSpPr>
      <p:grpSpPr>
        <a:xfrm>
          <a:off x="0" y="0"/>
          <a:ext cx="0" cy="0"/>
          <a:chOff x="0" y="0"/>
          <a:chExt cx="0" cy="0"/>
        </a:xfrm>
      </p:grpSpPr>
      <p:sp>
        <p:nvSpPr>
          <p:cNvPr id="845" name="Google Shape;845;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6" name="Google Shape;846;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2"/>
        <p:cNvGrpSpPr/>
        <p:nvPr/>
      </p:nvGrpSpPr>
      <p:grpSpPr>
        <a:xfrm>
          <a:off x="0" y="0"/>
          <a:ext cx="0" cy="0"/>
          <a:chOff x="0" y="0"/>
          <a:chExt cx="0" cy="0"/>
        </a:xfrm>
      </p:grpSpPr>
      <p:sp>
        <p:nvSpPr>
          <p:cNvPr id="853" name="Google Shape;853;g7f11ce6b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4" name="Google Shape;854;g7f11ce6bd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0"/>
        <p:cNvGrpSpPr/>
        <p:nvPr/>
      </p:nvGrpSpPr>
      <p:grpSpPr>
        <a:xfrm>
          <a:off x="0" y="0"/>
          <a:ext cx="0" cy="0"/>
          <a:chOff x="0" y="0"/>
          <a:chExt cx="0" cy="0"/>
        </a:xfrm>
      </p:grpSpPr>
      <p:sp>
        <p:nvSpPr>
          <p:cNvPr id="861" name="Google Shape;861;g7ef6a99b16_0_2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2" name="Google Shape;862;g7ef6a99b16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0" name="Google Shape;870;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76c7af754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76c7af754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f44e8c9e4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f44e8c9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2496095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07896506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820979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41207602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441563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38526597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64807292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95363121"/>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817172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057264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88687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42726935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7373854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391530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74219978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37559089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21966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64848726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42829689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9248005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 id="2147483723"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hyperlink" Target="https://nanopdf.com/download/children-and-families-safer-from-sexual-crime-the-sexual_pdf" TargetMode="External"/><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3" Type="http://schemas.openxmlformats.org/officeDocument/2006/relationships/hyperlink" Target="https://www.nhs.uk/conditions/pregnancy-and-baby/signs-and-symptoms-pregnancy/" TargetMode="External"/><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3" Type="http://schemas.openxmlformats.org/officeDocument/2006/relationships/hyperlink" Target="https://www.nhs.uk/conditions/pregnancy-and-baby/pregnancy-test/" TargetMode="External"/><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3" Type="http://schemas.openxmlformats.org/officeDocument/2006/relationships/hyperlink" Target="http://www.legislation.gov.uk/ukpga/1967/87/section/1" TargetMode="External"/><Relationship Id="rId2" Type="http://schemas.openxmlformats.org/officeDocument/2006/relationships/notesSlide" Target="../notesSlides/notesSlide49.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3" Type="http://schemas.openxmlformats.org/officeDocument/2006/relationships/hyperlink" Target="https://www.nhs.uk/conditions/vaccinations/hpv-human-papillomavirus-vaccine/" TargetMode="External"/><Relationship Id="rId2" Type="http://schemas.openxmlformats.org/officeDocument/2006/relationships/notesSlide" Target="../notesSlides/notesSlide54.xm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3" Type="http://schemas.openxmlformats.org/officeDocument/2006/relationships/hyperlink" Target="https://www.nhs.uk/conditions/hiv-and-aids/prevention/" TargetMode="External"/><Relationship Id="rId2" Type="http://schemas.openxmlformats.org/officeDocument/2006/relationships/notesSlide" Target="../notesSlides/notesSlide55.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3" Type="http://schemas.openxmlformats.org/officeDocument/2006/relationships/hyperlink" Target="https://www.nhs.uk/conditions/sexually-transmitted-infections-stis/" TargetMode="External"/><Relationship Id="rId2" Type="http://schemas.openxmlformats.org/officeDocument/2006/relationships/notesSlide" Target="../notesSlides/notesSlide57.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3" Type="http://schemas.openxmlformats.org/officeDocument/2006/relationships/hyperlink" Target="https://www.tht.org.uk/our-work/our-campaigns/cant-pass-it-on" TargetMode="External"/><Relationship Id="rId2" Type="http://schemas.openxmlformats.org/officeDocument/2006/relationships/notesSlide" Target="../notesSlides/notesSlide59.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3" Type="http://schemas.openxmlformats.org/officeDocument/2006/relationships/hyperlink" Target="https://www.nhs.uk/conditions/contraception/where-can-i-get-contraception/" TargetMode="External"/><Relationship Id="rId2" Type="http://schemas.openxmlformats.org/officeDocument/2006/relationships/notesSlide" Target="../notesSlides/notesSlide61.xm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3" Type="http://schemas.openxmlformats.org/officeDocument/2006/relationships/hyperlink" Target="https://www.nhs.uk/conditions/contraception/which-method-suits-me/?tabname=methods-of-contraception" TargetMode="External"/><Relationship Id="rId2" Type="http://schemas.openxmlformats.org/officeDocument/2006/relationships/notesSlide" Target="../notesSlides/notesSlide63.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8.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9.xml.rels><?xml version="1.0" encoding="UTF-8" standalone="yes"?>
<Relationships xmlns="http://schemas.openxmlformats.org/package/2006/relationships"><Relationship Id="rId3" Type="http://schemas.openxmlformats.org/officeDocument/2006/relationships/hyperlink" Target="https://www.nhs.uk/conditions/contraception/how-do-i-use-condom/" TargetMode="External"/><Relationship Id="rId2" Type="http://schemas.openxmlformats.org/officeDocument/2006/relationships/notesSlide" Target="../notesSlides/notesSlide69.xml"/><Relationship Id="rId1" Type="http://schemas.openxmlformats.org/officeDocument/2006/relationships/slideLayout" Target="../slideLayouts/slideLayout17.xml"/><Relationship Id="rId4" Type="http://schemas.openxmlformats.org/officeDocument/2006/relationships/hyperlink" Target="https://www.nhs.uk/conditions/contraception/female-condom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3" Type="http://schemas.openxmlformats.org/officeDocument/2006/relationships/hyperlink" Target="https://www.nhs.uk/" TargetMode="External"/><Relationship Id="rId2" Type="http://schemas.openxmlformats.org/officeDocument/2006/relationships/notesSlide" Target="../notesSlides/notesSlide70.xml"/><Relationship Id="rId1" Type="http://schemas.openxmlformats.org/officeDocument/2006/relationships/slideLayout" Target="../slideLayouts/slideLayout17.xml"/><Relationship Id="rId5" Type="http://schemas.openxmlformats.org/officeDocument/2006/relationships/hyperlink" Target="https://www.samaritans.org/" TargetMode="External"/><Relationship Id="rId4" Type="http://schemas.openxmlformats.org/officeDocument/2006/relationships/hyperlink" Target="http://www.childline.org.uk" TargetMode="Externa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9.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37"/>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solidFill>
                  <a:schemeClr val="accent6">
                    <a:lumMod val="75000"/>
                  </a:schemeClr>
                </a:solidFill>
              </a:rPr>
              <a:t>Teaching about </a:t>
            </a:r>
            <a:r>
              <a:rPr lang="en-GB" sz="3600" b="1" dirty="0">
                <a:solidFill>
                  <a:schemeClr val="accent6">
                    <a:lumMod val="75000"/>
                  </a:schemeClr>
                </a:solidFill>
              </a:rPr>
              <a:t>intimate and sexual relationships, including sexual health</a:t>
            </a:r>
            <a:endParaRPr sz="3600" b="1" dirty="0">
              <a:solidFill>
                <a:schemeClr val="accent6">
                  <a:lumMod val="75000"/>
                </a:schemeClr>
              </a:solidFill>
            </a:endParaRPr>
          </a:p>
        </p:txBody>
      </p:sp>
      <p:sp>
        <p:nvSpPr>
          <p:cNvPr id="145" name="Google Shape;145;p37"/>
          <p:cNvSpPr txBox="1">
            <a:spLocks noGrp="1"/>
          </p:cNvSpPr>
          <p:nvPr>
            <p:ph type="subTitle" idx="1"/>
          </p:nvPr>
        </p:nvSpPr>
        <p:spPr>
          <a:xfrm>
            <a:off x="1640250" y="2957875"/>
            <a:ext cx="60462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a:t>
            </a:r>
            <a:r>
              <a:rPr lang="en-GB" sz="2400" dirty="0" err="1">
                <a:solidFill>
                  <a:schemeClr val="accent1"/>
                </a:solidFill>
              </a:rPr>
              <a:t>of:RSE</a:t>
            </a:r>
            <a:endParaRPr sz="2400" dirty="0">
              <a:solidFill>
                <a:schemeClr val="accent1"/>
              </a:solidFill>
            </a:endParaRPr>
          </a:p>
        </p:txBody>
      </p:sp>
      <p:sp>
        <p:nvSpPr>
          <p:cNvPr id="146" name="Google Shape;146;p37"/>
          <p:cNvSpPr txBox="1">
            <a:spLocks noGrp="1"/>
          </p:cNvSpPr>
          <p:nvPr>
            <p:ph type="subTitle" idx="4294967295"/>
          </p:nvPr>
        </p:nvSpPr>
        <p:spPr>
          <a:xfrm>
            <a:off x="6937375" y="4497388"/>
            <a:ext cx="2206625"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September 2020</a:t>
            </a:r>
            <a:endParaRPr sz="2000" dirty="0">
              <a:solidFill>
                <a:schemeClr val="accent1"/>
              </a:solidFill>
            </a:endParaRPr>
          </a:p>
        </p:txBody>
      </p:sp>
      <p:sp>
        <p:nvSpPr>
          <p:cNvPr id="150" name="Google Shape;150;p37"/>
          <p:cNvSpPr txBox="1"/>
          <p:nvPr/>
        </p:nvSpPr>
        <p:spPr>
          <a:xfrm>
            <a:off x="3767700" y="4379550"/>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pic>
        <p:nvPicPr>
          <p:cNvPr id="3" name="Picture 2">
            <a:extLst>
              <a:ext uri="{FF2B5EF4-FFF2-40B4-BE49-F238E27FC236}">
                <a16:creationId xmlns:a16="http://schemas.microsoft.com/office/drawing/2014/main" id="{B8378B6B-BF8D-4C31-83E3-19EEDD6E92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740025" y="265950"/>
            <a:ext cx="3752850" cy="1219200"/>
          </a:xfrm>
          <a:prstGeom prst="rect">
            <a:avLst/>
          </a:prstGeom>
        </p:spPr>
      </p:pic>
      <p:sp>
        <p:nvSpPr>
          <p:cNvPr id="11" name="Oval 10">
            <a:extLst>
              <a:ext uri="{FF2B5EF4-FFF2-40B4-BE49-F238E27FC236}">
                <a16:creationId xmlns:a16="http://schemas.microsoft.com/office/drawing/2014/main" id="{7B7DE9A5-2877-4FB6-A27D-7398FC1C10A1}"/>
              </a:ext>
            </a:extLst>
          </p:cNvPr>
          <p:cNvSpPr/>
          <p:nvPr/>
        </p:nvSpPr>
        <p:spPr>
          <a:xfrm>
            <a:off x="255639" y="86200"/>
            <a:ext cx="1496322" cy="1481343"/>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5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‘Right to withdraw’</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50" name="Google Shape;250;p51"/>
          <p:cNvSpPr txBox="1">
            <a:spLocks noGrp="1"/>
          </p:cNvSpPr>
          <p:nvPr>
            <p:ph type="body" idx="1"/>
          </p:nvPr>
        </p:nvSpPr>
        <p:spPr>
          <a:xfrm>
            <a:off x="270000" y="2229425"/>
            <a:ext cx="7189800" cy="219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This training does not cover the considerations you must take in relation to ‘right to withdraw’. Schools must refer to the following for full information:</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statutory guidance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dirty="0"/>
              <a:t>implementation guide </a:t>
            </a:r>
            <a:endParaRPr sz="1800" dirty="0"/>
          </a:p>
        </p:txBody>
      </p:sp>
      <p:sp>
        <p:nvSpPr>
          <p:cNvPr id="251" name="Google Shape;251;p51"/>
          <p:cNvSpPr txBox="1">
            <a:spLocks noGrp="1"/>
          </p:cNvSpPr>
          <p:nvPr>
            <p:ph type="body" idx="2"/>
          </p:nvPr>
        </p:nvSpPr>
        <p:spPr>
          <a:xfrm>
            <a:off x="346200" y="914400"/>
            <a:ext cx="7245000" cy="1080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Parents have the right to request that their child be withdrawn from some or all of sex education delivered as part of statutory RSE. (p18)</a:t>
            </a:r>
            <a:endParaRPr sz="1800" dirty="0"/>
          </a:p>
          <a:p>
            <a:pPr marL="0" lvl="0" indent="0" algn="l" rtl="0">
              <a:spcBef>
                <a:spcPts val="1600"/>
              </a:spcBef>
              <a:spcAft>
                <a:spcPts val="1600"/>
              </a:spcAft>
              <a:buNone/>
            </a:pPr>
            <a:endParaRPr sz="1800" dirty="0"/>
          </a:p>
        </p:txBody>
      </p:sp>
      <p:sp>
        <p:nvSpPr>
          <p:cNvPr id="252" name="Google Shape;252;p5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96"/>
        <p:cNvGrpSpPr/>
        <p:nvPr/>
      </p:nvGrpSpPr>
      <p:grpSpPr>
        <a:xfrm>
          <a:off x="0" y="0"/>
          <a:ext cx="0" cy="0"/>
          <a:chOff x="0" y="0"/>
          <a:chExt cx="0" cy="0"/>
        </a:xfrm>
      </p:grpSpPr>
      <p:grpSp>
        <p:nvGrpSpPr>
          <p:cNvPr id="111" name="Group 110">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12"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13" name="Straight Connector 112">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5"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6"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Isosceles Triangle 116">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8"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1" name="Isosceles Triangle 120">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97" name="Google Shape;297;p58"/>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lnSpc>
                <a:spcPct val="90000"/>
              </a:lnSpc>
              <a:spcBef>
                <a:spcPct val="0"/>
              </a:spcBef>
              <a:spcAft>
                <a:spcPts val="0"/>
              </a:spcAft>
            </a:pPr>
            <a:r>
              <a:rPr lang="en-US" sz="2500"/>
              <a:t>Intimate and sexual relationships, including sexual health</a:t>
            </a:r>
          </a:p>
        </p:txBody>
      </p:sp>
      <p:pic>
        <p:nvPicPr>
          <p:cNvPr id="3" name="Picture 2" descr="A picture containing text&#10;&#10;Description automatically generated">
            <a:extLst>
              <a:ext uri="{FF2B5EF4-FFF2-40B4-BE49-F238E27FC236}">
                <a16:creationId xmlns:a16="http://schemas.microsoft.com/office/drawing/2014/main" id="{C74BF40C-3065-4242-83C9-B33F4B462DD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298" name="Google Shape;298;p58"/>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11</a:t>
            </a:fld>
            <a:endParaRPr lang="en-US" sz="700" kern="1200">
              <a:solidFill>
                <a:schemeClr val="accent1"/>
              </a:solidFill>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Subjects covered by these slides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4" name="Google Shape;304;p59"/>
          <p:cNvSpPr txBox="1">
            <a:spLocks noGrp="1"/>
          </p:cNvSpPr>
          <p:nvPr>
            <p:ph type="body" idx="1"/>
          </p:nvPr>
        </p:nvSpPr>
        <p:spPr>
          <a:xfrm>
            <a:off x="270000" y="914400"/>
            <a:ext cx="78342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content is divided into the following sections for ease of reference: </a:t>
            </a:r>
            <a:endParaRPr sz="1800" dirty="0"/>
          </a:p>
          <a:p>
            <a:pPr marL="457200" lvl="0" indent="-342900" algn="l" rtl="0">
              <a:spcBef>
                <a:spcPts val="1600"/>
              </a:spcBef>
              <a:spcAft>
                <a:spcPts val="0"/>
              </a:spcAft>
              <a:buSzPts val="1800"/>
              <a:buChar char="●"/>
            </a:pPr>
            <a:r>
              <a:rPr lang="en-GB" sz="1800" dirty="0"/>
              <a:t>healthy intimate relationships</a:t>
            </a:r>
            <a:endParaRPr sz="1800" dirty="0"/>
          </a:p>
          <a:p>
            <a:pPr marL="457200" lvl="0" indent="-342900" algn="l" rtl="0">
              <a:spcBef>
                <a:spcPts val="0"/>
              </a:spcBef>
              <a:spcAft>
                <a:spcPts val="0"/>
              </a:spcAft>
              <a:buSzPts val="1800"/>
              <a:buChar char="●"/>
            </a:pPr>
            <a:r>
              <a:rPr lang="en-GB" sz="1800" dirty="0"/>
              <a:t>sexual consent and the law</a:t>
            </a:r>
            <a:endParaRPr sz="1800" dirty="0"/>
          </a:p>
          <a:p>
            <a:pPr marL="457200" lvl="0" indent="-342900" algn="l" rtl="0">
              <a:spcBef>
                <a:spcPts val="0"/>
              </a:spcBef>
              <a:spcAft>
                <a:spcPts val="0"/>
              </a:spcAft>
              <a:buSzPts val="1800"/>
              <a:buChar char="●"/>
            </a:pPr>
            <a:r>
              <a:rPr lang="en-GB" sz="1800" dirty="0"/>
              <a:t>identifying and managing sexual pressure</a:t>
            </a:r>
            <a:endParaRPr sz="1800" dirty="0"/>
          </a:p>
          <a:p>
            <a:pPr marL="457200" lvl="0" indent="-342900" algn="l" rtl="0">
              <a:spcBef>
                <a:spcPts val="0"/>
              </a:spcBef>
              <a:spcAft>
                <a:spcPts val="0"/>
              </a:spcAft>
              <a:buSzPts val="1800"/>
              <a:buChar char="●"/>
            </a:pPr>
            <a:r>
              <a:rPr lang="en-GB" sz="1800" dirty="0"/>
              <a:t>sexual relationships</a:t>
            </a:r>
            <a:endParaRPr sz="1800" dirty="0"/>
          </a:p>
          <a:p>
            <a:pPr marL="457200" lvl="0" indent="-342900" algn="l" rtl="0">
              <a:spcBef>
                <a:spcPts val="0"/>
              </a:spcBef>
              <a:spcAft>
                <a:spcPts val="0"/>
              </a:spcAft>
              <a:buSzPts val="1800"/>
              <a:buChar char="●"/>
            </a:pPr>
            <a:r>
              <a:rPr lang="en-GB" sz="1800" dirty="0"/>
              <a:t>human fertility and reproduction </a:t>
            </a:r>
            <a:endParaRPr sz="1800" dirty="0"/>
          </a:p>
          <a:p>
            <a:pPr marL="457200" lvl="0" indent="-342900" algn="l" rtl="0">
              <a:spcBef>
                <a:spcPts val="0"/>
              </a:spcBef>
              <a:spcAft>
                <a:spcPts val="0"/>
              </a:spcAft>
              <a:buSzPts val="1800"/>
              <a:buChar char="●"/>
            </a:pPr>
            <a:r>
              <a:rPr lang="en-GB" sz="1800" dirty="0"/>
              <a:t>pregnancy choices and support</a:t>
            </a:r>
            <a:endParaRPr sz="1800" dirty="0"/>
          </a:p>
          <a:p>
            <a:pPr marL="457200" lvl="0" indent="-342900" algn="l" rtl="0">
              <a:spcBef>
                <a:spcPts val="0"/>
              </a:spcBef>
              <a:spcAft>
                <a:spcPts val="0"/>
              </a:spcAft>
              <a:buSzPts val="1800"/>
              <a:buChar char="●"/>
            </a:pPr>
            <a:r>
              <a:rPr lang="en-GB" sz="1800" dirty="0"/>
              <a:t>sexually transmitted infections (STIs)</a:t>
            </a:r>
            <a:endParaRPr sz="1800" dirty="0"/>
          </a:p>
          <a:p>
            <a:pPr marL="457200" lvl="0" indent="-342900" algn="l" rtl="0">
              <a:spcBef>
                <a:spcPts val="0"/>
              </a:spcBef>
              <a:spcAft>
                <a:spcPts val="0"/>
              </a:spcAft>
              <a:buSzPts val="1800"/>
              <a:buChar char="●"/>
            </a:pPr>
            <a:r>
              <a:rPr lang="en-GB" sz="1800" dirty="0"/>
              <a:t>contraception and sexual health advice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b="1" dirty="0"/>
          </a:p>
        </p:txBody>
      </p:sp>
      <p:sp>
        <p:nvSpPr>
          <p:cNvPr id="305" name="Google Shape;305;p5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
        <p:nvSpPr>
          <p:cNvPr id="2" name="Speech Bubble: Oval 1">
            <a:extLst>
              <a:ext uri="{FF2B5EF4-FFF2-40B4-BE49-F238E27FC236}">
                <a16:creationId xmlns:a16="http://schemas.microsoft.com/office/drawing/2014/main" id="{FEF3891D-14F1-41EA-A4B6-E00A1C748ECA}"/>
              </a:ext>
            </a:extLst>
          </p:cNvPr>
          <p:cNvSpPr/>
          <p:nvPr/>
        </p:nvSpPr>
        <p:spPr>
          <a:xfrm>
            <a:off x="5660571" y="1687286"/>
            <a:ext cx="2579915" cy="2242457"/>
          </a:xfrm>
          <a:prstGeom prst="wedgeEllipseCallout">
            <a:avLst>
              <a:gd name="adj1" fmla="val -64318"/>
              <a:gd name="adj2" fmla="val 1452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It is not necessary to cover all content in one session of training. Schools may choose to separate content into more manageable sections.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09"/>
        <p:cNvGrpSpPr/>
        <p:nvPr/>
      </p:nvGrpSpPr>
      <p:grpSpPr>
        <a:xfrm>
          <a:off x="0" y="0"/>
          <a:ext cx="0" cy="0"/>
          <a:chOff x="0" y="0"/>
          <a:chExt cx="0" cy="0"/>
        </a:xfrm>
      </p:grpSpPr>
      <p:grpSp>
        <p:nvGrpSpPr>
          <p:cNvPr id="124" name="Group 123">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25"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6" name="Straight Connector 125">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7" name="Straight Connector 126">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8"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9"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0" name="Isosceles Triangle 129">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1"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2"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3"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4" name="Isosceles Triangle 133">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10" name="Google Shape;310;p60"/>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sz="3300"/>
              <a:t>Healthy intimate relationships</a:t>
            </a:r>
          </a:p>
        </p:txBody>
      </p:sp>
      <p:pic>
        <p:nvPicPr>
          <p:cNvPr id="3" name="Picture 2" descr="A picture containing text&#10;&#10;Description automatically generated">
            <a:extLst>
              <a:ext uri="{FF2B5EF4-FFF2-40B4-BE49-F238E27FC236}">
                <a16:creationId xmlns:a16="http://schemas.microsoft.com/office/drawing/2014/main" id="{415891B0-381C-4D98-80A4-700DCAA58F78}"/>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311" name="Google Shape;311;p60"/>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13</a:t>
            </a:fld>
            <a:endParaRPr lang="en-US" sz="700" kern="1200">
              <a:solidFill>
                <a:schemeClr val="accent1"/>
              </a:solidFill>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6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Healthy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17" name="Google Shape;317;p6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Building on </a:t>
            </a:r>
            <a:r>
              <a:rPr lang="en-GB" sz="1800" b="1" dirty="0"/>
              <a:t>‘respectful relationships’, </a:t>
            </a:r>
            <a:r>
              <a:rPr lang="en-GB" sz="1800" dirty="0"/>
              <a:t>teach pupils that the following characteristics contribute to healthy intimate relationships:</a:t>
            </a:r>
            <a:endParaRPr sz="1800" dirty="0"/>
          </a:p>
          <a:p>
            <a:pPr marL="457200" lvl="0" indent="-342900" algn="l" rtl="0">
              <a:spcBef>
                <a:spcPts val="1600"/>
              </a:spcBef>
              <a:spcAft>
                <a:spcPts val="0"/>
              </a:spcAft>
              <a:buSzPts val="1800"/>
              <a:buChar char="●"/>
            </a:pPr>
            <a:r>
              <a:rPr lang="en-GB" sz="1800" dirty="0"/>
              <a:t>friendship, shared interests and goals </a:t>
            </a:r>
            <a:endParaRPr sz="1800" dirty="0"/>
          </a:p>
          <a:p>
            <a:pPr marL="457200" lvl="0" indent="-342900" algn="l" rtl="0">
              <a:spcBef>
                <a:spcPts val="0"/>
              </a:spcBef>
              <a:spcAft>
                <a:spcPts val="0"/>
              </a:spcAft>
              <a:buSzPts val="1800"/>
              <a:buChar char="●"/>
            </a:pPr>
            <a:r>
              <a:rPr lang="en-GB" sz="1800" dirty="0"/>
              <a:t>mutual respect and loyalty</a:t>
            </a:r>
            <a:endParaRPr sz="1800" dirty="0"/>
          </a:p>
          <a:p>
            <a:pPr marL="457200" lvl="0" indent="-342900" algn="l" rtl="0">
              <a:spcBef>
                <a:spcPts val="0"/>
              </a:spcBef>
              <a:spcAft>
                <a:spcPts val="0"/>
              </a:spcAft>
              <a:buSzPts val="1800"/>
              <a:buChar char="●"/>
            </a:pPr>
            <a:r>
              <a:rPr lang="en-GB" sz="1800" dirty="0"/>
              <a:t>trust and consent</a:t>
            </a:r>
            <a:endParaRPr sz="1800" dirty="0"/>
          </a:p>
          <a:p>
            <a:pPr marL="0" lvl="0" indent="0" algn="l" rtl="0">
              <a:spcBef>
                <a:spcPts val="1600"/>
              </a:spcBef>
              <a:spcAft>
                <a:spcPts val="0"/>
              </a:spcAft>
              <a:buNone/>
            </a:pPr>
            <a:r>
              <a:rPr lang="en-GB" sz="1800" dirty="0"/>
              <a:t>Explain that intimate relationships, like other positive relationships (such as with friends, family), can support our mental wellbeing.</a:t>
            </a:r>
            <a:endParaRPr sz="1800" dirty="0"/>
          </a:p>
          <a:p>
            <a:pPr marL="0" lvl="0" indent="0" algn="l" rtl="0">
              <a:spcBef>
                <a:spcPts val="1600"/>
              </a:spcBef>
              <a:spcAft>
                <a:spcPts val="0"/>
              </a:spcAft>
              <a:buNone/>
            </a:pPr>
            <a:r>
              <a:rPr lang="en-GB" sz="1800" b="1" dirty="0"/>
              <a:t>Related topic: </a:t>
            </a:r>
            <a:r>
              <a:rPr lang="en-GB" sz="1800" dirty="0"/>
              <a:t>being safe (examples of unhealthy relationships).</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19" name="Google Shape;319;p6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
        <p:nvSpPr>
          <p:cNvPr id="318" name="Google Shape;318;p61"/>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20" name="Google Shape;320;p6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6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Diversity of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26" name="Google Shape;326;p6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people are free to choose who they develop intimate one-to-one relationships with and that such </a:t>
            </a:r>
            <a:r>
              <a:rPr lang="en-GB" sz="1800" b="1" dirty="0"/>
              <a:t>relationships are diverse</a:t>
            </a:r>
            <a:r>
              <a:rPr lang="en-GB" sz="1800" dirty="0"/>
              <a:t>. Include reference to: </a:t>
            </a:r>
            <a:endParaRPr sz="1800" dirty="0"/>
          </a:p>
          <a:p>
            <a:pPr marL="457200" lvl="0" indent="-342900" algn="l" rtl="0">
              <a:spcBef>
                <a:spcPts val="1600"/>
              </a:spcBef>
              <a:spcAft>
                <a:spcPts val="0"/>
              </a:spcAft>
              <a:buSzPts val="1800"/>
              <a:buChar char="●"/>
            </a:pPr>
            <a:r>
              <a:rPr lang="en-GB" sz="1600" dirty="0"/>
              <a:t>same-sex / opposite-sex / non-binary relationships</a:t>
            </a:r>
            <a:endParaRPr sz="1600" dirty="0"/>
          </a:p>
          <a:p>
            <a:pPr marL="457200" lvl="0" indent="-342900" algn="l" rtl="0">
              <a:spcBef>
                <a:spcPts val="0"/>
              </a:spcBef>
              <a:spcAft>
                <a:spcPts val="0"/>
              </a:spcAft>
              <a:buSzPts val="1800"/>
              <a:buChar char="●"/>
            </a:pPr>
            <a:r>
              <a:rPr lang="en-GB" sz="1600" dirty="0"/>
              <a:t>couples who share / have different cultural influences and beliefs </a:t>
            </a:r>
            <a:endParaRPr sz="1600" dirty="0"/>
          </a:p>
          <a:p>
            <a:pPr marL="457200" lvl="0" indent="-342900" algn="l" rtl="0">
              <a:spcBef>
                <a:spcPts val="0"/>
              </a:spcBef>
              <a:spcAft>
                <a:spcPts val="0"/>
              </a:spcAft>
              <a:buSzPts val="1800"/>
              <a:buChar char="●"/>
            </a:pPr>
            <a:r>
              <a:rPr lang="en-GB" sz="1600" dirty="0"/>
              <a:t>committed relationships with or without a legal status (e.g. marriage, civil partnership, cohabiting) </a:t>
            </a:r>
            <a:endParaRPr sz="1600" dirty="0"/>
          </a:p>
          <a:p>
            <a:pPr marL="457200" lvl="0" indent="-342900" algn="l" rtl="0">
              <a:spcBef>
                <a:spcPts val="0"/>
              </a:spcBef>
              <a:spcAft>
                <a:spcPts val="0"/>
              </a:spcAft>
              <a:buSzPts val="1800"/>
              <a:buChar char="●"/>
            </a:pPr>
            <a:r>
              <a:rPr lang="en-GB" sz="1600" dirty="0"/>
              <a:t>couples that do or do not have children </a:t>
            </a:r>
            <a:endParaRPr sz="1600" dirty="0"/>
          </a:p>
          <a:p>
            <a:pPr marL="0" lvl="0" indent="0" algn="l" rtl="0">
              <a:spcBef>
                <a:spcPts val="1600"/>
              </a:spcBef>
              <a:spcAft>
                <a:spcPts val="0"/>
              </a:spcAft>
              <a:buNone/>
            </a:pPr>
            <a:r>
              <a:rPr lang="en-GB" sz="1800" dirty="0"/>
              <a:t>Explain to pupils that not everyone is in a relationship. There is nothing unusual about this and many people choose to be ‘single’. </a:t>
            </a:r>
            <a:endParaRPr sz="1800" dirty="0"/>
          </a:p>
          <a:p>
            <a:pPr marL="0" lvl="0" indent="0" algn="l" rtl="0">
              <a:spcBef>
                <a:spcPts val="1600"/>
              </a:spcBef>
              <a:spcAft>
                <a:spcPts val="1600"/>
              </a:spcAft>
              <a:buNone/>
            </a:pPr>
            <a:endParaRPr sz="1800" dirty="0"/>
          </a:p>
        </p:txBody>
      </p:sp>
      <p:sp>
        <p:nvSpPr>
          <p:cNvPr id="328" name="Google Shape;328;p6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
        <p:nvSpPr>
          <p:cNvPr id="327" name="Google Shape;327;p62"/>
          <p:cNvSpPr txBox="1"/>
          <p:nvPr/>
        </p:nvSpPr>
        <p:spPr>
          <a:xfrm>
            <a:off x="6178800" y="216425"/>
            <a:ext cx="2695200" cy="2707645"/>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29" name="Google Shape;329;p6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6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communication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35" name="Google Shape;335;p6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in a respectful relationship people should:</a:t>
            </a:r>
            <a:endParaRPr sz="1800" dirty="0"/>
          </a:p>
          <a:p>
            <a:pPr marL="457200" lvl="0" indent="-342900" algn="l" rtl="0">
              <a:spcBef>
                <a:spcPts val="1600"/>
              </a:spcBef>
              <a:spcAft>
                <a:spcPts val="0"/>
              </a:spcAft>
              <a:buSzPts val="1800"/>
              <a:buChar char="●"/>
            </a:pPr>
            <a:r>
              <a:rPr lang="en-GB" sz="1800" b="1" dirty="0"/>
              <a:t>feel able to express what they think and feel</a:t>
            </a:r>
            <a:r>
              <a:rPr lang="en-GB" sz="1800" dirty="0"/>
              <a:t> without being made to feel stupid or scared</a:t>
            </a:r>
            <a:endParaRPr sz="1800" dirty="0"/>
          </a:p>
          <a:p>
            <a:pPr marL="457200" lvl="0" indent="-342900" algn="l" rtl="0">
              <a:spcBef>
                <a:spcPts val="0"/>
              </a:spcBef>
              <a:spcAft>
                <a:spcPts val="0"/>
              </a:spcAft>
              <a:buSzPts val="1800"/>
              <a:buChar char="●"/>
            </a:pPr>
            <a:r>
              <a:rPr lang="en-GB" sz="1800" b="1" dirty="0"/>
              <a:t>listen to and value</a:t>
            </a:r>
            <a:r>
              <a:rPr lang="en-GB" sz="1800" dirty="0"/>
              <a:t> the other person’s views and feelings</a:t>
            </a:r>
            <a:endParaRPr sz="1800" dirty="0"/>
          </a:p>
          <a:p>
            <a:pPr marL="0" lvl="0" indent="0" algn="l" rtl="0">
              <a:spcBef>
                <a:spcPts val="1600"/>
              </a:spcBef>
              <a:spcAft>
                <a:spcPts val="0"/>
              </a:spcAft>
              <a:buNone/>
            </a:pPr>
            <a:r>
              <a:rPr lang="en-GB" sz="1800" dirty="0"/>
              <a:t>Honest communication is very important when people disagree (which is normal) or face challenges. </a:t>
            </a:r>
            <a:endParaRPr sz="1800" dirty="0"/>
          </a:p>
          <a:p>
            <a:pPr marL="0" lvl="0" indent="0" algn="l" rtl="0">
              <a:spcBef>
                <a:spcPts val="1600"/>
              </a:spcBef>
              <a:spcAft>
                <a:spcPts val="0"/>
              </a:spcAft>
              <a:buNone/>
            </a:pPr>
            <a:r>
              <a:rPr lang="en-GB" sz="1800" dirty="0"/>
              <a:t>It can be hard to talk about some issues but disagreements can often be resolved when people trust each other and talk issues through honestly and patiently.</a:t>
            </a:r>
            <a:endParaRPr sz="1800" dirty="0"/>
          </a:p>
          <a:p>
            <a:pPr marL="0" lvl="0" indent="0" algn="l" rtl="0">
              <a:spcBef>
                <a:spcPts val="1600"/>
              </a:spcBef>
              <a:spcAft>
                <a:spcPts val="1600"/>
              </a:spcAft>
              <a:buNone/>
            </a:pPr>
            <a:endParaRPr sz="1800" dirty="0"/>
          </a:p>
        </p:txBody>
      </p:sp>
      <p:sp>
        <p:nvSpPr>
          <p:cNvPr id="337" name="Google Shape;337;p6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
        <p:nvSpPr>
          <p:cNvPr id="336" name="Google Shape;336;p63"/>
          <p:cNvSpPr txBox="1"/>
          <p:nvPr/>
        </p:nvSpPr>
        <p:spPr>
          <a:xfrm>
            <a:off x="6178800" y="216425"/>
            <a:ext cx="2695200" cy="2692573"/>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r>
              <a:rPr lang="en-GB" sz="1600" dirty="0">
                <a:solidFill>
                  <a:srgbClr val="595959"/>
                </a:solidFill>
              </a:rPr>
              <a:t>.</a:t>
            </a:r>
            <a:endParaRPr sz="1600" dirty="0">
              <a:solidFill>
                <a:srgbClr val="595959"/>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38" name="Google Shape;338;p6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6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Sex in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4" name="Google Shape;344;p6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couples can choose to delay sex or enjoy intimacy without sex. </a:t>
            </a:r>
            <a:endParaRPr sz="1800" dirty="0"/>
          </a:p>
          <a:p>
            <a:pPr marL="0" lvl="0" indent="0" algn="l" rtl="0">
              <a:spcBef>
                <a:spcPts val="1600"/>
              </a:spcBef>
              <a:spcAft>
                <a:spcPts val="0"/>
              </a:spcAft>
              <a:buNone/>
            </a:pPr>
            <a:r>
              <a:rPr lang="en-GB" sz="1800" dirty="0"/>
              <a:t>In a healthy relationship </a:t>
            </a:r>
            <a:r>
              <a:rPr lang="en-GB" sz="1800" b="1" dirty="0"/>
              <a:t>people can discuss how they feel </a:t>
            </a:r>
            <a:r>
              <a:rPr lang="en-GB" sz="1800" dirty="0"/>
              <a:t>about</a:t>
            </a:r>
            <a:r>
              <a:rPr lang="en-GB" sz="1800" b="1" dirty="0"/>
              <a:t> </a:t>
            </a:r>
            <a:r>
              <a:rPr lang="en-GB" sz="1800" dirty="0"/>
              <a:t>sex without feeling pressured, intimidated or ashamed. If someone is not ready to talk about sex that should also be respected. </a:t>
            </a:r>
            <a:endParaRPr sz="1800" dirty="0"/>
          </a:p>
          <a:p>
            <a:pPr marL="0" lvl="0" indent="0" algn="l" rtl="0">
              <a:spcBef>
                <a:spcPts val="1600"/>
              </a:spcBef>
              <a:spcAft>
                <a:spcPts val="0"/>
              </a:spcAft>
              <a:buNone/>
            </a:pPr>
            <a:r>
              <a:rPr lang="en-GB" sz="1800" dirty="0"/>
              <a:t>Teach that not everyone experiences sexual feelings. It is just as natural for someone not to experience sexual feelings as it is for someone else to have these feelings.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46" name="Google Shape;346;p6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
        <p:nvSpPr>
          <p:cNvPr id="345" name="Google Shape;345;p64"/>
          <p:cNvSpPr txBox="1"/>
          <p:nvPr/>
        </p:nvSpPr>
        <p:spPr>
          <a:xfrm>
            <a:off x="6178800" y="216425"/>
            <a:ext cx="2695200" cy="128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they have a choice to delay sex or to enjoy intimacy without sex.</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347" name="Google Shape;347;p6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65"/>
          <p:cNvSpPr txBox="1">
            <a:spLocks noGrp="1"/>
          </p:cNvSpPr>
          <p:nvPr>
            <p:ph type="title"/>
          </p:nvPr>
        </p:nvSpPr>
        <p:spPr>
          <a:xfrm>
            <a:off x="32401" y="-1289"/>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Choosing to not to have sex</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3" name="Google Shape;353;p65"/>
          <p:cNvSpPr txBox="1">
            <a:spLocks noGrp="1"/>
          </p:cNvSpPr>
          <p:nvPr>
            <p:ph type="body" idx="1"/>
          </p:nvPr>
        </p:nvSpPr>
        <p:spPr>
          <a:xfrm>
            <a:off x="0" y="571410"/>
            <a:ext cx="7432800" cy="457208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600" dirty="0"/>
              <a:t>Teach that many people choose not to have sex, or to delay sex, for different reasons. This is sometimes referred to as ‘abstinence’. </a:t>
            </a:r>
            <a:endParaRPr sz="1600" dirty="0"/>
          </a:p>
          <a:p>
            <a:pPr marL="0" lvl="0" indent="0" algn="l" rtl="0">
              <a:spcBef>
                <a:spcPts val="1600"/>
              </a:spcBef>
              <a:spcAft>
                <a:spcPts val="0"/>
              </a:spcAft>
              <a:buNone/>
            </a:pPr>
            <a:r>
              <a:rPr lang="en-GB" sz="1600" dirty="0"/>
              <a:t>People do not need to explain or justify their reasons for not having sex and should not be pressured into changing their minds. </a:t>
            </a:r>
            <a:endParaRPr sz="1600" dirty="0"/>
          </a:p>
          <a:p>
            <a:pPr marL="0" lvl="0" indent="0" algn="l" rtl="0">
              <a:spcBef>
                <a:spcPts val="1600"/>
              </a:spcBef>
              <a:spcAft>
                <a:spcPts val="0"/>
              </a:spcAft>
              <a:buNone/>
            </a:pPr>
            <a:r>
              <a:rPr lang="en-GB" sz="1600" dirty="0"/>
              <a:t>Explain that deciding not to have sex with someone does not mean you do not love or care about them. Sex is not the only way people can be intimate or show love and affection. </a:t>
            </a:r>
            <a:endParaRPr sz="1600" dirty="0"/>
          </a:p>
          <a:p>
            <a:pPr marL="0" lvl="0" indent="0" algn="l" rtl="0">
              <a:spcBef>
                <a:spcPts val="1600"/>
              </a:spcBef>
              <a:spcAft>
                <a:spcPts val="0"/>
              </a:spcAft>
              <a:buNone/>
            </a:pPr>
            <a:endParaRPr sz="1600" dirty="0"/>
          </a:p>
          <a:p>
            <a:pPr marL="0" lvl="0" indent="0">
              <a:buNone/>
            </a:pPr>
            <a:r>
              <a:rPr lang="en-GB" sz="1600" dirty="0"/>
              <a:t>Explain that there are many ways people can be intimate with their partner without sex such as:</a:t>
            </a:r>
          </a:p>
          <a:p>
            <a:pPr lvl="0" indent="-342900">
              <a:spcBef>
                <a:spcPts val="1600"/>
              </a:spcBef>
              <a:buSzPts val="1800"/>
            </a:pPr>
            <a:r>
              <a:rPr lang="en-GB" sz="1600" dirty="0"/>
              <a:t>holding hands</a:t>
            </a:r>
          </a:p>
          <a:p>
            <a:pPr lvl="0" indent="-342900">
              <a:buSzPts val="1800"/>
            </a:pPr>
            <a:r>
              <a:rPr lang="en-GB" sz="1600" dirty="0"/>
              <a:t>taking part in active hobbies together</a:t>
            </a:r>
          </a:p>
          <a:p>
            <a:pPr lvl="0" indent="-342900">
              <a:buSzPts val="1800"/>
            </a:pPr>
            <a:r>
              <a:rPr lang="en-GB" sz="1600" dirty="0"/>
              <a:t>sharing experiences</a:t>
            </a:r>
          </a:p>
          <a:p>
            <a:pPr lvl="0" indent="-342900">
              <a:lnSpc>
                <a:spcPct val="115000"/>
              </a:lnSpc>
              <a:buSzPts val="1800"/>
            </a:pPr>
            <a:r>
              <a:rPr lang="en-GB" sz="1600" dirty="0"/>
              <a:t>talking to your partner about how you feel about them</a:t>
            </a: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55" name="Google Shape;355;p65"/>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
        <p:nvSpPr>
          <p:cNvPr id="354" name="Google Shape;354;p65"/>
          <p:cNvSpPr txBox="1"/>
          <p:nvPr/>
        </p:nvSpPr>
        <p:spPr>
          <a:xfrm>
            <a:off x="7432800" y="0"/>
            <a:ext cx="1711200" cy="1288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tx1"/>
                </a:solidFill>
              </a:rPr>
              <a:t>STATUTORY GUIDANCE </a:t>
            </a:r>
            <a:br>
              <a:rPr lang="en-GB" sz="1100" b="1" dirty="0">
                <a:solidFill>
                  <a:schemeClr val="tx1"/>
                </a:solidFill>
              </a:rPr>
            </a:br>
            <a:r>
              <a:rPr lang="en-GB" sz="1100" dirty="0">
                <a:solidFill>
                  <a:schemeClr val="tx1"/>
                </a:solidFill>
              </a:rPr>
              <a:t>Know that they have a choice to delay sex or to enjoy intimacy without sex</a:t>
            </a:r>
            <a:r>
              <a:rPr lang="en-GB" sz="1600" dirty="0">
                <a:solidFill>
                  <a:schemeClr val="tx1"/>
                </a:solidFill>
              </a:rPr>
              <a:t>.</a:t>
            </a:r>
            <a:endParaRPr sz="16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356" name="Google Shape;356;p6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67"/>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When relationships end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1" name="Google Shape;371;p6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relationships can end for different reasons.</a:t>
            </a:r>
            <a:endParaRPr sz="1800" dirty="0"/>
          </a:p>
          <a:p>
            <a:pPr marL="0" lvl="0" indent="0" algn="l" rtl="0">
              <a:spcBef>
                <a:spcPts val="1600"/>
              </a:spcBef>
              <a:spcAft>
                <a:spcPts val="0"/>
              </a:spcAft>
              <a:buNone/>
            </a:pPr>
            <a:r>
              <a:rPr lang="en-GB" sz="1800" dirty="0"/>
              <a:t>Everyone has the right to end a relationship and it doesn’t have to mean the other person did anything wrong. Explain that:</a:t>
            </a:r>
            <a:endParaRPr sz="1800" dirty="0"/>
          </a:p>
          <a:p>
            <a:pPr marL="457200" lvl="0" indent="-342900" algn="l" rtl="0">
              <a:spcBef>
                <a:spcPts val="1600"/>
              </a:spcBef>
              <a:spcAft>
                <a:spcPts val="0"/>
              </a:spcAft>
              <a:buSzPts val="1800"/>
              <a:buChar char="●"/>
            </a:pPr>
            <a:r>
              <a:rPr lang="en-GB" sz="1800" dirty="0"/>
              <a:t>sometimes people give reasons for ending a relationship, but they do not have to</a:t>
            </a:r>
            <a:endParaRPr sz="1800" dirty="0"/>
          </a:p>
          <a:p>
            <a:pPr marL="457200" lvl="0" indent="-342900" algn="l" rtl="0">
              <a:spcBef>
                <a:spcPts val="0"/>
              </a:spcBef>
              <a:spcAft>
                <a:spcPts val="0"/>
              </a:spcAft>
              <a:buSzPts val="1800"/>
              <a:buChar char="●"/>
            </a:pPr>
            <a:r>
              <a:rPr lang="en-GB" sz="1800" dirty="0"/>
              <a:t>‘breaking up’ can be difficult for both people </a:t>
            </a:r>
            <a:endParaRPr sz="1800" dirty="0"/>
          </a:p>
          <a:p>
            <a:pPr marL="457200" lvl="0" indent="-342900" algn="l" rtl="0">
              <a:spcBef>
                <a:spcPts val="0"/>
              </a:spcBef>
              <a:spcAft>
                <a:spcPts val="0"/>
              </a:spcAft>
              <a:buSzPts val="1800"/>
              <a:buChar char="●"/>
            </a:pPr>
            <a:r>
              <a:rPr lang="en-GB" sz="1800" dirty="0"/>
              <a:t>if wellbeing is affected people can ask for support </a:t>
            </a:r>
            <a:endParaRPr sz="1800" dirty="0"/>
          </a:p>
          <a:p>
            <a:pPr marL="0" lvl="0" indent="0" algn="l" rtl="0">
              <a:spcBef>
                <a:spcPts val="1600"/>
              </a:spcBef>
              <a:spcAft>
                <a:spcPts val="0"/>
              </a:spcAft>
              <a:buNone/>
            </a:pPr>
            <a:r>
              <a:rPr lang="en-GB" sz="1800" dirty="0"/>
              <a:t>Explain that nobody has the right to harass or harm someone because they end a relationship. </a:t>
            </a:r>
            <a:r>
              <a:rPr lang="en-GB" sz="1800" b="1" dirty="0"/>
              <a:t>Related topic: </a:t>
            </a:r>
            <a:r>
              <a:rPr lang="en-GB" sz="1800" dirty="0"/>
              <a:t>being safe.</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73" name="Google Shape;373;p6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
        <p:nvSpPr>
          <p:cNvPr id="372" name="Google Shape;372;p67"/>
          <p:cNvSpPr txBox="1"/>
          <p:nvPr/>
        </p:nvSpPr>
        <p:spPr>
          <a:xfrm>
            <a:off x="6178800" y="216425"/>
            <a:ext cx="2695200" cy="2752863"/>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74" name="Google Shape;374;p6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get out of today</a:t>
            </a:r>
            <a:endParaRPr dirty="0"/>
          </a:p>
          <a:p>
            <a:pPr marL="0" lvl="0" indent="0" algn="l" rtl="0">
              <a:spcBef>
                <a:spcPts val="0"/>
              </a:spcBef>
              <a:spcAft>
                <a:spcPts val="0"/>
              </a:spcAft>
              <a:buNone/>
            </a:pPr>
            <a:endParaRPr dirty="0">
              <a:solidFill>
                <a:srgbClr val="073763"/>
              </a:solidFill>
            </a:endParaRPr>
          </a:p>
        </p:txBody>
      </p:sp>
      <p:sp>
        <p:nvSpPr>
          <p:cNvPr id="170" name="Google Shape;170;p40"/>
          <p:cNvSpPr txBox="1">
            <a:spLocks noGrp="1"/>
          </p:cNvSpPr>
          <p:nvPr>
            <p:ph type="body" idx="1"/>
          </p:nvPr>
        </p:nvSpPr>
        <p:spPr>
          <a:xfrm>
            <a:off x="270000" y="914400"/>
            <a:ext cx="76131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457200" lvl="0" indent="-342900" algn="l" rtl="0">
              <a:spcBef>
                <a:spcPts val="100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facts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intimate relationships and sexual health</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4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68"/>
          <p:cNvSpPr txBox="1">
            <a:spLocks noGrp="1"/>
          </p:cNvSpPr>
          <p:nvPr>
            <p:ph type="title"/>
          </p:nvPr>
        </p:nvSpPr>
        <p:spPr>
          <a:xfrm>
            <a:off x="1526550" y="2150850"/>
            <a:ext cx="6090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Sexual consent and the law</a:t>
            </a:r>
            <a:endParaRPr dirty="0">
              <a:solidFill>
                <a:schemeClr val="accent1"/>
              </a:solidFill>
            </a:endParaRPr>
          </a:p>
        </p:txBody>
      </p:sp>
      <p:sp>
        <p:nvSpPr>
          <p:cNvPr id="380" name="Google Shape;380;p6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
        <p:nvSpPr>
          <p:cNvPr id="381" name="Google Shape;381;p68"/>
          <p:cNvSpPr txBox="1">
            <a:spLocks noGrp="1"/>
          </p:cNvSpPr>
          <p:nvPr>
            <p:ph type="title" idx="4294967295"/>
          </p:nvPr>
        </p:nvSpPr>
        <p:spPr>
          <a:xfrm>
            <a:off x="0" y="3360738"/>
            <a:ext cx="7759700" cy="841375"/>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600"/>
              </a:spcAft>
              <a:buClr>
                <a:schemeClr val="dk1"/>
              </a:buClr>
              <a:buSzPts val="1100"/>
              <a:buFont typeface="Arial"/>
              <a:buNone/>
            </a:pPr>
            <a:r>
              <a:rPr lang="en-GB" sz="1800" dirty="0">
                <a:solidFill>
                  <a:schemeClr val="tx1"/>
                </a:solidFill>
              </a:rPr>
              <a:t>You will also need to be aware of and, where needed, cover the content on consent included in the </a:t>
            </a:r>
            <a:r>
              <a:rPr lang="en-GB" sz="1800" b="1" dirty="0">
                <a:solidFill>
                  <a:schemeClr val="tx1"/>
                </a:solidFill>
              </a:rPr>
              <a:t>related module ‘being safe’</a:t>
            </a:r>
            <a:r>
              <a:rPr lang="en-GB" sz="1800" dirty="0">
                <a:solidFill>
                  <a:schemeClr val="tx1"/>
                </a:solidFill>
              </a:rPr>
              <a:t>. </a:t>
            </a:r>
            <a:endParaRPr dirty="0">
              <a:solidFill>
                <a:schemeClr val="tx1"/>
              </a:solidFill>
            </a:endParaRPr>
          </a:p>
        </p:txBody>
      </p:sp>
      <p:pic>
        <p:nvPicPr>
          <p:cNvPr id="3" name="Picture 2">
            <a:extLst>
              <a:ext uri="{FF2B5EF4-FFF2-40B4-BE49-F238E27FC236}">
                <a16:creationId xmlns:a16="http://schemas.microsoft.com/office/drawing/2014/main" id="{1922931B-A6E0-4BA9-BB99-9B2E9EE4CA6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563562"/>
            <a:ext cx="3752850" cy="12192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85"/>
        <p:cNvGrpSpPr/>
        <p:nvPr/>
      </p:nvGrpSpPr>
      <p:grpSpPr>
        <a:xfrm>
          <a:off x="0" y="0"/>
          <a:ext cx="0" cy="0"/>
          <a:chOff x="0" y="0"/>
          <a:chExt cx="0" cy="0"/>
        </a:xfrm>
      </p:grpSpPr>
      <p:sp>
        <p:nvSpPr>
          <p:cNvPr id="386" name="Google Shape;386;p6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UK legal age of consent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7" name="Google Shape;387;p6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The age of sexual consent in the UK is 16. </a:t>
            </a:r>
            <a:endParaRPr dirty="0"/>
          </a:p>
          <a:p>
            <a:pPr marL="0" lvl="0" indent="0" algn="l" rtl="0">
              <a:spcBef>
                <a:spcPts val="1600"/>
              </a:spcBef>
              <a:spcAft>
                <a:spcPts val="0"/>
              </a:spcAft>
              <a:buNone/>
            </a:pPr>
            <a:r>
              <a:rPr lang="en-GB" dirty="0"/>
              <a:t>It applies to all people and sexual activity, regardless of gender or sexuality.</a:t>
            </a:r>
            <a:endParaRPr dirty="0"/>
          </a:p>
          <a:p>
            <a:pPr marL="0" lvl="0" indent="0" algn="l" rtl="0">
              <a:spcBef>
                <a:spcPts val="1600"/>
              </a:spcBef>
              <a:spcAft>
                <a:spcPts val="0"/>
              </a:spcAft>
              <a:buNone/>
            </a:pPr>
            <a:r>
              <a:rPr lang="en-GB" dirty="0"/>
              <a:t>The law aims to protect the rights and interests of children and young people. </a:t>
            </a:r>
            <a:endParaRPr dirty="0"/>
          </a:p>
          <a:p>
            <a:pPr marL="0" lvl="0" indent="0" algn="l" rtl="0">
              <a:spcBef>
                <a:spcPts val="1600"/>
              </a:spcBef>
              <a:spcAft>
                <a:spcPts val="0"/>
              </a:spcAft>
              <a:buNone/>
            </a:pPr>
            <a:r>
              <a:rPr lang="en-GB" dirty="0"/>
              <a:t>It also makes it easier to prosecute those who pressure/force others into sex.</a:t>
            </a:r>
          </a:p>
          <a:p>
            <a:pPr marL="0" lvl="0" indent="0" algn="l" rtl="0">
              <a:spcBef>
                <a:spcPts val="1600"/>
              </a:spcBef>
              <a:spcAft>
                <a:spcPts val="0"/>
              </a:spcAft>
              <a:buNone/>
            </a:pPr>
            <a:endParaRPr lang="en-GB" dirty="0"/>
          </a:p>
          <a:p>
            <a:pPr marL="0" lvl="0" indent="0">
              <a:buNone/>
            </a:pPr>
            <a:r>
              <a:rPr lang="en-GB" dirty="0"/>
              <a:t>The law is clear that </a:t>
            </a:r>
            <a:r>
              <a:rPr lang="en-GB" b="1" dirty="0"/>
              <a:t>sexual activity with a child under 16 is an offence</a:t>
            </a:r>
            <a:r>
              <a:rPr lang="en-GB" dirty="0"/>
              <a:t>. </a:t>
            </a:r>
          </a:p>
          <a:p>
            <a:pPr marL="0" lvl="0" indent="0">
              <a:spcBef>
                <a:spcPts val="1600"/>
              </a:spcBef>
              <a:buNone/>
            </a:pPr>
            <a:r>
              <a:rPr lang="en-GB" dirty="0"/>
              <a:t>It may be useful for teachers to be aware of the </a:t>
            </a:r>
            <a:r>
              <a:rPr lang="en-GB" u="sng" dirty="0">
                <a:solidFill>
                  <a:srgbClr val="0000FF"/>
                </a:solidFill>
                <a:hlinkClick r:id="rId3">
                  <a:extLst>
                    <a:ext uri="{A12FA001-AC4F-418D-AE19-62706E023703}">
                      <ahyp:hlinkClr xmlns:ahyp="http://schemas.microsoft.com/office/drawing/2018/hyperlinkcolor" val="tx"/>
                    </a:ext>
                  </a:extLst>
                </a:hlinkClick>
              </a:rPr>
              <a:t>Home Office guidance on this area</a:t>
            </a:r>
            <a:r>
              <a:rPr lang="en-GB" dirty="0">
                <a:solidFill>
                  <a:srgbClr val="0000FF"/>
                </a:solidFill>
              </a:rPr>
              <a:t> </a:t>
            </a:r>
            <a:r>
              <a:rPr lang="en-GB" dirty="0"/>
              <a:t>when approaching the issue. </a:t>
            </a:r>
            <a:endParaRPr lang="en-GB" b="1" dirty="0"/>
          </a:p>
          <a:p>
            <a:pPr marL="0" lvl="0" indent="0">
              <a:spcBef>
                <a:spcPts val="1600"/>
              </a:spcBef>
              <a:buNone/>
            </a:pPr>
            <a:r>
              <a:rPr lang="en-GB" dirty="0"/>
              <a:t>Consensual sexual activity between 2 people aged 16 or over is legal.</a:t>
            </a:r>
            <a:endParaRPr lang="en-GB" b="1" dirty="0"/>
          </a:p>
          <a:p>
            <a:pPr marL="0" lvl="0" indent="0" algn="l" rtl="0">
              <a:spcBef>
                <a:spcPts val="1600"/>
              </a:spcBef>
              <a:spcAft>
                <a:spcPts val="0"/>
              </a:spcAft>
              <a:buNone/>
            </a:pPr>
            <a:endParaRPr dirty="0">
              <a:solidFill>
                <a:srgbClr val="4D4D4D"/>
              </a:solidFill>
            </a:endParaRPr>
          </a:p>
          <a:p>
            <a:pPr marL="0" lvl="0" indent="0" algn="l" rtl="0">
              <a:spcBef>
                <a:spcPts val="1600"/>
              </a:spcBef>
              <a:spcAft>
                <a:spcPts val="1600"/>
              </a:spcAft>
              <a:buNone/>
            </a:pPr>
            <a:endParaRPr sz="1800" b="1" dirty="0"/>
          </a:p>
        </p:txBody>
      </p:sp>
      <p:sp>
        <p:nvSpPr>
          <p:cNvPr id="389" name="Google Shape;389;p6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
        <p:nvSpPr>
          <p:cNvPr id="388" name="Google Shape;388;p69"/>
          <p:cNvSpPr txBox="1"/>
          <p:nvPr/>
        </p:nvSpPr>
        <p:spPr>
          <a:xfrm>
            <a:off x="6178800" y="216425"/>
            <a:ext cx="2695200" cy="2667452"/>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390" name="Google Shape;390;p69"/>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endParaRPr>
          </a:p>
        </p:txBody>
      </p:sp>
      <p:sp>
        <p:nvSpPr>
          <p:cNvPr id="391" name="Google Shape;391;p6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5"/>
        <p:cNvGrpSpPr/>
        <p:nvPr/>
      </p:nvGrpSpPr>
      <p:grpSpPr>
        <a:xfrm>
          <a:off x="0" y="0"/>
          <a:ext cx="0" cy="0"/>
          <a:chOff x="0" y="0"/>
          <a:chExt cx="0" cy="0"/>
        </a:xfrm>
      </p:grpSpPr>
      <p:sp>
        <p:nvSpPr>
          <p:cNvPr id="406" name="Google Shape;406;p7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Freedom and capacity to consent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7" name="Google Shape;407;p7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 addition to being over the age of consent the law says that for there to be sexual consent both of the following must apply: </a:t>
            </a:r>
            <a:endParaRPr sz="1800" dirty="0"/>
          </a:p>
          <a:p>
            <a:pPr marL="457200" lvl="0" indent="-342900" algn="l" rtl="0">
              <a:spcBef>
                <a:spcPts val="1600"/>
              </a:spcBef>
              <a:spcAft>
                <a:spcPts val="0"/>
              </a:spcAft>
              <a:buSzPts val="1800"/>
              <a:buChar char="●"/>
            </a:pPr>
            <a:r>
              <a:rPr lang="en-GB" sz="1800" dirty="0"/>
              <a:t>the person seeking consent must have taken </a:t>
            </a:r>
            <a:r>
              <a:rPr lang="en-GB" sz="1800" b="1" dirty="0"/>
              <a:t>reasonable steps </a:t>
            </a:r>
            <a:r>
              <a:rPr lang="en-GB" sz="1800" dirty="0"/>
              <a:t>to gain that consent (e.g. asking whether someone agrees to what is happening both before and during sex)</a:t>
            </a:r>
            <a:endParaRPr sz="1800" dirty="0"/>
          </a:p>
          <a:p>
            <a:pPr marL="457200" lvl="0" indent="-342900" algn="l" rtl="0">
              <a:spcBef>
                <a:spcPts val="1000"/>
              </a:spcBef>
              <a:spcAft>
                <a:spcPts val="0"/>
              </a:spcAft>
              <a:buSzPts val="1800"/>
              <a:buChar char="●"/>
            </a:pPr>
            <a:r>
              <a:rPr lang="en-GB" sz="1800" dirty="0"/>
              <a:t>the other person must have </a:t>
            </a:r>
            <a:r>
              <a:rPr lang="en-GB" sz="1800" b="1" dirty="0"/>
              <a:t>freedom to consent </a:t>
            </a:r>
            <a:r>
              <a:rPr lang="en-GB" sz="1800" dirty="0"/>
              <a:t>(was free to say yes or no - voluntariness) and</a:t>
            </a:r>
            <a:r>
              <a:rPr lang="en-GB" sz="1800" b="1" dirty="0"/>
              <a:t> ‘capacity’ to consent </a:t>
            </a:r>
            <a:r>
              <a:rPr lang="en-GB" sz="1800" dirty="0"/>
              <a:t>(being able to make decisions)</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09" name="Google Shape;409;p7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
        <p:nvSpPr>
          <p:cNvPr id="408" name="Google Shape;408;p71"/>
          <p:cNvSpPr txBox="1"/>
          <p:nvPr/>
        </p:nvSpPr>
        <p:spPr>
          <a:xfrm>
            <a:off x="6178800" y="216425"/>
            <a:ext cx="2695200" cy="2722718"/>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10" name="Google Shape;410;p71"/>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endParaRPr>
          </a:p>
        </p:txBody>
      </p:sp>
      <p:sp>
        <p:nvSpPr>
          <p:cNvPr id="411" name="Google Shape;411;p7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5"/>
        <p:cNvGrpSpPr/>
        <p:nvPr/>
      </p:nvGrpSpPr>
      <p:grpSpPr>
        <a:xfrm>
          <a:off x="0" y="0"/>
          <a:ext cx="0" cy="0"/>
          <a:chOff x="0" y="0"/>
          <a:chExt cx="0" cy="0"/>
        </a:xfrm>
      </p:grpSpPr>
      <p:sp>
        <p:nvSpPr>
          <p:cNvPr id="416" name="Google Shape;416;p7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When consent is not possible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7" name="Google Shape;417;p7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Reflecting on the concepts of ‘capacity’ and ‘freedom’, </a:t>
            </a:r>
            <a:r>
              <a:rPr lang="en-GB" sz="1800" b="1" dirty="0"/>
              <a:t>give examples of when consent is not possible</a:t>
            </a:r>
            <a:r>
              <a:rPr lang="en-GB" sz="1800" dirty="0"/>
              <a:t>, for example, if someone is:</a:t>
            </a:r>
            <a:endParaRPr sz="1800" dirty="0"/>
          </a:p>
          <a:p>
            <a:pPr marL="457200" lvl="0" indent="-342900" algn="l" rtl="0">
              <a:spcBef>
                <a:spcPts val="1600"/>
              </a:spcBef>
              <a:spcAft>
                <a:spcPts val="0"/>
              </a:spcAft>
              <a:buSzPts val="1800"/>
              <a:buChar char="●"/>
            </a:pPr>
            <a:r>
              <a:rPr lang="en-GB" sz="1800" dirty="0"/>
              <a:t>asleep or ‘under the influence’ (lacks capacity)</a:t>
            </a:r>
            <a:endParaRPr sz="1800" dirty="0"/>
          </a:p>
          <a:p>
            <a:pPr marL="457200" lvl="0" indent="-342900" algn="l" rtl="0">
              <a:spcBef>
                <a:spcPts val="0"/>
              </a:spcBef>
              <a:spcAft>
                <a:spcPts val="0"/>
              </a:spcAft>
              <a:buSzPts val="1800"/>
              <a:buChar char="●"/>
            </a:pPr>
            <a:r>
              <a:rPr lang="en-GB" sz="1800" dirty="0"/>
              <a:t>feeling threatened and feels unable to refuse (lacks freedom)</a:t>
            </a:r>
            <a:endParaRPr sz="1800" dirty="0"/>
          </a:p>
          <a:p>
            <a:pPr marL="0" lvl="0" indent="0" algn="l" rtl="0">
              <a:spcBef>
                <a:spcPts val="1600"/>
              </a:spcBef>
              <a:spcAft>
                <a:spcPts val="0"/>
              </a:spcAft>
              <a:buNone/>
            </a:pPr>
            <a:r>
              <a:rPr lang="en-GB" sz="1800" dirty="0"/>
              <a:t>Remind pupils that sexual activity with someone who does not have both capacity and freedom to consent is a criminal offence.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19" name="Google Shape;419;p7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
        <p:nvSpPr>
          <p:cNvPr id="418" name="Google Shape;418;p72"/>
          <p:cNvSpPr txBox="1"/>
          <p:nvPr/>
        </p:nvSpPr>
        <p:spPr>
          <a:xfrm>
            <a:off x="6178800" y="216425"/>
            <a:ext cx="2695200" cy="2732766"/>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20" name="Google Shape;420;p72"/>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21" name="Google Shape;421;p7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25"/>
        <p:cNvGrpSpPr/>
        <p:nvPr/>
      </p:nvGrpSpPr>
      <p:grpSpPr>
        <a:xfrm>
          <a:off x="0" y="0"/>
          <a:ext cx="0" cy="0"/>
          <a:chOff x="0" y="0"/>
          <a:chExt cx="0" cy="0"/>
        </a:xfrm>
      </p:grpSpPr>
      <p:sp>
        <p:nvSpPr>
          <p:cNvPr id="426" name="Google Shape;426;p7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Checking for consent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27" name="Google Shape;427;p7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Teach that if someone doesn’t say ‘no’, that is not the same as someone saying ‘yes’. </a:t>
            </a:r>
            <a:r>
              <a:rPr lang="en-GB" sz="1800" b="1" dirty="0"/>
              <a:t>If someone is unsure there is consent they must stop.</a:t>
            </a:r>
            <a:endParaRPr sz="1800" b="1" dirty="0"/>
          </a:p>
          <a:p>
            <a:pPr marL="0" lvl="0" indent="0" algn="l" rtl="0">
              <a:spcBef>
                <a:spcPts val="1600"/>
              </a:spcBef>
              <a:spcAft>
                <a:spcPts val="0"/>
              </a:spcAft>
              <a:buClr>
                <a:schemeClr val="dk1"/>
              </a:buClr>
              <a:buSzPts val="1100"/>
              <a:buFont typeface="Arial"/>
              <a:buNone/>
            </a:pPr>
            <a:r>
              <a:rPr lang="en-GB" sz="1800" dirty="0"/>
              <a:t>If someone shows that they want someone to stop, e.g. by becoming very quiet or still, looking scared, or by saying/indicating ‘no’ or ‘stop’, the other person must stop what they are doing or they will be breaking the law.</a:t>
            </a:r>
            <a:endParaRPr sz="1800" dirty="0"/>
          </a:p>
          <a:p>
            <a:pPr marL="0" lvl="0" indent="0" algn="l" rtl="0">
              <a:spcBef>
                <a:spcPts val="1600"/>
              </a:spcBef>
              <a:spcAft>
                <a:spcPts val="0"/>
              </a:spcAft>
              <a:buClr>
                <a:schemeClr val="dk1"/>
              </a:buClr>
              <a:buSzPts val="1100"/>
              <a:buFont typeface="Arial"/>
              <a:buNone/>
            </a:pPr>
            <a:r>
              <a:rPr lang="en-GB" sz="1800" dirty="0"/>
              <a:t>Ensure pupils understand that people have the </a:t>
            </a:r>
            <a:r>
              <a:rPr lang="en-GB" sz="1800" b="1" dirty="0"/>
              <a:t>right to withdraw consent</a:t>
            </a:r>
            <a:r>
              <a:rPr lang="en-GB" sz="1800" dirty="0"/>
              <a:t> at any time, including during sex. </a:t>
            </a:r>
            <a:endParaRPr sz="1800" dirty="0"/>
          </a:p>
          <a:p>
            <a:pPr marL="0" lvl="0" indent="0" algn="l" rtl="0">
              <a:spcBef>
                <a:spcPts val="1600"/>
              </a:spcBef>
              <a:spcAft>
                <a:spcPts val="0"/>
              </a:spcAft>
              <a:buClr>
                <a:schemeClr val="dk1"/>
              </a:buClr>
              <a:buSzPts val="1100"/>
              <a:buFont typeface="Arial"/>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0"/>
              </a:spcAft>
              <a:buNone/>
            </a:pPr>
            <a:endParaRPr sz="1800" dirty="0">
              <a:solidFill>
                <a:srgbClr val="666666"/>
              </a:solidFill>
            </a:endParaRPr>
          </a:p>
          <a:p>
            <a:pPr marL="0" lvl="0" indent="0" algn="l" rtl="0">
              <a:spcBef>
                <a:spcPts val="1600"/>
              </a:spcBef>
              <a:spcAft>
                <a:spcPts val="1600"/>
              </a:spcAft>
              <a:buNone/>
            </a:pPr>
            <a:endParaRPr sz="1800" dirty="0">
              <a:solidFill>
                <a:srgbClr val="666666"/>
              </a:solidFill>
            </a:endParaRPr>
          </a:p>
        </p:txBody>
      </p:sp>
      <p:sp>
        <p:nvSpPr>
          <p:cNvPr id="429" name="Google Shape;429;p7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
        <p:nvSpPr>
          <p:cNvPr id="428" name="Google Shape;428;p73"/>
          <p:cNvSpPr txBox="1"/>
          <p:nvPr/>
        </p:nvSpPr>
        <p:spPr>
          <a:xfrm>
            <a:off x="6178800" y="216425"/>
            <a:ext cx="2695200" cy="2697597"/>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30" name="Google Shape;430;p73"/>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31" name="Google Shape;431;p7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5"/>
        <p:cNvGrpSpPr/>
        <p:nvPr/>
      </p:nvGrpSpPr>
      <p:grpSpPr>
        <a:xfrm>
          <a:off x="0" y="0"/>
          <a:ext cx="0" cy="0"/>
          <a:chOff x="0" y="0"/>
          <a:chExt cx="0" cy="0"/>
        </a:xfrm>
      </p:grpSpPr>
      <p:sp>
        <p:nvSpPr>
          <p:cNvPr id="436" name="Google Shape;436;p7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People in a position of trust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37" name="Google Shape;437;p7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there is an extra legal protection for young people. </a:t>
            </a:r>
            <a:endParaRPr sz="1800" dirty="0"/>
          </a:p>
          <a:p>
            <a:pPr marL="0" lvl="0" indent="0" algn="l" rtl="0">
              <a:spcBef>
                <a:spcPts val="1600"/>
              </a:spcBef>
              <a:spcAft>
                <a:spcPts val="0"/>
              </a:spcAft>
              <a:buNone/>
            </a:pPr>
            <a:r>
              <a:rPr lang="en-GB" sz="1800" dirty="0"/>
              <a:t>It is against the law for a person aged 18 or over to have any sexual activity with a person under the age of 18 if the older person is in a </a:t>
            </a:r>
            <a:r>
              <a:rPr lang="en-GB" sz="1800" b="1" dirty="0"/>
              <a:t>position of trust</a:t>
            </a:r>
            <a:r>
              <a:rPr lang="en-GB" sz="1800" dirty="0"/>
              <a:t> (e.g. a doctor, care worker or teacher).</a:t>
            </a:r>
            <a:endParaRPr sz="1800" dirty="0"/>
          </a:p>
          <a:p>
            <a:pPr marL="0" lvl="0" indent="0" algn="l" rtl="0">
              <a:spcBef>
                <a:spcPts val="1600"/>
              </a:spcBef>
              <a:spcAft>
                <a:spcPts val="0"/>
              </a:spcAft>
              <a:buNone/>
            </a:pPr>
            <a:r>
              <a:rPr lang="en-GB" sz="1800" dirty="0"/>
              <a:t>This is because the influence that someone in this position has could affect the younger person’s freedom and capacity to consent. </a:t>
            </a:r>
            <a:endParaRPr sz="1800" dirty="0"/>
          </a:p>
          <a:p>
            <a:pPr marL="0" lvl="0" indent="0" algn="l" rtl="0">
              <a:spcBef>
                <a:spcPts val="1600"/>
              </a:spcBef>
              <a:spcAft>
                <a:spcPts val="0"/>
              </a:spcAft>
              <a:buClr>
                <a:schemeClr val="dk1"/>
              </a:buClr>
              <a:buSzPts val="1100"/>
              <a:buFont typeface="Arial"/>
              <a:buNone/>
            </a:pPr>
            <a:r>
              <a:rPr lang="en-GB" sz="1800" b="1" dirty="0"/>
              <a:t>Teacher reference: </a:t>
            </a:r>
            <a:r>
              <a:rPr lang="en-GB" sz="1800" dirty="0"/>
              <a:t>Sexual Offences Act 2003.</a:t>
            </a:r>
            <a:endParaRPr sz="1800" dirty="0"/>
          </a:p>
          <a:p>
            <a:pPr marL="0" lvl="0" indent="0" algn="l" rtl="0">
              <a:spcBef>
                <a:spcPts val="0"/>
              </a:spcBef>
              <a:spcAft>
                <a:spcPts val="1600"/>
              </a:spcAft>
              <a:buNone/>
            </a:pPr>
            <a:endParaRPr sz="1800" dirty="0">
              <a:solidFill>
                <a:srgbClr val="FF0000"/>
              </a:solidFill>
            </a:endParaRPr>
          </a:p>
        </p:txBody>
      </p:sp>
      <p:sp>
        <p:nvSpPr>
          <p:cNvPr id="439" name="Google Shape;439;p7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
        <p:nvSpPr>
          <p:cNvPr id="438" name="Google Shape;438;p74"/>
          <p:cNvSpPr txBox="1"/>
          <p:nvPr/>
        </p:nvSpPr>
        <p:spPr>
          <a:xfrm>
            <a:off x="6174450" y="281850"/>
            <a:ext cx="2695200" cy="267739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r>
              <a:rPr lang="en-GB" sz="1600" dirty="0">
                <a:solidFill>
                  <a:schemeClr val="tx1"/>
                </a:solidFill>
              </a:rPr>
              <a:t>Know how to recognise the characteristics and positive aspects of healthy one-to-one intimate relationships, which include mutual respect, consent, loyalty, trust, shared interests and outlook, sex and friendship.</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40" name="Google Shape;440;p74"/>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being safe</a:t>
            </a:r>
            <a:r>
              <a:rPr lang="en-GB" sz="1600" dirty="0">
                <a:solidFill>
                  <a:schemeClr val="tx1"/>
                </a:solidFill>
              </a:rPr>
              <a:t>.</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441" name="Google Shape;441;p7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45"/>
        <p:cNvGrpSpPr/>
        <p:nvPr/>
      </p:nvGrpSpPr>
      <p:grpSpPr>
        <a:xfrm>
          <a:off x="0" y="0"/>
          <a:ext cx="0" cy="0"/>
          <a:chOff x="0" y="0"/>
          <a:chExt cx="0" cy="0"/>
        </a:xfrm>
      </p:grpSpPr>
      <p:grpSp>
        <p:nvGrpSpPr>
          <p:cNvPr id="132" name="Group 131">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33"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34" name="Straight Connector 133">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6"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7"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8" name="Isosceles Triangle 137">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1"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Isosceles Triangle 141">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46" name="Google Shape;446;p75"/>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lnSpc>
                <a:spcPct val="90000"/>
              </a:lnSpc>
              <a:spcBef>
                <a:spcPct val="0"/>
              </a:spcBef>
              <a:spcAft>
                <a:spcPts val="0"/>
              </a:spcAft>
            </a:pPr>
            <a:r>
              <a:rPr lang="en-US" sz="2500"/>
              <a:t>Identifying and managing sexual pressure</a:t>
            </a:r>
          </a:p>
        </p:txBody>
      </p:sp>
      <p:pic>
        <p:nvPicPr>
          <p:cNvPr id="3" name="Picture 2" descr="A picture containing text&#10;&#10;Description automatically generated">
            <a:extLst>
              <a:ext uri="{FF2B5EF4-FFF2-40B4-BE49-F238E27FC236}">
                <a16:creationId xmlns:a16="http://schemas.microsoft.com/office/drawing/2014/main" id="{1DEFCDD4-1F5B-450E-8927-D606F60246B9}"/>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447" name="Google Shape;447;p75"/>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26</a:t>
            </a:fld>
            <a:endParaRPr lang="en-US" sz="700" kern="1200">
              <a:solidFill>
                <a:schemeClr val="accent1"/>
              </a:solidFill>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7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Sources of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3" name="Google Shape;453;p7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identify sexual pressure in sexual decision-making, e.g. when people base decisions on:</a:t>
            </a:r>
            <a:endParaRPr sz="1800" dirty="0"/>
          </a:p>
          <a:p>
            <a:pPr marL="457200" lvl="0" indent="-342900" algn="l" rtl="0">
              <a:spcBef>
                <a:spcPts val="1600"/>
              </a:spcBef>
              <a:spcAft>
                <a:spcPts val="0"/>
              </a:spcAft>
              <a:buSzPts val="1800"/>
              <a:buChar char="●"/>
            </a:pPr>
            <a:r>
              <a:rPr lang="en-GB" sz="1800" b="1" dirty="0"/>
              <a:t>what others are doing</a:t>
            </a:r>
            <a:r>
              <a:rPr lang="en-GB" sz="1800" dirty="0"/>
              <a:t> (peers, celebrities, pornography) </a:t>
            </a:r>
            <a:endParaRPr sz="1800" dirty="0"/>
          </a:p>
          <a:p>
            <a:pPr marL="457200" lvl="0" indent="-342900" algn="l" rtl="0">
              <a:spcBef>
                <a:spcPts val="0"/>
              </a:spcBef>
              <a:spcAft>
                <a:spcPts val="0"/>
              </a:spcAft>
              <a:buSzPts val="1800"/>
              <a:buChar char="●"/>
            </a:pPr>
            <a:r>
              <a:rPr lang="en-GB" sz="1800" b="1" dirty="0"/>
              <a:t>what others tell them to do</a:t>
            </a:r>
            <a:r>
              <a:rPr lang="en-GB" sz="1800" dirty="0"/>
              <a:t> (a partner, friends, social expectations)</a:t>
            </a:r>
            <a:endParaRPr sz="1800" dirty="0"/>
          </a:p>
          <a:p>
            <a:pPr marL="457200" lvl="0" indent="-342900" algn="l" rtl="0">
              <a:spcBef>
                <a:spcPts val="0"/>
              </a:spcBef>
              <a:spcAft>
                <a:spcPts val="0"/>
              </a:spcAft>
              <a:buSzPts val="1800"/>
              <a:buChar char="●"/>
            </a:pPr>
            <a:r>
              <a:rPr lang="en-GB" sz="1800" b="1" dirty="0"/>
              <a:t>emotional/psychological pressure</a:t>
            </a:r>
            <a:r>
              <a:rPr lang="en-GB" sz="1800" dirty="0"/>
              <a:t> (‘If you loved me you would do it’)</a:t>
            </a:r>
            <a:endParaRPr sz="1800" dirty="0"/>
          </a:p>
          <a:p>
            <a:pPr marL="0" lvl="0" indent="0" algn="l" rtl="0">
              <a:spcBef>
                <a:spcPts val="1600"/>
              </a:spcBef>
              <a:spcAft>
                <a:spcPts val="0"/>
              </a:spcAft>
              <a:buNone/>
            </a:pPr>
            <a:r>
              <a:rPr lang="en-GB" sz="1800" dirty="0"/>
              <a:t>Explain that pressure can be applied by individuals or by groups and that people are sometimes pressured differently, e.g. depending on their gender or sexuality (expectations based on stereotypes).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55" name="Google Shape;455;p76"/>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
        <p:nvSpPr>
          <p:cNvPr id="454" name="Google Shape;454;p76"/>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56" name="Google Shape;456;p7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7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Recognising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62" name="Google Shape;462;p7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in a respectful relationship:</a:t>
            </a:r>
            <a:endParaRPr sz="1800" dirty="0"/>
          </a:p>
          <a:p>
            <a:pPr marL="457200" lvl="0" indent="-342900" algn="l" rtl="0">
              <a:spcBef>
                <a:spcPts val="1600"/>
              </a:spcBef>
              <a:spcAft>
                <a:spcPts val="0"/>
              </a:spcAft>
              <a:buSzPts val="1800"/>
              <a:buChar char="●"/>
            </a:pPr>
            <a:r>
              <a:rPr lang="en-GB" sz="1800" dirty="0"/>
              <a:t>‘positives’ (e.g. pleasure) are not used to pressure someone to have sex</a:t>
            </a:r>
            <a:endParaRPr sz="1800" dirty="0"/>
          </a:p>
          <a:p>
            <a:pPr marL="457200" lvl="0" indent="-342900" algn="l" rtl="0">
              <a:spcBef>
                <a:spcPts val="0"/>
              </a:spcBef>
              <a:spcAft>
                <a:spcPts val="0"/>
              </a:spcAft>
              <a:buSzPts val="1800"/>
              <a:buChar char="●"/>
            </a:pPr>
            <a:r>
              <a:rPr lang="en-GB" sz="1800" dirty="0"/>
              <a:t>threats (e.g. of ending a relationship) are not used to bully or manipulate someone into having sex</a:t>
            </a:r>
            <a:endParaRPr sz="1800" dirty="0"/>
          </a:p>
          <a:p>
            <a:pPr marL="457200" lvl="0" indent="-342900" algn="l" rtl="0">
              <a:spcBef>
                <a:spcPts val="0"/>
              </a:spcBef>
              <a:spcAft>
                <a:spcPts val="0"/>
              </a:spcAft>
              <a:buSzPts val="1800"/>
              <a:buChar char="●"/>
            </a:pPr>
            <a:r>
              <a:rPr lang="en-GB" sz="1800" dirty="0"/>
              <a:t>consent cannot not be assumed and is always necessary</a:t>
            </a:r>
            <a:endParaRPr sz="1800" dirty="0"/>
          </a:p>
          <a:p>
            <a:pPr marL="457200" lvl="0" indent="-342900" algn="l" rtl="0">
              <a:spcBef>
                <a:spcPts val="0"/>
              </a:spcBef>
              <a:spcAft>
                <a:spcPts val="0"/>
              </a:spcAft>
              <a:buSzPts val="1800"/>
              <a:buChar char="●"/>
            </a:pPr>
            <a:r>
              <a:rPr lang="en-GB" sz="1800" dirty="0"/>
              <a:t>sex shouldn’t be expected because people have had sex before</a:t>
            </a:r>
            <a:endParaRPr sz="1800" dirty="0"/>
          </a:p>
          <a:p>
            <a:pPr marL="457200" lvl="0" indent="-342900" algn="l" rtl="0">
              <a:spcBef>
                <a:spcPts val="0"/>
              </a:spcBef>
              <a:spcAft>
                <a:spcPts val="0"/>
              </a:spcAft>
              <a:buSzPts val="1800"/>
              <a:buChar char="●"/>
            </a:pPr>
            <a:r>
              <a:rPr lang="en-GB" sz="1800" dirty="0"/>
              <a:t>consent to one type of sexual activity does not mean there is consent to other activities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64" name="Google Shape;464;p7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
        <p:nvSpPr>
          <p:cNvPr id="463" name="Google Shape;463;p77"/>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65" name="Google Shape;465;p7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7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Managing sexual pressure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71" name="Google Shape;471;p7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it is wrong, and sometimes illegal, for anyone (partner, boyfriend, girlfriend, anyone else) to sexually pressure or control someone else. </a:t>
            </a:r>
            <a:endParaRPr sz="1800" dirty="0"/>
          </a:p>
          <a:p>
            <a:pPr marL="0" lvl="0" indent="0" algn="l" rtl="0">
              <a:spcBef>
                <a:spcPts val="1600"/>
              </a:spcBef>
              <a:spcAft>
                <a:spcPts val="0"/>
              </a:spcAft>
              <a:buNone/>
            </a:pPr>
            <a:r>
              <a:rPr lang="en-GB" sz="1800" dirty="0"/>
              <a:t>Tell pupils that if this happens and someone needs help they can:</a:t>
            </a:r>
            <a:endParaRPr sz="1800" dirty="0"/>
          </a:p>
          <a:p>
            <a:pPr marL="457200" lvl="0" indent="-342900" algn="l" rtl="0">
              <a:spcBef>
                <a:spcPts val="1600"/>
              </a:spcBef>
              <a:spcAft>
                <a:spcPts val="0"/>
              </a:spcAft>
              <a:buSzPts val="1800"/>
              <a:buChar char="●"/>
            </a:pPr>
            <a:r>
              <a:rPr lang="en-GB" sz="1800" dirty="0"/>
              <a:t>speak to someone they trust at home or to a friend</a:t>
            </a:r>
            <a:endParaRPr sz="1800" dirty="0"/>
          </a:p>
          <a:p>
            <a:pPr marL="457200" lvl="0" indent="-342900" algn="l" rtl="0">
              <a:spcBef>
                <a:spcPts val="0"/>
              </a:spcBef>
              <a:spcAft>
                <a:spcPts val="0"/>
              </a:spcAft>
              <a:buSzPts val="1800"/>
              <a:buChar char="●"/>
            </a:pPr>
            <a:r>
              <a:rPr lang="en-GB" sz="1800" dirty="0"/>
              <a:t>speak to a teacher or nurse at school</a:t>
            </a:r>
            <a:endParaRPr sz="1800" dirty="0"/>
          </a:p>
          <a:p>
            <a:pPr marL="457200" lvl="0" indent="-342900" algn="l" rtl="0">
              <a:spcBef>
                <a:spcPts val="0"/>
              </a:spcBef>
              <a:spcAft>
                <a:spcPts val="0"/>
              </a:spcAft>
              <a:buSzPts val="1800"/>
              <a:buChar char="●"/>
            </a:pPr>
            <a:r>
              <a:rPr lang="en-GB" sz="1800" dirty="0"/>
              <a:t>contact ChildLine and speak anonymously about concerns</a:t>
            </a:r>
            <a:endParaRPr sz="1800" dirty="0"/>
          </a:p>
          <a:p>
            <a:pPr marL="0" lvl="0" indent="0" algn="l" rtl="0">
              <a:spcBef>
                <a:spcPts val="1600"/>
              </a:spcBef>
              <a:spcAft>
                <a:spcPts val="0"/>
              </a:spcAft>
              <a:buNone/>
            </a:pPr>
            <a:r>
              <a:rPr lang="en-GB" sz="1800" b="1" dirty="0"/>
              <a:t>Develop vocabulary</a:t>
            </a:r>
            <a:r>
              <a:rPr lang="en-GB" sz="1800" dirty="0"/>
              <a:t>, progressing from ‘pressure’ to concepts such as ‘coercion’.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73" name="Google Shape;473;p78"/>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
        <p:nvSpPr>
          <p:cNvPr id="472" name="Google Shape;472;p78"/>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74" name="Google Shape;474;p7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dirty="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3</a:t>
            </a:fld>
            <a:endParaRPr kumimoji="0" lang="en-US" sz="700" b="0" i="0" u="none" strike="noStrike" kern="1200" cap="none" spc="0" normalizeH="0" baseline="0" noProof="0" dirty="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7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Not pressuring others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0" name="Google Shape;480;p7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a:t>
            </a:r>
            <a:r>
              <a:rPr lang="en-GB" sz="1800" b="1" dirty="0"/>
              <a:t>recognise when others are feeling pressured</a:t>
            </a:r>
            <a:r>
              <a:rPr lang="en-GB" sz="1800" dirty="0"/>
              <a:t>, and that people do not always resist by saying ‘no’. Other ways people may indicate that they do not consent include:</a:t>
            </a:r>
            <a:endParaRPr sz="1800" dirty="0"/>
          </a:p>
          <a:p>
            <a:pPr marL="457200" lvl="0" indent="-342900" algn="l" rtl="0">
              <a:spcBef>
                <a:spcPts val="1600"/>
              </a:spcBef>
              <a:spcAft>
                <a:spcPts val="0"/>
              </a:spcAft>
              <a:buSzPts val="1800"/>
              <a:buChar char="●"/>
            </a:pPr>
            <a:r>
              <a:rPr lang="en-GB" sz="1800" dirty="0"/>
              <a:t>delaying (saying ‘not now’, ‘maybe later’)</a:t>
            </a:r>
            <a:endParaRPr sz="1800" dirty="0"/>
          </a:p>
          <a:p>
            <a:pPr marL="457200" lvl="0" indent="-342900" algn="l" rtl="0">
              <a:spcBef>
                <a:spcPts val="0"/>
              </a:spcBef>
              <a:spcAft>
                <a:spcPts val="0"/>
              </a:spcAft>
              <a:buSzPts val="1800"/>
              <a:buChar char="●"/>
            </a:pPr>
            <a:r>
              <a:rPr lang="en-GB" sz="1800" dirty="0"/>
              <a:t>smiling/laughing, rather than answering directly</a:t>
            </a:r>
            <a:endParaRPr sz="1800" dirty="0"/>
          </a:p>
          <a:p>
            <a:pPr marL="457200" lvl="0" indent="-342900" algn="l" rtl="0">
              <a:spcBef>
                <a:spcPts val="0"/>
              </a:spcBef>
              <a:spcAft>
                <a:spcPts val="0"/>
              </a:spcAft>
              <a:buSzPts val="1800"/>
              <a:buChar char="●"/>
            </a:pPr>
            <a:r>
              <a:rPr lang="en-GB" sz="1800" dirty="0"/>
              <a:t>trying to change the subject</a:t>
            </a:r>
            <a:endParaRPr sz="1800" dirty="0"/>
          </a:p>
          <a:p>
            <a:pPr marL="457200" lvl="0" indent="-342900" algn="l" rtl="0">
              <a:spcBef>
                <a:spcPts val="0"/>
              </a:spcBef>
              <a:spcAft>
                <a:spcPts val="0"/>
              </a:spcAft>
              <a:buSzPts val="1800"/>
              <a:buChar char="●"/>
            </a:pPr>
            <a:r>
              <a:rPr lang="en-GB" sz="1800" dirty="0"/>
              <a:t>making excuses (‘I can’t’, ‘I’m busy’, ‘I’m tired’)</a:t>
            </a:r>
            <a:endParaRPr sz="1800" dirty="0"/>
          </a:p>
          <a:p>
            <a:pPr marL="457200" lvl="0" indent="-342900" algn="l" rtl="0">
              <a:spcBef>
                <a:spcPts val="0"/>
              </a:spcBef>
              <a:spcAft>
                <a:spcPts val="0"/>
              </a:spcAft>
              <a:buSzPts val="1800"/>
              <a:buChar char="●"/>
            </a:pPr>
            <a:r>
              <a:rPr lang="en-GB" sz="1800" dirty="0"/>
              <a:t>minimising (‘maybe’, ‘perhaps’, ‘sort of’)</a:t>
            </a:r>
            <a:endParaRPr sz="1800" dirty="0"/>
          </a:p>
          <a:p>
            <a:pPr marL="0" lvl="0" indent="0" algn="l" rtl="0">
              <a:spcBef>
                <a:spcPts val="1600"/>
              </a:spcBef>
              <a:spcAft>
                <a:spcPts val="0"/>
              </a:spcAft>
              <a:buNone/>
            </a:pPr>
            <a:r>
              <a:rPr lang="en-GB" sz="1800" dirty="0"/>
              <a:t>Remind pupils that consent should be a clear and freely given ‘yes’.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83" name="Google Shape;483;p7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
        <p:nvSpPr>
          <p:cNvPr id="482" name="Google Shape;482;p79"/>
          <p:cNvSpPr txBox="1"/>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a range of strategies for identifying and managing sexual pressure, including understanding peer pressure, resisting pressure and not pressurising others.</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484" name="Google Shape;484;p7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88"/>
        <p:cNvGrpSpPr/>
        <p:nvPr/>
      </p:nvGrpSpPr>
      <p:grpSpPr>
        <a:xfrm>
          <a:off x="0" y="0"/>
          <a:ext cx="0" cy="0"/>
          <a:chOff x="0" y="0"/>
          <a:chExt cx="0" cy="0"/>
        </a:xfrm>
      </p:grpSpPr>
      <p:grpSp>
        <p:nvGrpSpPr>
          <p:cNvPr id="111" name="Group 110">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12"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13" name="Straight Connector 112">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5"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6"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Isosceles Triangle 116">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8"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1" name="Isosceles Triangle 120">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89" name="Google Shape;489;p80"/>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a:t>Sexual relationships</a:t>
            </a:r>
          </a:p>
        </p:txBody>
      </p:sp>
      <p:pic>
        <p:nvPicPr>
          <p:cNvPr id="3" name="Picture 2" descr="A picture containing text&#10;&#10;Description automatically generated">
            <a:extLst>
              <a:ext uri="{FF2B5EF4-FFF2-40B4-BE49-F238E27FC236}">
                <a16:creationId xmlns:a16="http://schemas.microsoft.com/office/drawing/2014/main" id="{2AC48639-22FD-471C-9A3C-F9106F32770C}"/>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490" name="Google Shape;490;p80"/>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31</a:t>
            </a:fld>
            <a:endParaRPr lang="en-US" sz="700" kern="1200">
              <a:solidFill>
                <a:schemeClr val="accent1"/>
              </a:solidFill>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p8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sex can affect health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6" name="Google Shape;496;p8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sex can play a role in loving relationships between adults. Explain that choices people make about sex can positively and negatively affect physical, emotional, mental, sexual and reproductive health.</a:t>
            </a:r>
            <a:endParaRPr sz="1800" dirty="0"/>
          </a:p>
          <a:p>
            <a:pPr marL="0" lvl="0" indent="0" algn="l" rtl="0">
              <a:spcBef>
                <a:spcPts val="1600"/>
              </a:spcBef>
              <a:spcAft>
                <a:spcPts val="0"/>
              </a:spcAft>
              <a:buNone/>
            </a:pPr>
            <a:r>
              <a:rPr lang="en-GB" sz="1800" dirty="0"/>
              <a:t>Potential positives:</a:t>
            </a:r>
            <a:endParaRPr sz="1800" dirty="0"/>
          </a:p>
          <a:p>
            <a:pPr marL="457200" lvl="0" indent="-342900" algn="l" rtl="0">
              <a:spcBef>
                <a:spcPts val="1600"/>
              </a:spcBef>
              <a:spcAft>
                <a:spcPts val="0"/>
              </a:spcAft>
              <a:buSzPts val="1800"/>
              <a:buChar char="●"/>
            </a:pPr>
            <a:r>
              <a:rPr lang="en-GB" sz="1800" dirty="0"/>
              <a:t>intimacy, physical pleasure for themselves/partner</a:t>
            </a:r>
            <a:endParaRPr sz="1800" dirty="0"/>
          </a:p>
          <a:p>
            <a:pPr marL="457200" lvl="0" indent="-342900" algn="l" rtl="0">
              <a:spcBef>
                <a:spcPts val="0"/>
              </a:spcBef>
              <a:spcAft>
                <a:spcPts val="0"/>
              </a:spcAft>
              <a:buSzPts val="1800"/>
              <a:buChar char="●"/>
            </a:pPr>
            <a:r>
              <a:rPr lang="en-GB" sz="1800" dirty="0"/>
              <a:t>a wanted pregnancy which can be fulfilling</a:t>
            </a:r>
            <a:endParaRPr sz="1800" dirty="0"/>
          </a:p>
          <a:p>
            <a:pPr marL="0" lvl="0" indent="0" algn="l" rtl="0">
              <a:spcBef>
                <a:spcPts val="1600"/>
              </a:spcBef>
              <a:spcAft>
                <a:spcPts val="0"/>
              </a:spcAft>
              <a:buNone/>
            </a:pPr>
            <a:r>
              <a:rPr lang="en-GB" sz="1800" dirty="0"/>
              <a:t>Potential negatives could include: </a:t>
            </a:r>
            <a:endParaRPr sz="1800" dirty="0"/>
          </a:p>
          <a:p>
            <a:pPr marL="457200" lvl="0" indent="-342900" algn="l" rtl="0">
              <a:spcBef>
                <a:spcPts val="1600"/>
              </a:spcBef>
              <a:spcAft>
                <a:spcPts val="0"/>
              </a:spcAft>
              <a:buSzPts val="1800"/>
              <a:buChar char="●"/>
            </a:pPr>
            <a:r>
              <a:rPr lang="en-GB" sz="1800" dirty="0"/>
              <a:t>someone regretting having sex when not ready</a:t>
            </a:r>
            <a:endParaRPr sz="1800" dirty="0"/>
          </a:p>
          <a:p>
            <a:pPr marL="457200" lvl="0" indent="-342900" algn="l" rtl="0">
              <a:spcBef>
                <a:spcPts val="0"/>
              </a:spcBef>
              <a:spcAft>
                <a:spcPts val="0"/>
              </a:spcAft>
              <a:buSzPts val="1800"/>
              <a:buChar char="●"/>
            </a:pPr>
            <a:r>
              <a:rPr lang="en-GB" sz="1800" dirty="0"/>
              <a:t>getting a STI or having an unwanted pregnancy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98" name="Google Shape;498;p8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
        <p:nvSpPr>
          <p:cNvPr id="497" name="Google Shape;497;p81"/>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499" name="Google Shape;499;p8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8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Future sexual health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5" name="Google Shape;505;p8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is a link between future sexual health and someone’s first sexual experience.</a:t>
            </a:r>
            <a:endParaRPr sz="1800" dirty="0"/>
          </a:p>
          <a:p>
            <a:pPr marL="0" lvl="0" indent="0" algn="l" rtl="0">
              <a:spcBef>
                <a:spcPts val="1600"/>
              </a:spcBef>
              <a:spcAft>
                <a:spcPts val="0"/>
              </a:spcAft>
              <a:buNone/>
            </a:pPr>
            <a:r>
              <a:rPr lang="en-GB" sz="1800" dirty="0"/>
              <a:t>Future sexual health tends to be better when the following applies to a person’s first experience of sex:</a:t>
            </a:r>
            <a:endParaRPr sz="1800" dirty="0"/>
          </a:p>
          <a:p>
            <a:pPr marL="457200" lvl="0" indent="-342900" algn="l" rtl="0">
              <a:lnSpc>
                <a:spcPct val="115000"/>
              </a:lnSpc>
              <a:spcBef>
                <a:spcPts val="1600"/>
              </a:spcBef>
              <a:spcAft>
                <a:spcPts val="0"/>
              </a:spcAft>
              <a:buClrTx/>
              <a:buSzPts val="1800"/>
              <a:buAutoNum type="arabicPeriod"/>
            </a:pPr>
            <a:r>
              <a:rPr lang="en-GB" sz="1800" dirty="0"/>
              <a:t>Willingness of both partners to have sex (both partners are able to and do consent).</a:t>
            </a:r>
            <a:endParaRPr sz="1800" dirty="0"/>
          </a:p>
          <a:p>
            <a:pPr marL="457200" lvl="0" indent="-342900" algn="l" rtl="0">
              <a:lnSpc>
                <a:spcPct val="115000"/>
              </a:lnSpc>
              <a:spcBef>
                <a:spcPts val="0"/>
              </a:spcBef>
              <a:spcAft>
                <a:spcPts val="0"/>
              </a:spcAft>
              <a:buClrTx/>
              <a:buSzPts val="1800"/>
              <a:buAutoNum type="arabicPeriod"/>
            </a:pPr>
            <a:r>
              <a:rPr lang="en-GB" sz="1800" dirty="0"/>
              <a:t>Not reacting to peer pressure and not being under the influence of alcohol or drugs.</a:t>
            </a:r>
            <a:endParaRPr sz="1800" dirty="0"/>
          </a:p>
          <a:p>
            <a:pPr marL="457200" lvl="0" indent="-342900" algn="l" rtl="0">
              <a:lnSpc>
                <a:spcPct val="115000"/>
              </a:lnSpc>
              <a:spcBef>
                <a:spcPts val="0"/>
              </a:spcBef>
              <a:spcAft>
                <a:spcPts val="0"/>
              </a:spcAft>
              <a:buClrTx/>
              <a:buSzPts val="1800"/>
              <a:buAutoNum type="arabicPeriod"/>
            </a:pPr>
            <a:r>
              <a:rPr lang="en-GB" sz="1800" dirty="0"/>
              <a:t>Using reliable contraception / protection against STIs.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07" name="Google Shape;507;p8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
        <p:nvSpPr>
          <p:cNvPr id="506" name="Google Shape;506;p82"/>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508" name="Google Shape;508;p8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8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Sexual health screening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14" name="Google Shape;514;p8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sexual health screening is a way for people to check if they have any STIs. This is a way for them to protect their own health and that of their partner.  </a:t>
            </a:r>
            <a:endParaRPr sz="1800" dirty="0"/>
          </a:p>
          <a:p>
            <a:pPr marL="0" lvl="0" indent="0" algn="l" rtl="0">
              <a:spcBef>
                <a:spcPts val="1600"/>
              </a:spcBef>
              <a:spcAft>
                <a:spcPts val="0"/>
              </a:spcAft>
              <a:buNone/>
            </a:pPr>
            <a:r>
              <a:rPr lang="en-GB" sz="1800" dirty="0"/>
              <a:t>People can get tested through their GP or a sexual health clinic. </a:t>
            </a:r>
            <a:endParaRPr sz="1800" dirty="0"/>
          </a:p>
          <a:p>
            <a:pPr marL="0" lvl="0" indent="0" algn="l" rtl="0">
              <a:spcBef>
                <a:spcPts val="1600"/>
              </a:spcBef>
              <a:spcAft>
                <a:spcPts val="0"/>
              </a:spcAft>
              <a:buClr>
                <a:schemeClr val="dk1"/>
              </a:buClr>
              <a:buSzPts val="1100"/>
              <a:buFont typeface="Arial"/>
              <a:buNone/>
            </a:pPr>
            <a:r>
              <a:rPr lang="en-GB" sz="1800" dirty="0"/>
              <a:t>Remind pupils that someone can have an STI without noticeable symptoms.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16" name="Google Shape;516;p83"/>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
        <p:nvSpPr>
          <p:cNvPr id="515" name="Google Shape;515;p83"/>
          <p:cNvSpPr txBox="1"/>
          <p:nvPr/>
        </p:nvSpPr>
        <p:spPr>
          <a:xfrm>
            <a:off x="6178800" y="216425"/>
            <a:ext cx="2695200" cy="2615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all aspects of health can be affected by choices they make in sex and relationships, positively or negatively, e.g. physical, emotional, mental, sexual and reproductive health and wellbeing.</a:t>
            </a:r>
            <a:endParaRPr sz="1600" dirty="0">
              <a:solidFill>
                <a:schemeClr val="tx1"/>
              </a:solidFill>
            </a:endParaRPr>
          </a:p>
        </p:txBody>
      </p:sp>
      <p:sp>
        <p:nvSpPr>
          <p:cNvPr id="517" name="Google Shape;517;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8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Alcohol, drugs and sex</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3" name="Google Shape;523;p84"/>
          <p:cNvSpPr txBox="1">
            <a:spLocks noGrp="1"/>
          </p:cNvSpPr>
          <p:nvPr>
            <p:ph type="body" idx="1"/>
          </p:nvPr>
        </p:nvSpPr>
        <p:spPr>
          <a:xfrm>
            <a:off x="270000" y="789125"/>
            <a:ext cx="72561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600" dirty="0"/>
              <a:t>Teach that alcohol and drugs make it harder to make good decisions (including about sex). They can ‘cloud’ thinking, lower ‘inhibitions’ and lead to risky behaviour, such as:</a:t>
            </a:r>
            <a:endParaRPr sz="1600" dirty="0"/>
          </a:p>
          <a:p>
            <a:pPr marL="457200" lvl="0" indent="-342900" algn="l" rtl="0">
              <a:spcBef>
                <a:spcPts val="1600"/>
              </a:spcBef>
              <a:spcAft>
                <a:spcPts val="0"/>
              </a:spcAft>
              <a:buSzPts val="1800"/>
              <a:buChar char="●"/>
            </a:pPr>
            <a:r>
              <a:rPr lang="en-GB" sz="1600" dirty="0"/>
              <a:t>doing things you wouldn’t choose to do when sober </a:t>
            </a:r>
            <a:endParaRPr sz="1600" dirty="0"/>
          </a:p>
          <a:p>
            <a:pPr marL="457200" lvl="0" indent="-342900" algn="l" rtl="0">
              <a:spcBef>
                <a:spcPts val="0"/>
              </a:spcBef>
              <a:spcAft>
                <a:spcPts val="0"/>
              </a:spcAft>
              <a:buSzPts val="1800"/>
              <a:buChar char="●"/>
            </a:pPr>
            <a:r>
              <a:rPr lang="en-GB" sz="1600" dirty="0"/>
              <a:t>doing things you or a partner do not remember </a:t>
            </a:r>
            <a:endParaRPr sz="1600" dirty="0"/>
          </a:p>
          <a:p>
            <a:pPr marL="457200" lvl="0" indent="-342900" algn="l" rtl="0">
              <a:spcBef>
                <a:spcPts val="0"/>
              </a:spcBef>
              <a:spcAft>
                <a:spcPts val="0"/>
              </a:spcAft>
              <a:buSzPts val="1800"/>
              <a:buChar char="●"/>
            </a:pPr>
            <a:r>
              <a:rPr lang="en-GB" sz="1600" dirty="0"/>
              <a:t>pressuring others in ways you wouldn’t when sober (including pressuring others to get drunk or high, sexual pressure)</a:t>
            </a:r>
            <a:endParaRPr sz="1600" dirty="0"/>
          </a:p>
          <a:p>
            <a:pPr marL="457200" lvl="0" indent="-342900" algn="l" rtl="0">
              <a:spcBef>
                <a:spcPts val="0"/>
              </a:spcBef>
              <a:spcAft>
                <a:spcPts val="0"/>
              </a:spcAft>
              <a:buSzPts val="1800"/>
              <a:buChar char="●"/>
            </a:pPr>
            <a:r>
              <a:rPr lang="en-GB" sz="1600" dirty="0"/>
              <a:t>unprotected sex (risk of pregnancy and STIs)</a:t>
            </a:r>
          </a:p>
          <a:p>
            <a:pPr marL="457200" lvl="0" indent="-342900" algn="l" rtl="0">
              <a:spcBef>
                <a:spcPts val="0"/>
              </a:spcBef>
              <a:spcAft>
                <a:spcPts val="0"/>
              </a:spcAft>
              <a:buSzPts val="1800"/>
              <a:buChar char="●"/>
            </a:pPr>
            <a:endParaRPr sz="1600" dirty="0"/>
          </a:p>
          <a:p>
            <a:pPr marL="0" lvl="0" indent="0">
              <a:spcBef>
                <a:spcPts val="1600"/>
              </a:spcBef>
              <a:buNone/>
            </a:pPr>
            <a:r>
              <a:rPr lang="en-GB" sz="1600" dirty="0"/>
              <a:t>For example, people can experience:</a:t>
            </a:r>
          </a:p>
          <a:p>
            <a:pPr lvl="0" indent="-342900">
              <a:spcBef>
                <a:spcPts val="1600"/>
              </a:spcBef>
              <a:buSzPts val="1800"/>
            </a:pPr>
            <a:r>
              <a:rPr lang="en-GB" sz="1600" b="1" dirty="0"/>
              <a:t>painful emotions </a:t>
            </a:r>
            <a:r>
              <a:rPr lang="en-GB" sz="1600" dirty="0"/>
              <a:t>(regret, anxiety, paranoia)</a:t>
            </a:r>
          </a:p>
          <a:p>
            <a:pPr lvl="0" indent="-342900">
              <a:buSzPts val="1800"/>
            </a:pPr>
            <a:r>
              <a:rPr lang="en-GB" sz="1600" b="1" dirty="0"/>
              <a:t>relationship problems</a:t>
            </a:r>
            <a:r>
              <a:rPr lang="en-GB" sz="1600" dirty="0"/>
              <a:t> (e.g. people being ‘unfaithful’ to each other) </a:t>
            </a:r>
          </a:p>
          <a:p>
            <a:pPr lvl="0" indent="-342900">
              <a:buSzPts val="1800"/>
            </a:pPr>
            <a:r>
              <a:rPr lang="en-GB" sz="1600" b="1" dirty="0"/>
              <a:t>physical injury</a:t>
            </a:r>
            <a:r>
              <a:rPr lang="en-GB" sz="1600" dirty="0"/>
              <a:t> to themselves or their partner</a:t>
            </a: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25" name="Google Shape;525;p8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
        <p:nvSpPr>
          <p:cNvPr id="524" name="Google Shape;524;p84"/>
          <p:cNvSpPr txBox="1"/>
          <p:nvPr/>
        </p:nvSpPr>
        <p:spPr>
          <a:xfrm>
            <a:off x="7620000" y="216424"/>
            <a:ext cx="1254000" cy="1780541"/>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tx1"/>
                </a:solidFill>
              </a:rPr>
              <a:t>STATUTORY GUIDANCE </a:t>
            </a:r>
            <a:br>
              <a:rPr lang="en-GB" sz="1100" b="1" dirty="0">
                <a:solidFill>
                  <a:schemeClr val="tx1"/>
                </a:solidFill>
              </a:rPr>
            </a:br>
            <a:r>
              <a:rPr lang="en-GB" sz="1100" dirty="0">
                <a:solidFill>
                  <a:schemeClr val="tx1"/>
                </a:solidFill>
              </a:rPr>
              <a:t>Know how the use of alcohol and drugs can lead to risky sexual behaviour.</a:t>
            </a:r>
            <a:endParaRPr sz="1100" dirty="0">
              <a:solidFill>
                <a:schemeClr val="tx1"/>
              </a:solidFill>
            </a:endParaRPr>
          </a:p>
          <a:p>
            <a:pPr marL="0" lvl="0" indent="0" algn="l" rtl="0">
              <a:lnSpc>
                <a:spcPct val="115000"/>
              </a:lnSpc>
              <a:spcBef>
                <a:spcPts val="0"/>
              </a:spcBef>
              <a:spcAft>
                <a:spcPts val="0"/>
              </a:spcAft>
              <a:buNone/>
            </a:pPr>
            <a:endParaRPr sz="1600" b="1" dirty="0">
              <a:solidFill>
                <a:srgbClr val="595959"/>
              </a:solidFill>
            </a:endParaRPr>
          </a:p>
        </p:txBody>
      </p:sp>
      <p:sp>
        <p:nvSpPr>
          <p:cNvPr id="526" name="Google Shape;526;p8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39"/>
        <p:cNvGrpSpPr/>
        <p:nvPr/>
      </p:nvGrpSpPr>
      <p:grpSpPr>
        <a:xfrm>
          <a:off x="0" y="0"/>
          <a:ext cx="0" cy="0"/>
          <a:chOff x="0" y="0"/>
          <a:chExt cx="0" cy="0"/>
        </a:xfrm>
      </p:grpSpPr>
      <p:grpSp>
        <p:nvGrpSpPr>
          <p:cNvPr id="98" name="Group 97">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99"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0" name="Straight Connector 99">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2"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 name="Isosceles Triangle 103">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6"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8" name="Isosceles Triangle 107">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40" name="Google Shape;540;p86"/>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lnSpc>
                <a:spcPct val="90000"/>
              </a:lnSpc>
              <a:spcBef>
                <a:spcPct val="0"/>
              </a:spcBef>
              <a:spcAft>
                <a:spcPts val="0"/>
              </a:spcAft>
            </a:pPr>
            <a:r>
              <a:rPr lang="en-US" sz="3100"/>
              <a:t>Human fertility and reproduction</a:t>
            </a:r>
          </a:p>
        </p:txBody>
      </p:sp>
      <p:pic>
        <p:nvPicPr>
          <p:cNvPr id="3" name="Picture 2" descr="A picture containing text&#10;&#10;Description automatically generated">
            <a:extLst>
              <a:ext uri="{FF2B5EF4-FFF2-40B4-BE49-F238E27FC236}">
                <a16:creationId xmlns:a16="http://schemas.microsoft.com/office/drawing/2014/main" id="{F034951A-F3E2-4363-A835-5CDDCBEA16FE}"/>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541" name="Google Shape;541;p86"/>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36</a:t>
            </a:fld>
            <a:endParaRPr lang="en-US" sz="700" kern="1200">
              <a:solidFill>
                <a:schemeClr val="accent1"/>
              </a:solidFill>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p8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Fertility and reproduction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56" name="Google Shape;556;p88"/>
          <p:cNvSpPr txBox="1">
            <a:spLocks noGrp="1"/>
          </p:cNvSpPr>
          <p:nvPr>
            <p:ph type="body" idx="1"/>
          </p:nvPr>
        </p:nvSpPr>
        <p:spPr>
          <a:xfrm>
            <a:off x="270000" y="789125"/>
            <a:ext cx="4838028"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Building on knowledge of reproduction teach that during puberty: </a:t>
            </a:r>
            <a:endParaRPr sz="1800" dirty="0"/>
          </a:p>
          <a:p>
            <a:pPr marL="457200" lvl="0" indent="-342900" algn="l" rtl="0">
              <a:spcBef>
                <a:spcPts val="1600"/>
              </a:spcBef>
              <a:spcAft>
                <a:spcPts val="0"/>
              </a:spcAft>
              <a:buSzPts val="1800"/>
              <a:buChar char="●"/>
            </a:pPr>
            <a:r>
              <a:rPr lang="en-GB" sz="1800" dirty="0"/>
              <a:t>the ovaries develop and release eggs and periods start, usually from age 10 to 16 - this does vary though (a GP can give advice if periods haven’t started by 16)</a:t>
            </a:r>
            <a:endParaRPr sz="1800" dirty="0"/>
          </a:p>
          <a:p>
            <a:pPr marL="457200" lvl="0" indent="-342900" algn="l" rtl="0">
              <a:spcBef>
                <a:spcPts val="0"/>
              </a:spcBef>
              <a:spcAft>
                <a:spcPts val="0"/>
              </a:spcAft>
              <a:buSzPts val="1800"/>
              <a:buChar char="●"/>
            </a:pPr>
            <a:r>
              <a:rPr lang="en-GB" sz="1800" dirty="0"/>
              <a:t>the testicles start producing sperm, usually from age 10 to 14</a:t>
            </a:r>
            <a:endParaRPr sz="1800" dirty="0"/>
          </a:p>
          <a:p>
            <a:pPr marL="0" lvl="0" indent="0" algn="l" rtl="0">
              <a:spcBef>
                <a:spcPts val="1600"/>
              </a:spcBef>
              <a:spcAft>
                <a:spcPts val="0"/>
              </a:spcAft>
              <a:buNone/>
            </a:pPr>
            <a:r>
              <a:rPr lang="en-GB" sz="1800" dirty="0"/>
              <a:t>Explain that sperm can fertilise an egg through sexual intercourse, and this can result in a pregnancy.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58" name="Google Shape;558;p88"/>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
        <p:nvSpPr>
          <p:cNvPr id="557" name="Google Shape;557;p88"/>
          <p:cNvSpPr txBox="1"/>
          <p:nvPr/>
        </p:nvSpPr>
        <p:spPr>
          <a:xfrm>
            <a:off x="7721834" y="-19206"/>
            <a:ext cx="1422166"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tx1"/>
                </a:solidFill>
              </a:rPr>
              <a:t>STATUTORY GUIDANCE </a:t>
            </a:r>
            <a:br>
              <a:rPr lang="en-GB" sz="1100" b="1" dirty="0">
                <a:solidFill>
                  <a:schemeClr val="tx1"/>
                </a:solidFill>
              </a:rPr>
            </a:br>
            <a:r>
              <a:rPr lang="en-GB" sz="1100" dirty="0">
                <a:solidFill>
                  <a:schemeClr val="tx1"/>
                </a:solidFill>
              </a:rPr>
              <a:t>Know the facts about reproductive health, including fertility, and the potential impact of lifestyle on fertility for men and women and menopause.</a:t>
            </a:r>
            <a:endParaRPr sz="1100" dirty="0">
              <a:solidFill>
                <a:schemeClr val="tx1"/>
              </a:solidFill>
            </a:endParaRPr>
          </a:p>
        </p:txBody>
      </p:sp>
      <p:sp>
        <p:nvSpPr>
          <p:cNvPr id="559" name="Google Shape;559;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2" name="Rectangle 1">
            <a:extLst>
              <a:ext uri="{FF2B5EF4-FFF2-40B4-BE49-F238E27FC236}">
                <a16:creationId xmlns:a16="http://schemas.microsoft.com/office/drawing/2014/main" id="{0942896E-1715-4B0F-A775-93FA9639AFC0}"/>
              </a:ext>
            </a:extLst>
          </p:cNvPr>
          <p:cNvSpPr/>
          <p:nvPr/>
        </p:nvSpPr>
        <p:spPr>
          <a:xfrm>
            <a:off x="5863567" y="2079894"/>
            <a:ext cx="1844566" cy="2677656"/>
          </a:xfrm>
          <a:prstGeom prst="rect">
            <a:avLst/>
          </a:prstGeom>
        </p:spPr>
        <p:txBody>
          <a:bodyPr wrap="square">
            <a:spAutoFit/>
          </a:bodyPr>
          <a:lstStyle/>
          <a:p>
            <a:pPr lvl="0"/>
            <a:r>
              <a:rPr lang="en-GB" dirty="0"/>
              <a:t>Ensure pupils understand that although many important changes happen during puberty, this does not mean that an individual is physically or emotionally ready to have sex, or able to consent.</a:t>
            </a:r>
          </a:p>
        </p:txBody>
      </p:sp>
      <p:sp>
        <p:nvSpPr>
          <p:cNvPr id="3" name="Rectangle 2">
            <a:extLst>
              <a:ext uri="{FF2B5EF4-FFF2-40B4-BE49-F238E27FC236}">
                <a16:creationId xmlns:a16="http://schemas.microsoft.com/office/drawing/2014/main" id="{DB0AE035-6429-4867-9935-59B6A6CBD8E6}"/>
              </a:ext>
            </a:extLst>
          </p:cNvPr>
          <p:cNvSpPr/>
          <p:nvPr/>
        </p:nvSpPr>
        <p:spPr>
          <a:xfrm>
            <a:off x="5863567" y="1024756"/>
            <a:ext cx="1525205" cy="977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Link to ‘Changing Adolescent Body’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sp>
        <p:nvSpPr>
          <p:cNvPr id="564" name="Google Shape;564;p8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Ways people have a child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65" name="Google Shape;565;p8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there are different ways that people, including LGBT people, can have a child, including: </a:t>
            </a:r>
            <a:endParaRPr sz="1800" dirty="0"/>
          </a:p>
          <a:p>
            <a:pPr marL="457200" lvl="0" indent="-342900" algn="l" rtl="0">
              <a:spcBef>
                <a:spcPts val="1600"/>
              </a:spcBef>
              <a:spcAft>
                <a:spcPts val="0"/>
              </a:spcAft>
              <a:buSzPts val="1800"/>
              <a:buChar char="●"/>
            </a:pPr>
            <a:r>
              <a:rPr lang="en-GB" sz="1800" dirty="0"/>
              <a:t>donor insemination</a:t>
            </a:r>
            <a:endParaRPr sz="1800" dirty="0"/>
          </a:p>
          <a:p>
            <a:pPr marL="457200" lvl="0" indent="-342900" algn="l" rtl="0">
              <a:spcBef>
                <a:spcPts val="0"/>
              </a:spcBef>
              <a:spcAft>
                <a:spcPts val="0"/>
              </a:spcAft>
              <a:buSzPts val="1800"/>
              <a:buChar char="●"/>
            </a:pPr>
            <a:r>
              <a:rPr lang="en-GB" sz="1800" dirty="0"/>
              <a:t>co-parenting</a:t>
            </a:r>
            <a:endParaRPr sz="1800" dirty="0"/>
          </a:p>
          <a:p>
            <a:pPr marL="457200" lvl="0" indent="-342900" algn="l" rtl="0">
              <a:spcBef>
                <a:spcPts val="0"/>
              </a:spcBef>
              <a:spcAft>
                <a:spcPts val="0"/>
              </a:spcAft>
              <a:buSzPts val="1800"/>
              <a:buChar char="●"/>
            </a:pPr>
            <a:r>
              <a:rPr lang="en-GB" sz="1800" dirty="0"/>
              <a:t>adoption or fostering</a:t>
            </a:r>
            <a:endParaRPr sz="1800" dirty="0"/>
          </a:p>
          <a:p>
            <a:pPr marL="457200" lvl="0" indent="-342900" algn="l" rtl="0">
              <a:spcBef>
                <a:spcPts val="0"/>
              </a:spcBef>
              <a:spcAft>
                <a:spcPts val="0"/>
              </a:spcAft>
              <a:buSzPts val="1800"/>
              <a:buChar char="●"/>
            </a:pPr>
            <a:r>
              <a:rPr lang="en-GB" sz="1800" dirty="0"/>
              <a:t>surrogacy </a:t>
            </a:r>
            <a:endParaRPr sz="1800" dirty="0"/>
          </a:p>
          <a:p>
            <a:pPr marL="0" lvl="0" indent="0" algn="l" rtl="0">
              <a:spcBef>
                <a:spcPts val="1600"/>
              </a:spcBef>
              <a:spcAft>
                <a:spcPts val="0"/>
              </a:spcAft>
              <a:buNone/>
            </a:pPr>
            <a:r>
              <a:rPr lang="en-GB" sz="1800" dirty="0"/>
              <a:t>Refer to NHS guidance for detailed </a:t>
            </a:r>
            <a:r>
              <a:rPr lang="en-GB" sz="1800" u="sng" dirty="0">
                <a:solidFill>
                  <a:srgbClr val="0000FF"/>
                </a:solidFill>
              </a:rPr>
              <a:t>paths to parenthood</a:t>
            </a:r>
            <a:r>
              <a:rPr lang="en-GB" sz="1800" dirty="0">
                <a:solidFill>
                  <a:srgbClr val="0000FF"/>
                </a:solidFill>
              </a:rPr>
              <a:t> </a:t>
            </a:r>
            <a:r>
              <a:rPr lang="en-GB" sz="1800" dirty="0"/>
              <a:t>information on each of these options.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67" name="Google Shape;567;p8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
        <p:nvSpPr>
          <p:cNvPr id="566" name="Google Shape;566;p89"/>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68" name="Google Shape;568;p8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90"/>
          <p:cNvSpPr txBox="1">
            <a:spLocks noGrp="1"/>
          </p:cNvSpPr>
          <p:nvPr>
            <p:ph type="title"/>
          </p:nvPr>
        </p:nvSpPr>
        <p:spPr>
          <a:xfrm>
            <a:off x="270000" y="216425"/>
            <a:ext cx="5990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health can affect fertility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74" name="Google Shape;574;p9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lifestyle and health factors (some of which can be treated) can reduce fertility such as: </a:t>
            </a:r>
            <a:endParaRPr sz="1800" dirty="0"/>
          </a:p>
          <a:p>
            <a:pPr marL="457200" lvl="0" indent="-342900" algn="l" rtl="0">
              <a:spcBef>
                <a:spcPts val="1600"/>
              </a:spcBef>
              <a:spcAft>
                <a:spcPts val="0"/>
              </a:spcAft>
              <a:buSzPts val="1800"/>
              <a:buChar char="●"/>
            </a:pPr>
            <a:r>
              <a:rPr lang="en-GB" sz="1800" dirty="0"/>
              <a:t>drinking alcohol, smoking and using certain drugs</a:t>
            </a:r>
            <a:endParaRPr sz="1800" dirty="0"/>
          </a:p>
          <a:p>
            <a:pPr marL="457200" lvl="0" indent="-342900" algn="l" rtl="0">
              <a:spcBef>
                <a:spcPts val="0"/>
              </a:spcBef>
              <a:spcAft>
                <a:spcPts val="0"/>
              </a:spcAft>
              <a:buSzPts val="1800"/>
              <a:buChar char="●"/>
            </a:pPr>
            <a:r>
              <a:rPr lang="en-GB" sz="1800" dirty="0"/>
              <a:t>sexually transmitted infections (STIs)</a:t>
            </a:r>
            <a:endParaRPr sz="1800" dirty="0"/>
          </a:p>
          <a:p>
            <a:pPr marL="457200" lvl="0" indent="-342900" algn="l" rtl="0">
              <a:spcBef>
                <a:spcPts val="0"/>
              </a:spcBef>
              <a:spcAft>
                <a:spcPts val="0"/>
              </a:spcAft>
              <a:buSzPts val="1800"/>
              <a:buChar char="●"/>
            </a:pPr>
            <a:r>
              <a:rPr lang="en-GB" sz="1800" dirty="0"/>
              <a:t>taking medications</a:t>
            </a:r>
            <a:endParaRPr sz="1800" dirty="0"/>
          </a:p>
          <a:p>
            <a:pPr marL="457200" lvl="0" indent="-342900" algn="l" rtl="0">
              <a:spcBef>
                <a:spcPts val="0"/>
              </a:spcBef>
              <a:spcAft>
                <a:spcPts val="0"/>
              </a:spcAft>
              <a:buSzPts val="1800"/>
              <a:buChar char="●"/>
            </a:pPr>
            <a:r>
              <a:rPr lang="en-GB" sz="1800" dirty="0"/>
              <a:t>hormone imbalance</a:t>
            </a:r>
            <a:endParaRPr sz="1800" dirty="0"/>
          </a:p>
          <a:p>
            <a:pPr marL="457200" lvl="0" indent="-342900" algn="l" rtl="0">
              <a:spcBef>
                <a:spcPts val="0"/>
              </a:spcBef>
              <a:spcAft>
                <a:spcPts val="0"/>
              </a:spcAft>
              <a:buSzPts val="1800"/>
              <a:buChar char="●"/>
            </a:pPr>
            <a:r>
              <a:rPr lang="en-GB" sz="1800" dirty="0"/>
              <a:t>weight issues (unhealthy BMI) and stress</a:t>
            </a:r>
            <a:endParaRPr sz="1800" dirty="0"/>
          </a:p>
          <a:p>
            <a:pPr marL="457200" lvl="0" indent="-342900" algn="l" rtl="0">
              <a:spcBef>
                <a:spcPts val="0"/>
              </a:spcBef>
              <a:spcAft>
                <a:spcPts val="0"/>
              </a:spcAft>
              <a:buSzPts val="1800"/>
              <a:buChar char="●"/>
            </a:pPr>
            <a:r>
              <a:rPr lang="en-GB" sz="1800" dirty="0"/>
              <a:t>health conditions such as pelvic inflammatory disease, polycystic ovaries and endometriosis</a:t>
            </a:r>
            <a:endParaRPr sz="1800" dirty="0"/>
          </a:p>
          <a:p>
            <a:pPr marL="0" lvl="0" indent="0" algn="l" rtl="0">
              <a:spcBef>
                <a:spcPts val="1600"/>
              </a:spcBef>
              <a:spcAft>
                <a:spcPts val="0"/>
              </a:spcAft>
              <a:buNone/>
            </a:pPr>
            <a:r>
              <a:rPr lang="en-GB" sz="1800" dirty="0"/>
              <a:t>Explain that some people have fertility problems without there being a clear reason.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76" name="Google Shape;576;p9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
        <p:nvSpPr>
          <p:cNvPr id="575" name="Google Shape;575;p90"/>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77" name="Google Shape;577;p9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sp>
        <p:nvSpPr>
          <p:cNvPr id="582" name="Google Shape;582;p9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Fertility and menopause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83" name="Google Shape;583;p9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getting pregnant later in life can be more difficult because </a:t>
            </a:r>
            <a:r>
              <a:rPr lang="en-GB" sz="1800" b="1" dirty="0"/>
              <a:t>reproductive health (‘fertility’) reduces with age</a:t>
            </a:r>
            <a:r>
              <a:rPr lang="en-GB" sz="1800" dirty="0"/>
              <a:t>.</a:t>
            </a:r>
            <a:endParaRPr sz="1800" dirty="0"/>
          </a:p>
          <a:p>
            <a:pPr marL="0" lvl="0" indent="0" algn="l" rtl="0">
              <a:spcBef>
                <a:spcPts val="1600"/>
              </a:spcBef>
              <a:spcAft>
                <a:spcPts val="0"/>
              </a:spcAft>
              <a:buNone/>
            </a:pPr>
            <a:r>
              <a:rPr lang="en-GB" sz="1800" dirty="0"/>
              <a:t>Up to 500 eggs are released in a typical lifespan. Egg quality declines with age (particularly from late 30s). </a:t>
            </a:r>
            <a:endParaRPr sz="1800" dirty="0"/>
          </a:p>
          <a:p>
            <a:pPr marL="0" lvl="0" indent="0" algn="l" rtl="0">
              <a:spcBef>
                <a:spcPts val="1600"/>
              </a:spcBef>
              <a:spcAft>
                <a:spcPts val="0"/>
              </a:spcAft>
              <a:buNone/>
            </a:pPr>
            <a:r>
              <a:rPr lang="en-GB" sz="1800" dirty="0"/>
              <a:t>Around the age of 50 eggs stop being released and periods eventually stop. This is called the menopause and women are usually no longer able to get pregnant once the menopause is complete. </a:t>
            </a:r>
            <a:endParaRPr sz="1800" dirty="0"/>
          </a:p>
          <a:p>
            <a:pPr marL="0" lvl="0" indent="0" algn="l" rtl="0">
              <a:spcBef>
                <a:spcPts val="1600"/>
              </a:spcBef>
              <a:spcAft>
                <a:spcPts val="0"/>
              </a:spcAft>
              <a:buNone/>
            </a:pPr>
            <a:r>
              <a:rPr lang="en-GB" sz="1800" dirty="0"/>
              <a:t>Explain that some people can get pregnant during the ‘perimenopause’ (transition into the menopause).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85" name="Google Shape;585;p9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
        <p:nvSpPr>
          <p:cNvPr id="584" name="Google Shape;584;p91"/>
          <p:cNvSpPr txBox="1"/>
          <p:nvPr/>
        </p:nvSpPr>
        <p:spPr>
          <a:xfrm>
            <a:off x="6178800" y="216425"/>
            <a:ext cx="2695200" cy="2099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reproductive health, including fertility, and the potential impact of lifestyle on fertility for men and women and menopause.</a:t>
            </a:r>
            <a:endParaRPr sz="1600" dirty="0">
              <a:solidFill>
                <a:schemeClr val="tx1"/>
              </a:solidFill>
            </a:endParaRPr>
          </a:p>
        </p:txBody>
      </p:sp>
      <p:sp>
        <p:nvSpPr>
          <p:cNvPr id="586" name="Google Shape;586;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0"/>
        <p:cNvGrpSpPr/>
        <p:nvPr/>
      </p:nvGrpSpPr>
      <p:grpSpPr>
        <a:xfrm>
          <a:off x="0" y="0"/>
          <a:ext cx="0" cy="0"/>
          <a:chOff x="0" y="0"/>
          <a:chExt cx="0" cy="0"/>
        </a:xfrm>
      </p:grpSpPr>
      <p:sp>
        <p:nvSpPr>
          <p:cNvPr id="591" name="Google Shape;591;p9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92" name="Google Shape;592;p92"/>
          <p:cNvSpPr txBox="1">
            <a:spLocks noGrp="1"/>
          </p:cNvSpPr>
          <p:nvPr>
            <p:ph type="body" idx="1"/>
          </p:nvPr>
        </p:nvSpPr>
        <p:spPr>
          <a:xfrm>
            <a:off x="269999" y="789125"/>
            <a:ext cx="6437276"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Embed facts of reproduction from science teaching and explain that pregnancy happens when a fertilised egg implants in the uterus lining.</a:t>
            </a:r>
            <a:endParaRPr sz="1800" dirty="0"/>
          </a:p>
          <a:p>
            <a:pPr marL="0" lvl="0" indent="0" algn="l" rtl="0">
              <a:spcBef>
                <a:spcPts val="1600"/>
              </a:spcBef>
              <a:spcAft>
                <a:spcPts val="0"/>
              </a:spcAft>
              <a:buNone/>
            </a:pPr>
            <a:r>
              <a:rPr lang="en-GB" sz="1800" dirty="0"/>
              <a:t>Teach that although pregnancy is more likely at certain times, it is possible to get pregnant at any time in the menstrual cycle, including during a period.</a:t>
            </a:r>
            <a:endParaRPr sz="1800" dirty="0"/>
          </a:p>
          <a:p>
            <a:pPr marL="0" lvl="0" indent="0" algn="l" rtl="0">
              <a:spcBef>
                <a:spcPts val="1600"/>
              </a:spcBef>
              <a:spcAft>
                <a:spcPts val="0"/>
              </a:spcAft>
              <a:buNone/>
            </a:pPr>
            <a:r>
              <a:rPr lang="en-GB" sz="1800" dirty="0"/>
              <a:t>Dispel ‘myths’, for example, that someone can’t get pregnant:</a:t>
            </a:r>
            <a:endParaRPr sz="1800" dirty="0"/>
          </a:p>
          <a:p>
            <a:pPr marL="457200" lvl="0" indent="-342900" algn="l" rtl="0">
              <a:spcBef>
                <a:spcPts val="1600"/>
              </a:spcBef>
              <a:spcAft>
                <a:spcPts val="0"/>
              </a:spcAft>
              <a:buSzPts val="1800"/>
              <a:buChar char="●"/>
            </a:pPr>
            <a:r>
              <a:rPr lang="en-GB" sz="1800" dirty="0"/>
              <a:t>on their period</a:t>
            </a:r>
            <a:endParaRPr sz="1800" dirty="0"/>
          </a:p>
          <a:p>
            <a:pPr marL="457200" lvl="0" indent="-342900" algn="l" rtl="0">
              <a:spcBef>
                <a:spcPts val="0"/>
              </a:spcBef>
              <a:spcAft>
                <a:spcPts val="0"/>
              </a:spcAft>
              <a:buSzPts val="1800"/>
              <a:buChar char="●"/>
            </a:pPr>
            <a:r>
              <a:rPr lang="en-GB" sz="1800" dirty="0"/>
              <a:t>if they have sex standing up</a:t>
            </a:r>
            <a:endParaRPr sz="1800" dirty="0"/>
          </a:p>
          <a:p>
            <a:pPr marL="457200" lvl="0" indent="-342900" algn="l" rtl="0">
              <a:spcBef>
                <a:spcPts val="0"/>
              </a:spcBef>
              <a:spcAft>
                <a:spcPts val="0"/>
              </a:spcAft>
              <a:buSzPts val="1800"/>
              <a:buChar char="●"/>
            </a:pPr>
            <a:r>
              <a:rPr lang="en-GB" sz="1800" dirty="0"/>
              <a:t>the first time they have sex</a:t>
            </a:r>
            <a:endParaRPr sz="1800" dirty="0"/>
          </a:p>
          <a:p>
            <a:pPr marL="457200" lvl="0" indent="-342900" algn="l" rtl="0">
              <a:spcBef>
                <a:spcPts val="0"/>
              </a:spcBef>
              <a:spcAft>
                <a:spcPts val="0"/>
              </a:spcAft>
              <a:buSzPts val="1800"/>
              <a:buChar char="●"/>
            </a:pPr>
            <a:r>
              <a:rPr lang="en-GB" sz="1800" dirty="0"/>
              <a:t>if they use the ‘withdrawal method’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94" name="Google Shape;594;p9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
        <p:nvSpPr>
          <p:cNvPr id="593" name="Google Shape;593;p92"/>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595" name="Google Shape;595;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9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 signs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01" name="Google Shape;601;p9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Every pregnancy differs. </a:t>
            </a:r>
            <a:r>
              <a:rPr lang="en-GB" sz="1800" u="sng" dirty="0">
                <a:solidFill>
                  <a:srgbClr val="0000FF"/>
                </a:solidFill>
                <a:hlinkClick r:id="rId3">
                  <a:extLst>
                    <a:ext uri="{A12FA001-AC4F-418D-AE19-62706E023703}">
                      <ahyp:hlinkClr xmlns:ahyp="http://schemas.microsoft.com/office/drawing/2018/hyperlinkcolor" val="tx"/>
                    </a:ext>
                  </a:extLst>
                </a:hlinkClick>
              </a:rPr>
              <a:t>Signs and symptoms</a:t>
            </a:r>
            <a:r>
              <a:rPr lang="en-GB" sz="1800" dirty="0">
                <a:solidFill>
                  <a:srgbClr val="0000FF"/>
                </a:solidFill>
              </a:rPr>
              <a:t> </a:t>
            </a:r>
            <a:r>
              <a:rPr lang="en-GB" sz="1800" dirty="0"/>
              <a:t>include:</a:t>
            </a:r>
            <a:endParaRPr sz="1800" dirty="0"/>
          </a:p>
          <a:p>
            <a:pPr marL="457200" lvl="0" indent="-342900" algn="l" rtl="0">
              <a:spcBef>
                <a:spcPts val="1600"/>
              </a:spcBef>
              <a:spcAft>
                <a:spcPts val="0"/>
              </a:spcAft>
              <a:buSzPts val="1800"/>
              <a:buChar char="●"/>
            </a:pPr>
            <a:r>
              <a:rPr lang="en-GB" sz="1800" dirty="0"/>
              <a:t>missed or late period</a:t>
            </a:r>
            <a:endParaRPr sz="1800" dirty="0"/>
          </a:p>
          <a:p>
            <a:pPr marL="457200" lvl="0" indent="-342900" algn="l" rtl="0">
              <a:spcBef>
                <a:spcPts val="0"/>
              </a:spcBef>
              <a:spcAft>
                <a:spcPts val="0"/>
              </a:spcAft>
              <a:buSzPts val="1800"/>
              <a:buChar char="●"/>
            </a:pPr>
            <a:r>
              <a:rPr lang="en-GB" sz="1800" dirty="0"/>
              <a:t>feeling sick (‘nausea’) or tired</a:t>
            </a:r>
            <a:endParaRPr sz="1800" dirty="0"/>
          </a:p>
          <a:p>
            <a:pPr marL="457200" lvl="0" indent="-342900" algn="l" rtl="0">
              <a:spcBef>
                <a:spcPts val="0"/>
              </a:spcBef>
              <a:spcAft>
                <a:spcPts val="0"/>
              </a:spcAft>
              <a:buSzPts val="1800"/>
              <a:buChar char="●"/>
            </a:pPr>
            <a:r>
              <a:rPr lang="en-GB" sz="1800" dirty="0"/>
              <a:t>needing to urinate more, larger or painful breasts</a:t>
            </a:r>
            <a:endParaRPr sz="1800" dirty="0"/>
          </a:p>
          <a:p>
            <a:pPr marL="457200" lvl="0" indent="-342900" algn="l" rtl="0">
              <a:spcBef>
                <a:spcPts val="0"/>
              </a:spcBef>
              <a:spcAft>
                <a:spcPts val="0"/>
              </a:spcAft>
              <a:buSzPts val="1800"/>
              <a:buChar char="●"/>
            </a:pPr>
            <a:r>
              <a:rPr lang="en-GB" sz="1800" dirty="0"/>
              <a:t>strange tastes, smells and cravings</a:t>
            </a:r>
            <a:endParaRPr sz="1800" dirty="0"/>
          </a:p>
          <a:p>
            <a:pPr marL="457200" lvl="0" indent="-342900" algn="l" rtl="0">
              <a:spcBef>
                <a:spcPts val="0"/>
              </a:spcBef>
              <a:spcAft>
                <a:spcPts val="0"/>
              </a:spcAft>
              <a:buSzPts val="1800"/>
              <a:buChar char="●"/>
            </a:pPr>
            <a:r>
              <a:rPr lang="en-GB" sz="1800" dirty="0"/>
              <a:t>weight gain (later in pregnancy)</a:t>
            </a:r>
            <a:endParaRPr sz="1800" dirty="0"/>
          </a:p>
          <a:p>
            <a:pPr marL="0" lvl="0" indent="0" algn="l" rtl="0">
              <a:spcBef>
                <a:spcPts val="1600"/>
              </a:spcBef>
              <a:spcAft>
                <a:spcPts val="0"/>
              </a:spcAft>
              <a:buNone/>
            </a:pPr>
            <a:r>
              <a:rPr lang="en-GB" sz="1800" dirty="0"/>
              <a:t>Many signs are due to hormonal changes that can also affect physical and mental wellbeing.</a:t>
            </a:r>
            <a:endParaRPr sz="1800" dirty="0"/>
          </a:p>
          <a:p>
            <a:pPr marL="0" lvl="0" indent="0" algn="l" rtl="0">
              <a:spcBef>
                <a:spcPts val="1600"/>
              </a:spcBef>
              <a:spcAft>
                <a:spcPts val="0"/>
              </a:spcAft>
              <a:buNone/>
            </a:pPr>
            <a:r>
              <a:rPr lang="en-GB" sz="1800" dirty="0"/>
              <a:t>Not everyone has symptoms and these signs do not always mean someone is pregnant. A pregnancy test is the most accurate way to check for pregnancy.</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03" name="Google Shape;603;p9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
        <p:nvSpPr>
          <p:cNvPr id="602" name="Google Shape;602;p93"/>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04" name="Google Shape;604;p9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9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Pregnancy testing and support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10" name="Google Shape;610;p9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someone can </a:t>
            </a:r>
            <a:r>
              <a:rPr lang="en-GB" sz="1800" u="sng" dirty="0">
                <a:solidFill>
                  <a:srgbClr val="0000FF"/>
                </a:solidFill>
                <a:hlinkClick r:id="rId3">
                  <a:extLst>
                    <a:ext uri="{A12FA001-AC4F-418D-AE19-62706E023703}">
                      <ahyp:hlinkClr xmlns:ahyp="http://schemas.microsoft.com/office/drawing/2018/hyperlinkcolor" val="tx"/>
                    </a:ext>
                  </a:extLst>
                </a:hlinkClick>
              </a:rPr>
              <a:t>take a test</a:t>
            </a:r>
            <a:r>
              <a:rPr lang="en-GB" sz="1800" dirty="0">
                <a:solidFill>
                  <a:srgbClr val="0000FF"/>
                </a:solidFill>
              </a:rPr>
              <a:t> </a:t>
            </a:r>
            <a:r>
              <a:rPr lang="en-GB" sz="1800" dirty="0"/>
              <a:t>to check if they think they might be pregnant. However, testing too early can give a ‘false negative’ so the timing is very important.</a:t>
            </a:r>
            <a:endParaRPr sz="1800" dirty="0"/>
          </a:p>
          <a:p>
            <a:pPr marL="0" lvl="0" indent="0" algn="l" rtl="0">
              <a:spcBef>
                <a:spcPts val="1600"/>
              </a:spcBef>
              <a:spcAft>
                <a:spcPts val="0"/>
              </a:spcAft>
              <a:buNone/>
            </a:pPr>
            <a:r>
              <a:rPr lang="en-GB" sz="1800" dirty="0"/>
              <a:t>Explain the availability and importance of medical and other forms of support during pregnancy, including advice if someone does not want to be pregnant.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12" name="Google Shape;612;p9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
        <p:nvSpPr>
          <p:cNvPr id="611" name="Google Shape;611;p94"/>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13" name="Google Shape;613;p9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7"/>
        <p:cNvGrpSpPr/>
        <p:nvPr/>
      </p:nvGrpSpPr>
      <p:grpSpPr>
        <a:xfrm>
          <a:off x="0" y="0"/>
          <a:ext cx="0" cy="0"/>
          <a:chOff x="0" y="0"/>
          <a:chExt cx="0" cy="0"/>
        </a:xfrm>
      </p:grpSpPr>
      <p:sp>
        <p:nvSpPr>
          <p:cNvPr id="618" name="Google Shape;618;p9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Having a baby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19" name="Google Shape;619;p9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a normal pregnancy (human gestation) lasts 40 weeks and that: </a:t>
            </a:r>
            <a:endParaRPr sz="1800" dirty="0"/>
          </a:p>
          <a:p>
            <a:pPr marL="457200" lvl="0" indent="-342900" algn="l" rtl="0">
              <a:spcBef>
                <a:spcPts val="1600"/>
              </a:spcBef>
              <a:spcAft>
                <a:spcPts val="0"/>
              </a:spcAft>
              <a:buSzPts val="1800"/>
              <a:buChar char="●"/>
            </a:pPr>
            <a:r>
              <a:rPr lang="en-GB" sz="1800" dirty="0"/>
              <a:t>babies can be born by vaginal birth or ‘caesarean section’ (surgical)</a:t>
            </a:r>
            <a:endParaRPr sz="1800" dirty="0"/>
          </a:p>
          <a:p>
            <a:pPr marL="457200" lvl="0" indent="-342900" algn="l" rtl="0">
              <a:spcBef>
                <a:spcPts val="0"/>
              </a:spcBef>
              <a:spcAft>
                <a:spcPts val="0"/>
              </a:spcAft>
              <a:buSzPts val="1800"/>
              <a:buChar char="●"/>
            </a:pPr>
            <a:r>
              <a:rPr lang="en-GB" sz="1800" dirty="0"/>
              <a:t>babies can be born in hospital, in a midwife-led unit or at home </a:t>
            </a:r>
            <a:endParaRPr sz="1800" dirty="0"/>
          </a:p>
          <a:p>
            <a:pPr marL="457200" lvl="0" indent="-342900" algn="l" rtl="0">
              <a:spcBef>
                <a:spcPts val="0"/>
              </a:spcBef>
              <a:spcAft>
                <a:spcPts val="0"/>
              </a:spcAft>
              <a:buSzPts val="1800"/>
              <a:buChar char="●"/>
            </a:pPr>
            <a:r>
              <a:rPr lang="en-GB" sz="1800" dirty="0"/>
              <a:t>childbirth can be painful and many people use pain medications or other pain relief methods during labour </a:t>
            </a:r>
            <a:endParaRPr sz="1800" dirty="0"/>
          </a:p>
          <a:p>
            <a:pPr marL="0" lvl="0" indent="0" algn="l" rtl="0">
              <a:spcBef>
                <a:spcPts val="1600"/>
              </a:spcBef>
              <a:spcAft>
                <a:spcPts val="0"/>
              </a:spcAft>
              <a:buNone/>
            </a:pPr>
            <a:r>
              <a:rPr lang="en-GB" sz="1800" dirty="0"/>
              <a:t>Teach that lifestyle during pregnancy affects the health of the foetus, and smoking and drinking alcohol for example, can be damaging.</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21" name="Google Shape;621;p9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
        <p:nvSpPr>
          <p:cNvPr id="620" name="Google Shape;620;p95"/>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22" name="Google Shape;622;p9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9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Wellbeing during/after 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28" name="Google Shape;628;p9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many people feel well during pregnancy and after. However, some people might feel physically or mentally unwell during pregnancy, or get ‘postnatal depression’ after pregnancy.</a:t>
            </a:r>
            <a:endParaRPr sz="1800" dirty="0"/>
          </a:p>
          <a:p>
            <a:pPr marL="0" lvl="0" indent="0" algn="l" rtl="0">
              <a:spcBef>
                <a:spcPts val="1600"/>
              </a:spcBef>
              <a:spcAft>
                <a:spcPts val="0"/>
              </a:spcAft>
              <a:buNone/>
            </a:pPr>
            <a:r>
              <a:rPr lang="en-GB" sz="1800" dirty="0"/>
              <a:t>Explain the importance of midwife/antenatal and other support throughout and after pregnancy.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30" name="Google Shape;630;p9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
        <p:nvSpPr>
          <p:cNvPr id="629" name="Google Shape;629;p96"/>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31" name="Google Shape;631;p9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6" name="Google Shape;636;p9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Miscarriage and ‘stillbirth’</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37" name="Google Shape;637;p9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Tell pupils that not all pregnancies result in a baby and that some people experience: </a:t>
            </a:r>
            <a:endParaRPr sz="1800" dirty="0"/>
          </a:p>
          <a:p>
            <a:pPr marL="457200" lvl="0" indent="-342900" algn="l" rtl="0">
              <a:spcBef>
                <a:spcPts val="1600"/>
              </a:spcBef>
              <a:spcAft>
                <a:spcPts val="0"/>
              </a:spcAft>
              <a:buSzPts val="1800"/>
              <a:buChar char="●"/>
            </a:pPr>
            <a:r>
              <a:rPr lang="en-GB" sz="1800" dirty="0"/>
              <a:t>miscarriage - loss of the foetus at any stage (more common in first 12 weeks)</a:t>
            </a:r>
            <a:endParaRPr sz="1800" dirty="0"/>
          </a:p>
          <a:p>
            <a:pPr marL="457200" lvl="0" indent="-342900" algn="l" rtl="0">
              <a:spcBef>
                <a:spcPts val="0"/>
              </a:spcBef>
              <a:spcAft>
                <a:spcPts val="0"/>
              </a:spcAft>
              <a:buSzPts val="1800"/>
              <a:buChar char="●"/>
            </a:pPr>
            <a:r>
              <a:rPr lang="en-GB" sz="1800" dirty="0"/>
              <a:t>‘stillbirth’ (death of baby before or during delivery)</a:t>
            </a:r>
            <a:endParaRPr sz="1800" dirty="0"/>
          </a:p>
          <a:p>
            <a:pPr marL="0" lvl="0" indent="0" algn="l" rtl="0">
              <a:spcBef>
                <a:spcPts val="1600"/>
              </a:spcBef>
              <a:spcAft>
                <a:spcPts val="0"/>
              </a:spcAft>
              <a:buNone/>
            </a:pPr>
            <a:r>
              <a:rPr lang="en-GB" sz="1800" dirty="0"/>
              <a:t>Sometimes doctors do not know why this has happened. However, most people can conceive again. </a:t>
            </a:r>
            <a:endParaRPr sz="1800" dirty="0"/>
          </a:p>
          <a:p>
            <a:pPr marL="0" lvl="0" indent="0" algn="l" rtl="0">
              <a:spcBef>
                <a:spcPts val="1600"/>
              </a:spcBef>
              <a:spcAft>
                <a:spcPts val="0"/>
              </a:spcAft>
              <a:buNone/>
            </a:pPr>
            <a:r>
              <a:rPr lang="en-GB" sz="1800" dirty="0"/>
              <a:t>Emphasise that medical and emotional support is available for those who experience a miscarriage, stillbirth or neonatal death.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39" name="Google Shape;639;p9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
        <p:nvSpPr>
          <p:cNvPr id="638" name="Google Shape;638;p97"/>
          <p:cNvSpPr txBox="1"/>
          <p:nvPr/>
        </p:nvSpPr>
        <p:spPr>
          <a:xfrm>
            <a:off x="6178800" y="216425"/>
            <a:ext cx="2695200" cy="1297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around pregnancy including miscarriage.</a:t>
            </a:r>
            <a:endParaRPr sz="1600" dirty="0">
              <a:solidFill>
                <a:schemeClr val="tx1"/>
              </a:solidFill>
            </a:endParaRPr>
          </a:p>
          <a:p>
            <a:pPr marL="0" lvl="0" indent="0" algn="l" rtl="0">
              <a:lnSpc>
                <a:spcPct val="115000"/>
              </a:lnSpc>
              <a:spcBef>
                <a:spcPts val="0"/>
              </a:spcBef>
              <a:spcAft>
                <a:spcPts val="0"/>
              </a:spcAft>
              <a:buNone/>
            </a:pPr>
            <a:endParaRPr sz="1600" i="1" dirty="0">
              <a:solidFill>
                <a:srgbClr val="595959"/>
              </a:solidFill>
            </a:endParaRPr>
          </a:p>
        </p:txBody>
      </p:sp>
      <p:sp>
        <p:nvSpPr>
          <p:cNvPr id="640" name="Google Shape;640;p9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44"/>
        <p:cNvGrpSpPr/>
        <p:nvPr/>
      </p:nvGrpSpPr>
      <p:grpSpPr>
        <a:xfrm>
          <a:off x="0" y="0"/>
          <a:ext cx="0" cy="0"/>
          <a:chOff x="0" y="0"/>
          <a:chExt cx="0" cy="0"/>
        </a:xfrm>
      </p:grpSpPr>
      <p:grpSp>
        <p:nvGrpSpPr>
          <p:cNvPr id="75" name="Group 74">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6"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7" name="Straight Connector 76">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9"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Isosceles Triangle 84">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45" name="Google Shape;645;p98"/>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sz="3300"/>
              <a:t>Pregnancy choices and support</a:t>
            </a:r>
          </a:p>
        </p:txBody>
      </p:sp>
      <p:pic>
        <p:nvPicPr>
          <p:cNvPr id="3" name="Picture 2">
            <a:extLst>
              <a:ext uri="{FF2B5EF4-FFF2-40B4-BE49-F238E27FC236}">
                <a16:creationId xmlns:a16="http://schemas.microsoft.com/office/drawing/2014/main" id="{7BC26CAF-E0F8-4938-BB33-DA73AA0F350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646" name="Google Shape;646;p98"/>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47</a:t>
            </a:fld>
            <a:endParaRPr lang="en-US" sz="700" kern="1200">
              <a:solidFill>
                <a:schemeClr val="accent1"/>
              </a:solidFill>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50"/>
        <p:cNvGrpSpPr/>
        <p:nvPr/>
      </p:nvGrpSpPr>
      <p:grpSpPr>
        <a:xfrm>
          <a:off x="0" y="0"/>
          <a:ext cx="0" cy="0"/>
          <a:chOff x="0" y="0"/>
          <a:chExt cx="0" cy="0"/>
        </a:xfrm>
      </p:grpSpPr>
      <p:sp>
        <p:nvSpPr>
          <p:cNvPr id="651" name="Google Shape;651;p9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Making decisions about pregnancy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52" name="Google Shape;652;p9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Tell pupils about the choices people can legally make in relation to pregnancy. Choices include: </a:t>
            </a:r>
            <a:endParaRPr sz="1800" dirty="0"/>
          </a:p>
          <a:p>
            <a:pPr marL="457200" lvl="0" indent="-342900" algn="l" rtl="0">
              <a:spcBef>
                <a:spcPts val="1600"/>
              </a:spcBef>
              <a:spcAft>
                <a:spcPts val="0"/>
              </a:spcAft>
              <a:buSzPts val="1800"/>
              <a:buChar char="●"/>
            </a:pPr>
            <a:r>
              <a:rPr lang="en-GB" sz="1800" dirty="0"/>
              <a:t>continuing with the pregnancy </a:t>
            </a:r>
            <a:endParaRPr sz="1800" dirty="0"/>
          </a:p>
          <a:p>
            <a:pPr marL="457200" lvl="0" indent="-342900" algn="l" rtl="0">
              <a:spcBef>
                <a:spcPts val="0"/>
              </a:spcBef>
              <a:spcAft>
                <a:spcPts val="0"/>
              </a:spcAft>
              <a:buSzPts val="1800"/>
              <a:buChar char="●"/>
            </a:pPr>
            <a:r>
              <a:rPr lang="en-GB" sz="1800" dirty="0"/>
              <a:t>considering adoption or fostering </a:t>
            </a:r>
            <a:endParaRPr sz="1800" dirty="0"/>
          </a:p>
          <a:p>
            <a:pPr marL="457200" lvl="0" indent="-342900" algn="l" rtl="0">
              <a:spcBef>
                <a:spcPts val="0"/>
              </a:spcBef>
              <a:spcAft>
                <a:spcPts val="0"/>
              </a:spcAft>
              <a:buSzPts val="1800"/>
              <a:buChar char="●"/>
            </a:pPr>
            <a:r>
              <a:rPr lang="en-GB" sz="1800" dirty="0"/>
              <a:t>termination or abortion (within the provisions of the law)</a:t>
            </a:r>
            <a:endParaRPr sz="1800" dirty="0"/>
          </a:p>
          <a:p>
            <a:pPr marL="0" lvl="0" indent="0" algn="l" rtl="0">
              <a:spcBef>
                <a:spcPts val="1600"/>
              </a:spcBef>
              <a:spcAft>
                <a:spcPts val="0"/>
              </a:spcAft>
              <a:buNone/>
            </a:pPr>
            <a:r>
              <a:rPr lang="en-GB" sz="1800" dirty="0"/>
              <a:t>Emphasise that it’s important people get support from a health professional if they are concerned about a pregnancy or need help and advice.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54" name="Google Shape;654;p99"/>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
        <p:nvSpPr>
          <p:cNvPr id="653" name="Google Shape;653;p99"/>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55" name="Google Shape;655;p9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9"/>
        <p:cNvGrpSpPr/>
        <p:nvPr/>
      </p:nvGrpSpPr>
      <p:grpSpPr>
        <a:xfrm>
          <a:off x="0" y="0"/>
          <a:ext cx="0" cy="0"/>
          <a:chOff x="0" y="0"/>
          <a:chExt cx="0" cy="0"/>
        </a:xfrm>
      </p:grpSpPr>
      <p:sp>
        <p:nvSpPr>
          <p:cNvPr id="660" name="Google Shape;660;p10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61" name="Google Shape;661;p10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 law (</a:t>
            </a:r>
            <a:r>
              <a:rPr lang="en-GB" sz="1800" u="sng" dirty="0">
                <a:solidFill>
                  <a:srgbClr val="0000FF"/>
                </a:solidFill>
                <a:hlinkClick r:id="rId3">
                  <a:extLst>
                    <a:ext uri="{A12FA001-AC4F-418D-AE19-62706E023703}">
                      <ahyp:hlinkClr xmlns:ahyp="http://schemas.microsoft.com/office/drawing/2018/hyperlinkcolor" val="tx"/>
                    </a:ext>
                  </a:extLst>
                </a:hlinkClick>
              </a:rPr>
              <a:t>Abortion Act 1967</a:t>
            </a:r>
            <a:r>
              <a:rPr lang="en-GB" sz="1800" dirty="0">
                <a:solidFill>
                  <a:srgbClr val="0000FF"/>
                </a:solidFill>
              </a:rPr>
              <a:t> </a:t>
            </a:r>
            <a:r>
              <a:rPr lang="en-GB" sz="1800" dirty="0"/>
              <a:t>and subsequent amendments) states that an abortion must be: </a:t>
            </a:r>
            <a:endParaRPr sz="1800" dirty="0"/>
          </a:p>
          <a:p>
            <a:pPr marL="457200" lvl="0" indent="-342900" algn="l" rtl="0">
              <a:spcBef>
                <a:spcPts val="1600"/>
              </a:spcBef>
              <a:spcAft>
                <a:spcPts val="0"/>
              </a:spcAft>
              <a:buSzPts val="1800"/>
              <a:buChar char="●"/>
            </a:pPr>
            <a:r>
              <a:rPr lang="en-GB" sz="1800" dirty="0"/>
              <a:t>approved by 2 medical practitioners </a:t>
            </a:r>
            <a:endParaRPr sz="1800" dirty="0"/>
          </a:p>
          <a:p>
            <a:pPr marL="457200" lvl="0" indent="-342900" algn="l" rtl="0">
              <a:spcBef>
                <a:spcPts val="0"/>
              </a:spcBef>
              <a:spcAft>
                <a:spcPts val="0"/>
              </a:spcAft>
              <a:buSzPts val="1800"/>
              <a:buChar char="●"/>
            </a:pPr>
            <a:r>
              <a:rPr lang="en-GB" sz="1800" dirty="0"/>
              <a:t>carried out at an NHS hospital or an establishment approved by government</a:t>
            </a:r>
            <a:endParaRPr sz="1800" dirty="0"/>
          </a:p>
          <a:p>
            <a:pPr marL="0" lvl="0" indent="0" algn="l" rtl="0">
              <a:spcBef>
                <a:spcPts val="1000"/>
              </a:spcBef>
              <a:spcAft>
                <a:spcPts val="0"/>
              </a:spcAft>
              <a:buNone/>
            </a:pPr>
            <a:r>
              <a:rPr lang="en-GB" sz="1800" dirty="0"/>
              <a:t>These requirements do not apply when a registered medical practitioner is of the opinion that an abortion is immediately necessary to:</a:t>
            </a:r>
            <a:endParaRPr sz="1800" dirty="0"/>
          </a:p>
          <a:p>
            <a:pPr marL="457200" lvl="0" indent="-342900" algn="l" rtl="0">
              <a:spcBef>
                <a:spcPts val="1600"/>
              </a:spcBef>
              <a:spcAft>
                <a:spcPts val="0"/>
              </a:spcAft>
              <a:buSzPts val="1800"/>
              <a:buChar char="●"/>
            </a:pPr>
            <a:r>
              <a:rPr lang="en-GB" sz="1800" dirty="0"/>
              <a:t>save the life of the pregnant woman</a:t>
            </a:r>
            <a:endParaRPr sz="1800" dirty="0"/>
          </a:p>
          <a:p>
            <a:pPr marL="457200" lvl="0" indent="-342900" algn="l" rtl="0">
              <a:spcBef>
                <a:spcPts val="0"/>
              </a:spcBef>
              <a:spcAft>
                <a:spcPts val="0"/>
              </a:spcAft>
              <a:buSzPts val="1800"/>
              <a:buChar char="●"/>
            </a:pPr>
            <a:r>
              <a:rPr lang="en-GB" sz="1800" dirty="0"/>
              <a:t>prevent grave, permanent injury to the physical or mental health of the pregnant woman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63" name="Google Shape;663;p10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
        <p:nvSpPr>
          <p:cNvPr id="662" name="Google Shape;662;p100"/>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64" name="Google Shape;664;p10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81"/>
        <p:cNvGrpSpPr/>
        <p:nvPr/>
      </p:nvGrpSpPr>
      <p:grpSpPr>
        <a:xfrm>
          <a:off x="0" y="0"/>
          <a:ext cx="0" cy="0"/>
          <a:chOff x="0" y="0"/>
          <a:chExt cx="0" cy="0"/>
        </a:xfrm>
      </p:grpSpPr>
      <p:grpSp>
        <p:nvGrpSpPr>
          <p:cNvPr id="125" name="Group 124">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126" name="Straight Connector 125">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7" name="Straight Connector 126">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89"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0"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1" name="Isosceles Triangle 190">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2"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3"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5" name="Isosceles Triangle 194">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6" name="Isosceles Triangle 195">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8" name="Rectangle 19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00" name="Rectangle 19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2" name="Straight Connector 20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 name="Straight Connector 20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0" name="Isosceles Triangle 20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4" name="Isosceles Triangle 21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6" name="Freeform: Shape 21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2" name="Google Shape;182;p42"/>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pPr>
            <a:r>
              <a:rPr lang="en-US" sz="3600">
                <a:solidFill>
                  <a:schemeClr val="tx1">
                    <a:lumMod val="85000"/>
                    <a:lumOff val="15000"/>
                  </a:schemeClr>
                </a:solidFill>
              </a:rPr>
              <a:t>Related topics</a:t>
            </a:r>
          </a:p>
        </p:txBody>
      </p:sp>
      <p:sp>
        <p:nvSpPr>
          <p:cNvPr id="184" name="Google Shape;184;p42"/>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None/>
              </a:pPr>
              <a:t>5</a:t>
            </a:fld>
            <a:endParaRPr lang="en-US" sz="700" kern="1200">
              <a:solidFill>
                <a:srgbClr val="FFFFFF"/>
              </a:solidFill>
              <a:latin typeface="+mn-lt"/>
              <a:ea typeface="+mn-ea"/>
              <a:cs typeface="+mn-cs"/>
            </a:endParaRPr>
          </a:p>
        </p:txBody>
      </p:sp>
      <p:sp>
        <p:nvSpPr>
          <p:cNvPr id="183" name="Google Shape;183;p42"/>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lnSpc>
                <a:spcPct val="90000"/>
              </a:lnSpc>
              <a:spcBef>
                <a:spcPts val="1000"/>
              </a:spcBef>
              <a:buSzPct val="80000"/>
              <a:buFont typeface="Wingdings 3" charset="2"/>
              <a:buChar char=""/>
            </a:pPr>
            <a:r>
              <a:rPr lang="en-US" b="1">
                <a:solidFill>
                  <a:srgbClr val="FFFFFF"/>
                </a:solidFill>
              </a:rPr>
              <a:t>Intimate and sexual relationships, including sexual health</a:t>
            </a:r>
            <a:r>
              <a:rPr lang="en-US">
                <a:solidFill>
                  <a:srgbClr val="FFFFFF"/>
                </a:solidFill>
              </a:rPr>
              <a:t> is closely related to the science curriculum as well as topics such as:</a:t>
            </a:r>
          </a:p>
          <a:p>
            <a:pPr marL="457200" lvl="0" indent="-342900" defTabSz="457200">
              <a:lnSpc>
                <a:spcPct val="90000"/>
              </a:lnSpc>
              <a:spcBef>
                <a:spcPts val="1000"/>
              </a:spcBef>
              <a:buSzPct val="80000"/>
              <a:buFont typeface="Wingdings 3" charset="2"/>
              <a:buChar char=""/>
            </a:pPr>
            <a:r>
              <a:rPr lang="en-US">
                <a:solidFill>
                  <a:srgbClr val="FFFFFF"/>
                </a:solidFill>
              </a:rPr>
              <a:t>respectful relationships, including friendships</a:t>
            </a:r>
          </a:p>
          <a:p>
            <a:pPr marL="457200" lvl="0" indent="-342900" defTabSz="457200">
              <a:lnSpc>
                <a:spcPct val="90000"/>
              </a:lnSpc>
              <a:spcBef>
                <a:spcPts val="1000"/>
              </a:spcBef>
              <a:buSzPct val="80000"/>
              <a:buFont typeface="Wingdings 3" charset="2"/>
              <a:buChar char=""/>
            </a:pPr>
            <a:r>
              <a:rPr lang="en-US">
                <a:solidFill>
                  <a:srgbClr val="FFFFFF"/>
                </a:solidFill>
              </a:rPr>
              <a:t>being safe </a:t>
            </a:r>
          </a:p>
          <a:p>
            <a:pPr marL="457200" lvl="0" indent="-342900" defTabSz="457200">
              <a:lnSpc>
                <a:spcPct val="90000"/>
              </a:lnSpc>
              <a:spcBef>
                <a:spcPts val="1000"/>
              </a:spcBef>
              <a:buSzPct val="80000"/>
              <a:buFont typeface="Wingdings 3" charset="2"/>
              <a:buChar char=""/>
            </a:pPr>
            <a:r>
              <a:rPr lang="en-US">
                <a:solidFill>
                  <a:srgbClr val="FFFFFF"/>
                </a:solidFill>
              </a:rPr>
              <a:t>changing adolescent body</a:t>
            </a:r>
          </a:p>
          <a:p>
            <a:pPr marL="457200" lvl="0" indent="-342900" defTabSz="457200">
              <a:lnSpc>
                <a:spcPct val="90000"/>
              </a:lnSpc>
              <a:spcBef>
                <a:spcPts val="1000"/>
              </a:spcBef>
              <a:buSzPct val="80000"/>
              <a:buFont typeface="Wingdings 3" charset="2"/>
              <a:buChar char=""/>
            </a:pPr>
            <a:r>
              <a:rPr lang="en-US">
                <a:solidFill>
                  <a:srgbClr val="FFFFFF"/>
                </a:solidFill>
              </a:rPr>
              <a:t>mental wellbeing</a:t>
            </a:r>
          </a:p>
          <a:p>
            <a:pPr marL="457200" lvl="0" indent="-342900" defTabSz="457200">
              <a:lnSpc>
                <a:spcPct val="90000"/>
              </a:lnSpc>
              <a:spcBef>
                <a:spcPts val="1000"/>
              </a:spcBef>
              <a:buSzPct val="80000"/>
              <a:buFont typeface="Wingdings 3" charset="2"/>
              <a:buChar char=""/>
            </a:pPr>
            <a:r>
              <a:rPr lang="en-US">
                <a:solidFill>
                  <a:srgbClr val="FFFFFF"/>
                </a:solidFill>
              </a:rPr>
              <a:t>health and prevention</a:t>
            </a:r>
          </a:p>
          <a:p>
            <a:pPr marL="0" lvl="0" indent="0" defTabSz="457200">
              <a:lnSpc>
                <a:spcPct val="90000"/>
              </a:lnSpc>
              <a:spcBef>
                <a:spcPts val="1000"/>
              </a:spcBef>
              <a:buSzPct val="80000"/>
              <a:buFont typeface="Wingdings 3" charset="2"/>
              <a:buChar char=""/>
            </a:pPr>
            <a:r>
              <a:rPr lang="en-US">
                <a:solidFill>
                  <a:srgbClr val="FFFFFF"/>
                </a:solidFill>
              </a:rPr>
              <a:t>Therefore you should: </a:t>
            </a:r>
          </a:p>
          <a:p>
            <a:pPr marL="457200" lvl="0" indent="-342900" defTabSz="457200">
              <a:lnSpc>
                <a:spcPct val="90000"/>
              </a:lnSpc>
              <a:spcBef>
                <a:spcPts val="1000"/>
              </a:spcBef>
              <a:buSzPct val="80000"/>
              <a:buFont typeface="Wingdings 3" charset="2"/>
              <a:buChar char=""/>
            </a:pPr>
            <a:r>
              <a:rPr lang="en-US" b="1">
                <a:solidFill>
                  <a:srgbClr val="FFFFFF"/>
                </a:solidFill>
              </a:rPr>
              <a:t>consider thematic links </a:t>
            </a:r>
            <a:r>
              <a:rPr lang="en-US">
                <a:solidFill>
                  <a:srgbClr val="FFFFFF"/>
                </a:solidFill>
              </a:rPr>
              <a:t>across key topics and the whole school when planning and delivering lessons</a:t>
            </a:r>
          </a:p>
          <a:p>
            <a:pPr marL="457200" lvl="0" indent="-342900" defTabSz="457200">
              <a:lnSpc>
                <a:spcPct val="90000"/>
              </a:lnSpc>
              <a:spcBef>
                <a:spcPts val="1000"/>
              </a:spcBef>
              <a:buSzPct val="80000"/>
              <a:buFont typeface="Wingdings 3" charset="2"/>
              <a:buChar char=""/>
            </a:pPr>
            <a:r>
              <a:rPr lang="en-US">
                <a:solidFill>
                  <a:srgbClr val="FFFFFF"/>
                </a:solidFill>
              </a:rPr>
              <a:t>find ways to </a:t>
            </a:r>
            <a:r>
              <a:rPr lang="en-US" b="1">
                <a:solidFill>
                  <a:srgbClr val="FFFFFF"/>
                </a:solidFill>
              </a:rPr>
              <a:t>link knowledge and vocabulary </a:t>
            </a:r>
            <a:r>
              <a:rPr lang="en-US">
                <a:solidFill>
                  <a:srgbClr val="FFFFFF"/>
                </a:solidFill>
              </a:rPr>
              <a:t>across topics</a:t>
            </a:r>
          </a:p>
          <a:p>
            <a:pPr marL="0" lvl="0" indent="0" defTabSz="457200">
              <a:lnSpc>
                <a:spcPct val="90000"/>
              </a:lnSpc>
              <a:spcBef>
                <a:spcPts val="1000"/>
              </a:spcBef>
              <a:buSzPct val="80000"/>
              <a:buFont typeface="Wingdings 3" charset="2"/>
              <a:buChar char=""/>
            </a:pPr>
            <a:endParaRPr lang="en-US">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68"/>
        <p:cNvGrpSpPr/>
        <p:nvPr/>
      </p:nvGrpSpPr>
      <p:grpSpPr>
        <a:xfrm>
          <a:off x="0" y="0"/>
          <a:ext cx="0" cy="0"/>
          <a:chOff x="0" y="0"/>
          <a:chExt cx="0" cy="0"/>
        </a:xfrm>
      </p:grpSpPr>
      <p:sp>
        <p:nvSpPr>
          <p:cNvPr id="669" name="Google Shape;669;p10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0" name="Google Shape;670;p10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1800" dirty="0"/>
              <a:t>Explain that abortions are allowed up to the 24th week of pregnancy if:</a:t>
            </a:r>
            <a:endParaRPr sz="1800" dirty="0"/>
          </a:p>
          <a:p>
            <a:pPr marL="457200" lvl="0" indent="-342900" algn="l" rtl="0">
              <a:spcBef>
                <a:spcPts val="1600"/>
              </a:spcBef>
              <a:spcAft>
                <a:spcPts val="0"/>
              </a:spcAft>
              <a:buSzPts val="1800"/>
              <a:buChar char="●"/>
            </a:pPr>
            <a:r>
              <a:rPr lang="en-GB" sz="1800" dirty="0"/>
              <a:t>the pregnancy poses a risk to the physical or mental health of a woman or her existing children</a:t>
            </a:r>
            <a:endParaRPr sz="1800" dirty="0"/>
          </a:p>
          <a:p>
            <a:pPr marL="457200" lvl="0" indent="-342900" algn="l" rtl="0">
              <a:spcBef>
                <a:spcPts val="0"/>
              </a:spcBef>
              <a:spcAft>
                <a:spcPts val="0"/>
              </a:spcAft>
              <a:buSzPts val="1800"/>
              <a:buChar char="●"/>
            </a:pPr>
            <a:r>
              <a:rPr lang="en-GB" sz="1800" dirty="0"/>
              <a:t>it is riskier for the woman to continue the pregnancy rather than have an abortion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72" name="Google Shape;672;p10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
        <p:nvSpPr>
          <p:cNvPr id="671" name="Google Shape;671;p101"/>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73" name="Google Shape;673;p10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77"/>
        <p:cNvGrpSpPr/>
        <p:nvPr/>
      </p:nvGrpSpPr>
      <p:grpSpPr>
        <a:xfrm>
          <a:off x="0" y="0"/>
          <a:ext cx="0" cy="0"/>
          <a:chOff x="0" y="0"/>
          <a:chExt cx="0" cy="0"/>
        </a:xfrm>
      </p:grpSpPr>
      <p:sp>
        <p:nvSpPr>
          <p:cNvPr id="678" name="Google Shape;678;p10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Abortion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9" name="Google Shape;679;p10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 some circumstances, the law allows an abortion after 24 weeks. These are when: </a:t>
            </a:r>
            <a:endParaRPr sz="1800" dirty="0"/>
          </a:p>
          <a:p>
            <a:pPr marL="457200" lvl="0" indent="-342900" algn="l" rtl="0">
              <a:spcBef>
                <a:spcPts val="1600"/>
              </a:spcBef>
              <a:spcAft>
                <a:spcPts val="0"/>
              </a:spcAft>
              <a:buSzPts val="1800"/>
              <a:buChar char="●"/>
            </a:pPr>
            <a:r>
              <a:rPr lang="en-GB" sz="1800" dirty="0"/>
              <a:t>the abortion is needed to prevent grave permanent injury to the pregnant woman’s physical or mental health</a:t>
            </a:r>
            <a:endParaRPr sz="1800" dirty="0"/>
          </a:p>
          <a:p>
            <a:pPr marL="457200" lvl="0" indent="-342900" algn="l" rtl="0">
              <a:spcBef>
                <a:spcPts val="0"/>
              </a:spcBef>
              <a:spcAft>
                <a:spcPts val="0"/>
              </a:spcAft>
              <a:buSzPts val="1800"/>
              <a:buChar char="●"/>
            </a:pPr>
            <a:r>
              <a:rPr lang="en-GB" sz="1800" dirty="0"/>
              <a:t>continuing the pregnancy puts the woman’s life </a:t>
            </a:r>
            <a:br>
              <a:rPr lang="en-GB" sz="1800" dirty="0"/>
            </a:br>
            <a:r>
              <a:rPr lang="en-GB" sz="1800" dirty="0"/>
              <a:t>at greater risk than having an abortion </a:t>
            </a:r>
            <a:endParaRPr sz="1800" dirty="0"/>
          </a:p>
          <a:p>
            <a:pPr marL="457200" lvl="0" indent="-342900" algn="l" rtl="0">
              <a:spcBef>
                <a:spcPts val="0"/>
              </a:spcBef>
              <a:spcAft>
                <a:spcPts val="0"/>
              </a:spcAft>
              <a:buSzPts val="1800"/>
              <a:buChar char="●"/>
            </a:pPr>
            <a:r>
              <a:rPr lang="en-GB" sz="1800" dirty="0"/>
              <a:t>there is a substantial risk that if the child were born it would suffer from “such physical or mental abnormalities as to be seriously handicapped”</a:t>
            </a:r>
            <a:endParaRPr sz="1800" dirty="0"/>
          </a:p>
          <a:p>
            <a:pPr marL="45720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81" name="Google Shape;681;p10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
        <p:nvSpPr>
          <p:cNvPr id="680" name="Google Shape;680;p102"/>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82" name="Google Shape;682;p10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10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Support if considering abortion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88" name="Google Shape;688;p103"/>
          <p:cNvSpPr txBox="1">
            <a:spLocks noGrp="1"/>
          </p:cNvSpPr>
          <p:nvPr>
            <p:ph type="body" idx="1"/>
          </p:nvPr>
        </p:nvSpPr>
        <p:spPr>
          <a:xfrm>
            <a:off x="270000" y="789125"/>
            <a:ext cx="58452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Emphasise that it is important that people get support if they are considering an abortion so that they: </a:t>
            </a:r>
            <a:endParaRPr sz="1800" dirty="0"/>
          </a:p>
          <a:p>
            <a:pPr marL="457200" lvl="0" indent="-342900" algn="l" rtl="0">
              <a:spcBef>
                <a:spcPts val="1600"/>
              </a:spcBef>
              <a:spcAft>
                <a:spcPts val="0"/>
              </a:spcAft>
              <a:buSzPts val="1800"/>
              <a:buChar char="●"/>
            </a:pPr>
            <a:r>
              <a:rPr lang="en-GB" sz="1800" dirty="0"/>
              <a:t>can make an informed choice for themselves</a:t>
            </a:r>
            <a:endParaRPr sz="1800" dirty="0"/>
          </a:p>
          <a:p>
            <a:pPr marL="457200" lvl="0" indent="-342900" algn="l" rtl="0">
              <a:spcBef>
                <a:spcPts val="0"/>
              </a:spcBef>
              <a:spcAft>
                <a:spcPts val="0"/>
              </a:spcAft>
              <a:buSzPts val="1800"/>
              <a:buChar char="●"/>
            </a:pPr>
            <a:r>
              <a:rPr lang="en-GB" sz="1800" dirty="0"/>
              <a:t>get medical and emotional support </a:t>
            </a:r>
            <a:endParaRPr sz="1800" dirty="0"/>
          </a:p>
          <a:p>
            <a:pPr marL="457200" lvl="0" indent="-342900" algn="l" rtl="0">
              <a:spcBef>
                <a:spcPts val="0"/>
              </a:spcBef>
              <a:spcAft>
                <a:spcPts val="0"/>
              </a:spcAft>
              <a:buSzPts val="1800"/>
              <a:buChar char="●"/>
            </a:pPr>
            <a:r>
              <a:rPr lang="en-GB" sz="1800" dirty="0"/>
              <a:t>get medical help in time, if they decide to go ahead</a:t>
            </a:r>
            <a:endParaRPr sz="1800" dirty="0"/>
          </a:p>
          <a:p>
            <a:pPr marL="0" lvl="0" indent="0" algn="l" rtl="0">
              <a:spcBef>
                <a:spcPts val="1600"/>
              </a:spcBef>
              <a:spcAft>
                <a:spcPts val="0"/>
              </a:spcAft>
              <a:buNone/>
            </a:pPr>
            <a:r>
              <a:rPr lang="en-GB" sz="1800" dirty="0"/>
              <a:t>Name non-judgmental local/national organisations who can give confidential support such as the NHS, and charities such as BPAS, Marie Stopes, Brook, </a:t>
            </a:r>
            <a:r>
              <a:rPr lang="en-GB" sz="1800" dirty="0" err="1"/>
              <a:t>Shelter.Teachers</a:t>
            </a:r>
            <a:r>
              <a:rPr lang="en-GB" sz="1800" dirty="0"/>
              <a:t> should be aware that where someone is aged 12 or under, social services must be notified but this will always be explained to the young person seeking help.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690" name="Google Shape;690;p10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
        <p:nvSpPr>
          <p:cNvPr id="689" name="Google Shape;689;p103"/>
          <p:cNvSpPr txBox="1"/>
          <p:nvPr/>
        </p:nvSpPr>
        <p:spPr>
          <a:xfrm>
            <a:off x="6178800" y="216425"/>
            <a:ext cx="2695200" cy="2880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that there are choices in relation to pregnancy (with medically and legally accurate, impartial information on all options, including keeping the baby, adoption, abortion and where to get further help).</a:t>
            </a:r>
            <a:endParaRPr sz="1600" dirty="0">
              <a:solidFill>
                <a:schemeClr val="tx1"/>
              </a:solidFill>
            </a:endParaRPr>
          </a:p>
        </p:txBody>
      </p:sp>
      <p:sp>
        <p:nvSpPr>
          <p:cNvPr id="691" name="Google Shape;691;p10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95"/>
        <p:cNvGrpSpPr/>
        <p:nvPr/>
      </p:nvGrpSpPr>
      <p:grpSpPr>
        <a:xfrm>
          <a:off x="0" y="0"/>
          <a:ext cx="0" cy="0"/>
          <a:chOff x="0" y="0"/>
          <a:chExt cx="0" cy="0"/>
        </a:xfrm>
      </p:grpSpPr>
      <p:grpSp>
        <p:nvGrpSpPr>
          <p:cNvPr id="126" name="Group 125">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27"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8" name="Straight Connector 127">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0"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1"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2" name="Isosceles Triangle 131">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3"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4"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5"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6" name="Isosceles Triangle 135">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96" name="Google Shape;696;p104"/>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lnSpc>
                <a:spcPct val="90000"/>
              </a:lnSpc>
              <a:spcBef>
                <a:spcPct val="0"/>
              </a:spcBef>
              <a:spcAft>
                <a:spcPts val="0"/>
              </a:spcAft>
            </a:pPr>
            <a:r>
              <a:rPr lang="en-US" sz="2800"/>
              <a:t>Sexually transmitted infections (STIs)</a:t>
            </a:r>
          </a:p>
        </p:txBody>
      </p:sp>
      <p:pic>
        <p:nvPicPr>
          <p:cNvPr id="3" name="Picture 2">
            <a:extLst>
              <a:ext uri="{FF2B5EF4-FFF2-40B4-BE49-F238E27FC236}">
                <a16:creationId xmlns:a16="http://schemas.microsoft.com/office/drawing/2014/main" id="{38DF5792-7CFF-4872-A964-1225FAD97DA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697" name="Google Shape;697;p104"/>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53</a:t>
            </a:fld>
            <a:endParaRPr lang="en-US" sz="700" kern="1200">
              <a:solidFill>
                <a:schemeClr val="accent1"/>
              </a:solidFill>
              <a:latin typeface="+mn-lt"/>
              <a:ea typeface="+mn-ea"/>
              <a:cs typeface="+mn-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701"/>
        <p:cNvGrpSpPr/>
        <p:nvPr/>
      </p:nvGrpSpPr>
      <p:grpSpPr>
        <a:xfrm>
          <a:off x="0" y="0"/>
          <a:ext cx="0" cy="0"/>
          <a:chOff x="0" y="0"/>
          <a:chExt cx="0" cy="0"/>
        </a:xfrm>
      </p:grpSpPr>
      <p:sp>
        <p:nvSpPr>
          <p:cNvPr id="702" name="Google Shape;702;p105"/>
          <p:cNvSpPr txBox="1">
            <a:spLocks noGrp="1"/>
          </p:cNvSpPr>
          <p:nvPr>
            <p:ph type="title"/>
          </p:nvPr>
        </p:nvSpPr>
        <p:spPr>
          <a:xfrm>
            <a:off x="270000" y="216425"/>
            <a:ext cx="394085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Sexually transmitted infections </a:t>
            </a:r>
            <a:endParaRPr sz="2000"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3" name="Google Shape;703;p105"/>
          <p:cNvSpPr txBox="1">
            <a:spLocks noGrp="1"/>
          </p:cNvSpPr>
          <p:nvPr>
            <p:ph type="body" idx="1"/>
          </p:nvPr>
        </p:nvSpPr>
        <p:spPr>
          <a:xfrm>
            <a:off x="0" y="789124"/>
            <a:ext cx="7585200" cy="4354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there are different STIs and explain that they can be transmitted through mucous membranes / body fluids (blood, saliva, vaginal mucus, anal mucus).</a:t>
            </a:r>
            <a:endParaRPr dirty="0"/>
          </a:p>
          <a:p>
            <a:pPr marL="0" lvl="0" indent="0" algn="l" rtl="0">
              <a:spcBef>
                <a:spcPts val="1600"/>
              </a:spcBef>
              <a:spcAft>
                <a:spcPts val="0"/>
              </a:spcAft>
              <a:buClr>
                <a:schemeClr val="dk1"/>
              </a:buClr>
              <a:buSzPts val="1100"/>
              <a:buFont typeface="Arial"/>
              <a:buNone/>
            </a:pPr>
            <a:r>
              <a:rPr lang="en-GB" dirty="0"/>
              <a:t>Explain which parts of body have mucous membrane (mouth, anus, vagina, tip of penis).</a:t>
            </a:r>
            <a:endParaRPr dirty="0"/>
          </a:p>
          <a:p>
            <a:pPr marL="0" lvl="0" indent="0" algn="l" rtl="0">
              <a:spcBef>
                <a:spcPts val="1600"/>
              </a:spcBef>
              <a:spcAft>
                <a:spcPts val="0"/>
              </a:spcAft>
              <a:buNone/>
            </a:pPr>
            <a:r>
              <a:rPr lang="en-GB" dirty="0"/>
              <a:t>Ensure pupils understand that transmission of an STI can happen during different types of sexual activity (including oral sex). </a:t>
            </a:r>
            <a:endParaRPr dirty="0"/>
          </a:p>
          <a:p>
            <a:pPr marL="0" lvl="0" indent="0" algn="l" rtl="0">
              <a:spcBef>
                <a:spcPts val="1600"/>
              </a:spcBef>
              <a:spcAft>
                <a:spcPts val="0"/>
              </a:spcAft>
              <a:buClr>
                <a:schemeClr val="dk1"/>
              </a:buClr>
              <a:buSzPts val="1100"/>
              <a:buFont typeface="Arial"/>
              <a:buNone/>
            </a:pPr>
            <a:r>
              <a:rPr lang="en-GB" dirty="0"/>
              <a:t>Also tell pupils about the NHS </a:t>
            </a:r>
            <a:r>
              <a:rPr lang="en-GB" u="sng" dirty="0">
                <a:solidFill>
                  <a:srgbClr val="0000FF"/>
                </a:solidFill>
                <a:hlinkClick r:id="rId3">
                  <a:extLst>
                    <a:ext uri="{A12FA001-AC4F-418D-AE19-62706E023703}">
                      <ahyp:hlinkClr xmlns:ahyp="http://schemas.microsoft.com/office/drawing/2018/hyperlinkcolor" val="tx"/>
                    </a:ext>
                  </a:extLst>
                </a:hlinkClick>
              </a:rPr>
              <a:t>human papillomavirus (HPV) vaccine scheme</a:t>
            </a:r>
            <a:r>
              <a:rPr lang="en-GB" dirty="0">
                <a:solidFill>
                  <a:srgbClr val="0000FF"/>
                </a:solidFill>
              </a:rPr>
              <a:t> </a:t>
            </a:r>
            <a:r>
              <a:rPr lang="en-GB" dirty="0"/>
              <a:t>and the protection it offers. </a:t>
            </a:r>
          </a:p>
          <a:p>
            <a:pPr marL="0" lvl="0" indent="0">
              <a:buClr>
                <a:schemeClr val="dk1"/>
              </a:buClr>
              <a:buSzPts val="1100"/>
              <a:buNone/>
            </a:pPr>
            <a:r>
              <a:rPr lang="en-GB" dirty="0"/>
              <a:t>Explain that STIs can also be transferred:</a:t>
            </a:r>
          </a:p>
          <a:p>
            <a:pPr lvl="0" indent="-342900">
              <a:spcBef>
                <a:spcPts val="1600"/>
              </a:spcBef>
              <a:buSzPts val="1800"/>
            </a:pPr>
            <a:r>
              <a:rPr lang="en-GB" b="1" dirty="0"/>
              <a:t>skin to skin</a:t>
            </a:r>
            <a:r>
              <a:rPr lang="en-GB" dirty="0"/>
              <a:t> (e.g. warts, herpes, pubic lice)</a:t>
            </a:r>
          </a:p>
          <a:p>
            <a:pPr lvl="0" indent="-342900">
              <a:buSzPts val="1800"/>
            </a:pPr>
            <a:r>
              <a:rPr lang="en-GB" b="1" dirty="0"/>
              <a:t>through childbirth </a:t>
            </a:r>
            <a:r>
              <a:rPr lang="en-GB" dirty="0"/>
              <a:t>(e.g. syphilis, hepatitis B, HIV)</a:t>
            </a:r>
          </a:p>
          <a:p>
            <a:pPr lvl="0" indent="-342900">
              <a:buSzPts val="1800"/>
            </a:pPr>
            <a:r>
              <a:rPr lang="en-GB" b="1" dirty="0"/>
              <a:t>through breastfeeding</a:t>
            </a:r>
            <a:r>
              <a:rPr lang="en-GB" dirty="0"/>
              <a:t> (e.g. HIV)</a:t>
            </a:r>
          </a:p>
          <a:p>
            <a:pPr lvl="0" indent="-342900">
              <a:buSzPts val="1800"/>
            </a:pPr>
            <a:r>
              <a:rPr lang="en-GB" b="1" dirty="0"/>
              <a:t>through shared bedding and clothes</a:t>
            </a:r>
            <a:r>
              <a:rPr lang="en-GB" dirty="0"/>
              <a:t> (pubic lice)</a:t>
            </a:r>
          </a:p>
          <a:p>
            <a:pPr marL="0" lvl="0" indent="0" algn="l" rtl="0">
              <a:spcBef>
                <a:spcPts val="1600"/>
              </a:spcBef>
              <a:spcAft>
                <a:spcPts val="0"/>
              </a:spcAft>
              <a:buClr>
                <a:schemeClr val="dk1"/>
              </a:buClr>
              <a:buSzPts val="1100"/>
              <a:buFont typeface="Arial"/>
              <a:buNone/>
            </a:pPr>
            <a:endParaRPr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05" name="Google Shape;705;p10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
        <p:nvSpPr>
          <p:cNvPr id="704" name="Google Shape;704;p105"/>
          <p:cNvSpPr txBox="1"/>
          <p:nvPr/>
        </p:nvSpPr>
        <p:spPr>
          <a:xfrm>
            <a:off x="7585200" y="-6412"/>
            <a:ext cx="1558800" cy="2861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tx1"/>
                </a:solidFill>
              </a:rPr>
              <a:t>STATUTORY GUIDANCE </a:t>
            </a:r>
            <a:br>
              <a:rPr lang="en-GB" sz="1100" b="1" dirty="0">
                <a:solidFill>
                  <a:schemeClr val="tx1"/>
                </a:solidFill>
              </a:rPr>
            </a:br>
            <a:r>
              <a:rPr lang="en-GB" sz="1100" dirty="0">
                <a:solidFill>
                  <a:schemeClr val="tx1"/>
                </a:solidFill>
              </a:rPr>
              <a:t>Know</a:t>
            </a:r>
            <a:r>
              <a:rPr lang="en-GB" sz="1100" b="1" dirty="0">
                <a:solidFill>
                  <a:schemeClr val="tx1"/>
                </a:solidFill>
              </a:rPr>
              <a:t> </a:t>
            </a:r>
            <a:r>
              <a:rPr lang="en-GB" sz="1100" dirty="0">
                <a:solidFill>
                  <a:schemeClr val="tx1"/>
                </a:solidFill>
              </a:rPr>
              <a:t>how the different sexually transmitted infections (STIs), including HIV/AIDs, are transmitted, how risk can be reduced through safer sex (including through condom use) and the importance of and facts about testing.</a:t>
            </a:r>
            <a:endParaRPr sz="1100" dirty="0">
              <a:solidFill>
                <a:schemeClr val="tx1"/>
              </a:solidFill>
            </a:endParaRPr>
          </a:p>
        </p:txBody>
      </p:sp>
      <p:sp>
        <p:nvSpPr>
          <p:cNvPr id="706" name="Google Shape;706;p105"/>
          <p:cNvSpPr txBox="1"/>
          <p:nvPr/>
        </p:nvSpPr>
        <p:spPr>
          <a:xfrm>
            <a:off x="7521750" y="45137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Google Shape;720;p10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Understanding ‘safer sex’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21" name="Google Shape;721;p10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how the risk of STIs can be reduced through ‘safer sex’. This means keeping body fluids separate using a ‘barrier method’. </a:t>
            </a:r>
            <a:endParaRPr sz="1800" dirty="0"/>
          </a:p>
          <a:p>
            <a:pPr marL="0" lvl="0" indent="0" algn="l" rtl="0">
              <a:spcBef>
                <a:spcPts val="1600"/>
              </a:spcBef>
              <a:spcAft>
                <a:spcPts val="0"/>
              </a:spcAft>
              <a:buNone/>
            </a:pPr>
            <a:r>
              <a:rPr lang="en-GB" sz="1800" dirty="0"/>
              <a:t>Tell pupils about barrier methods: condom (‘male’ or ‘female’), and dental dam (creates barrier between the mouth and genitals/anus). </a:t>
            </a:r>
            <a:endParaRPr sz="1800" dirty="0"/>
          </a:p>
          <a:p>
            <a:pPr marL="0" lvl="0" indent="0" algn="l" rtl="0">
              <a:spcBef>
                <a:spcPts val="1600"/>
              </a:spcBef>
              <a:spcAft>
                <a:spcPts val="0"/>
              </a:spcAft>
              <a:buNone/>
            </a:pPr>
            <a:r>
              <a:rPr lang="en-GB" sz="1800" dirty="0"/>
              <a:t>Explain that ‘safer sex’ does not always stop pregnancy or guarantee someone will not get an STI.</a:t>
            </a:r>
            <a:endParaRPr sz="1800" dirty="0"/>
          </a:p>
          <a:p>
            <a:pPr marL="0" lvl="0" indent="0" algn="l" rtl="0">
              <a:spcBef>
                <a:spcPts val="1600"/>
              </a:spcBef>
              <a:spcAft>
                <a:spcPts val="0"/>
              </a:spcAft>
              <a:buNone/>
            </a:pPr>
            <a:r>
              <a:rPr lang="en-GB" sz="1800" dirty="0"/>
              <a:t>Also tell pupils about </a:t>
            </a:r>
            <a:r>
              <a:rPr lang="en-GB" sz="1800" u="sng" dirty="0">
                <a:solidFill>
                  <a:srgbClr val="0000FF"/>
                </a:solidFill>
                <a:hlinkClick r:id="rId3">
                  <a:extLst>
                    <a:ext uri="{A12FA001-AC4F-418D-AE19-62706E023703}">
                      <ahyp:hlinkClr xmlns:ahyp="http://schemas.microsoft.com/office/drawing/2018/hyperlinkcolor" val="tx"/>
                    </a:ext>
                  </a:extLst>
                </a:hlinkClick>
              </a:rPr>
              <a:t>PrEP</a:t>
            </a:r>
            <a:r>
              <a:rPr lang="en-GB" sz="1800" dirty="0"/>
              <a:t>, a type of medication that people who are at risk of getting HIV can take to reduce the risk.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23" name="Google Shape;723;p107"/>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
        <p:nvSpPr>
          <p:cNvPr id="722" name="Google Shape;722;p107"/>
          <p:cNvSpPr txBox="1"/>
          <p:nvPr/>
        </p:nvSpPr>
        <p:spPr>
          <a:xfrm>
            <a:off x="6178800" y="216425"/>
            <a:ext cx="2695200" cy="28893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the different sexually transmitted infections (STIs), including HIV/AIDs, are transmitted, how risk can be reduced through safer sex (including through condom use) and the importance of and facts about testing.</a:t>
            </a:r>
            <a:endParaRPr sz="1600" dirty="0">
              <a:solidFill>
                <a:schemeClr val="tx1"/>
              </a:solidFill>
            </a:endParaRPr>
          </a:p>
        </p:txBody>
      </p:sp>
      <p:sp>
        <p:nvSpPr>
          <p:cNvPr id="724" name="Google Shape;724;p10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Google Shape;729;p10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Impact of STIs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30" name="Google Shape;730;p10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Talk about the </a:t>
            </a:r>
            <a:r>
              <a:rPr lang="en-GB" sz="1800" b="1" dirty="0"/>
              <a:t>ways STIs can affect health</a:t>
            </a:r>
            <a:r>
              <a:rPr lang="en-GB" sz="1800" dirty="0"/>
              <a:t>, including:</a:t>
            </a:r>
            <a:endParaRPr sz="1800" dirty="0"/>
          </a:p>
          <a:p>
            <a:pPr marL="457200" lvl="0" indent="-342900" algn="l" rtl="0">
              <a:spcBef>
                <a:spcPts val="1600"/>
              </a:spcBef>
              <a:spcAft>
                <a:spcPts val="0"/>
              </a:spcAft>
              <a:buSzPts val="1800"/>
              <a:buChar char="●"/>
            </a:pPr>
            <a:r>
              <a:rPr lang="en-GB" sz="1800" dirty="0"/>
              <a:t>physical health</a:t>
            </a:r>
            <a:endParaRPr sz="1800" dirty="0"/>
          </a:p>
          <a:p>
            <a:pPr marL="457200" lvl="0" indent="-342900" algn="l" rtl="0">
              <a:spcBef>
                <a:spcPts val="0"/>
              </a:spcBef>
              <a:spcAft>
                <a:spcPts val="0"/>
              </a:spcAft>
              <a:buSzPts val="1800"/>
              <a:buChar char="●"/>
            </a:pPr>
            <a:r>
              <a:rPr lang="en-GB" sz="1800" dirty="0"/>
              <a:t>mental wellbeing (including due to stigmatising behaviour from others)</a:t>
            </a:r>
            <a:endParaRPr sz="1800" dirty="0"/>
          </a:p>
          <a:p>
            <a:pPr marL="457200" lvl="0" indent="-342900" algn="l" rtl="0">
              <a:spcBef>
                <a:spcPts val="0"/>
              </a:spcBef>
              <a:spcAft>
                <a:spcPts val="0"/>
              </a:spcAft>
              <a:buSzPts val="1800"/>
              <a:buChar char="●"/>
            </a:pPr>
            <a:r>
              <a:rPr lang="en-GB" sz="1800" dirty="0"/>
              <a:t>fertility and reproductive health</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32" name="Google Shape;732;p108"/>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
        <p:nvSpPr>
          <p:cNvPr id="731" name="Google Shape;731;p108"/>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33" name="Google Shape;733;p10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37"/>
        <p:cNvGrpSpPr/>
        <p:nvPr/>
      </p:nvGrpSpPr>
      <p:grpSpPr>
        <a:xfrm>
          <a:off x="0" y="0"/>
          <a:ext cx="0" cy="0"/>
          <a:chOff x="0" y="0"/>
          <a:chExt cx="0" cy="0"/>
        </a:xfrm>
      </p:grpSpPr>
      <p:sp>
        <p:nvSpPr>
          <p:cNvPr id="738" name="Google Shape;738;p10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Most common STIs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39" name="Google Shape;739;p109"/>
          <p:cNvSpPr txBox="1">
            <a:spLocks noGrp="1"/>
          </p:cNvSpPr>
          <p:nvPr>
            <p:ph type="body" idx="1"/>
          </p:nvPr>
        </p:nvSpPr>
        <p:spPr>
          <a:xfrm>
            <a:off x="270000" y="789125"/>
            <a:ext cx="58647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about the </a:t>
            </a:r>
            <a:r>
              <a:rPr lang="en-GB" sz="1800" u="sng" dirty="0">
                <a:solidFill>
                  <a:srgbClr val="0000FF"/>
                </a:solidFill>
                <a:hlinkClick r:id="rId3">
                  <a:extLst>
                    <a:ext uri="{A12FA001-AC4F-418D-AE19-62706E023703}">
                      <ahyp:hlinkClr xmlns:ahyp="http://schemas.microsoft.com/office/drawing/2018/hyperlinkcolor" val="tx"/>
                    </a:ext>
                  </a:extLst>
                </a:hlinkClick>
              </a:rPr>
              <a:t>common STIs</a:t>
            </a:r>
            <a:r>
              <a:rPr lang="en-GB" sz="1800" dirty="0"/>
              <a:t>:</a:t>
            </a:r>
            <a:endParaRPr sz="1800" dirty="0"/>
          </a:p>
          <a:p>
            <a:pPr marL="457200" lvl="0" indent="-342900" algn="l" rtl="0">
              <a:spcBef>
                <a:spcPts val="1000"/>
              </a:spcBef>
              <a:spcAft>
                <a:spcPts val="0"/>
              </a:spcAft>
              <a:buSzPts val="1800"/>
              <a:buChar char="●"/>
            </a:pPr>
            <a:r>
              <a:rPr lang="en-GB" sz="1800" b="1" dirty="0"/>
              <a:t>bacterial</a:t>
            </a:r>
            <a:r>
              <a:rPr lang="en-GB" sz="1800" dirty="0"/>
              <a:t> - chlamydia, gonorrhoea, syphilis </a:t>
            </a:r>
            <a:endParaRPr sz="1800" dirty="0"/>
          </a:p>
          <a:p>
            <a:pPr marL="457200" lvl="0" indent="-342900" algn="l" rtl="0">
              <a:spcBef>
                <a:spcPts val="0"/>
              </a:spcBef>
              <a:spcAft>
                <a:spcPts val="0"/>
              </a:spcAft>
              <a:buSzPts val="1800"/>
              <a:buChar char="●"/>
            </a:pPr>
            <a:r>
              <a:rPr lang="en-GB" sz="1800" b="1" dirty="0"/>
              <a:t>viral</a:t>
            </a:r>
            <a:r>
              <a:rPr lang="en-GB" sz="1800" dirty="0"/>
              <a:t> - HIV, herpes, warts </a:t>
            </a:r>
            <a:endParaRPr sz="1800" dirty="0"/>
          </a:p>
          <a:p>
            <a:pPr marL="457200" lvl="0" indent="-342900" algn="l" rtl="0">
              <a:spcBef>
                <a:spcPts val="0"/>
              </a:spcBef>
              <a:spcAft>
                <a:spcPts val="0"/>
              </a:spcAft>
              <a:buSzPts val="1800"/>
              <a:buChar char="●"/>
            </a:pPr>
            <a:r>
              <a:rPr lang="en-GB" sz="1800" b="1" dirty="0"/>
              <a:t>parasitic</a:t>
            </a:r>
            <a:r>
              <a:rPr lang="en-GB" sz="1800" dirty="0"/>
              <a:t> - pubic lice, trichomonas </a:t>
            </a:r>
            <a:endParaRPr sz="1800" dirty="0"/>
          </a:p>
          <a:p>
            <a:pPr marL="0" lvl="0" indent="0" algn="l" rtl="0">
              <a:spcBef>
                <a:spcPts val="1600"/>
              </a:spcBef>
              <a:spcAft>
                <a:spcPts val="0"/>
              </a:spcAft>
              <a:buNone/>
            </a:pPr>
            <a:r>
              <a:rPr lang="en-GB" sz="1800" dirty="0"/>
              <a:t>Symptoms of STIs can include:</a:t>
            </a:r>
            <a:endParaRPr sz="1800" dirty="0"/>
          </a:p>
          <a:p>
            <a:pPr marL="457200" lvl="0" indent="-342900" algn="l" rtl="0">
              <a:spcBef>
                <a:spcPts val="1000"/>
              </a:spcBef>
              <a:spcAft>
                <a:spcPts val="0"/>
              </a:spcAft>
              <a:buSzPts val="1800"/>
              <a:buChar char="●"/>
            </a:pPr>
            <a:r>
              <a:rPr lang="en-GB" sz="1800" dirty="0"/>
              <a:t>unusual discharge from vagina, penis or anus</a:t>
            </a:r>
            <a:endParaRPr sz="1800" dirty="0"/>
          </a:p>
          <a:p>
            <a:pPr marL="457200" lvl="0" indent="-342900" algn="l" rtl="0">
              <a:spcBef>
                <a:spcPts val="0"/>
              </a:spcBef>
              <a:spcAft>
                <a:spcPts val="0"/>
              </a:spcAft>
              <a:buSzPts val="1800"/>
              <a:buChar char="●"/>
            </a:pPr>
            <a:r>
              <a:rPr lang="en-GB" sz="1800" dirty="0"/>
              <a:t>pain when urinating or having sex</a:t>
            </a:r>
            <a:endParaRPr sz="1800" dirty="0"/>
          </a:p>
          <a:p>
            <a:pPr marL="457200" lvl="0" indent="-342900" algn="l" rtl="0">
              <a:spcBef>
                <a:spcPts val="0"/>
              </a:spcBef>
              <a:spcAft>
                <a:spcPts val="0"/>
              </a:spcAft>
              <a:buSzPts val="1800"/>
              <a:buChar char="●"/>
            </a:pPr>
            <a:r>
              <a:rPr lang="en-GB" sz="1800" dirty="0"/>
              <a:t>pain in abdomen, pelvis or testicle</a:t>
            </a:r>
            <a:endParaRPr sz="1800" dirty="0"/>
          </a:p>
          <a:p>
            <a:pPr marL="457200" lvl="0" indent="-342900" algn="l" rtl="0">
              <a:spcBef>
                <a:spcPts val="0"/>
              </a:spcBef>
              <a:spcAft>
                <a:spcPts val="0"/>
              </a:spcAft>
              <a:buSzPts val="1800"/>
              <a:buChar char="●"/>
            </a:pPr>
            <a:r>
              <a:rPr lang="en-GB" sz="1800" dirty="0"/>
              <a:t>rashes, lumps or itching in the genitals or anus</a:t>
            </a:r>
            <a:endParaRPr sz="1800" dirty="0"/>
          </a:p>
          <a:p>
            <a:pPr marL="0" lvl="0" indent="0" algn="l" rtl="0">
              <a:spcBef>
                <a:spcPts val="1600"/>
              </a:spcBef>
              <a:spcAft>
                <a:spcPts val="0"/>
              </a:spcAft>
              <a:buNone/>
            </a:pPr>
            <a:r>
              <a:rPr lang="en-GB" sz="1800" dirty="0"/>
              <a:t>People can also have symptoms in other parts of their body, or no symptoms at all.</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1" name="Google Shape;741;p10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
        <p:nvSpPr>
          <p:cNvPr id="740" name="Google Shape;740;p109"/>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42" name="Google Shape;742;p10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1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STI help and testing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r>
              <a:rPr lang="en-GB" dirty="0">
                <a:solidFill>
                  <a:srgbClr val="073763"/>
                </a:solidFill>
              </a:rPr>
              <a:t> </a:t>
            </a:r>
            <a:endParaRPr dirty="0">
              <a:solidFill>
                <a:srgbClr val="073763"/>
              </a:solidFill>
            </a:endParaRPr>
          </a:p>
        </p:txBody>
      </p:sp>
      <p:sp>
        <p:nvSpPr>
          <p:cNvPr id="748" name="Google Shape;748;p110"/>
          <p:cNvSpPr txBox="1">
            <a:spLocks noGrp="1"/>
          </p:cNvSpPr>
          <p:nvPr>
            <p:ph type="body" idx="1"/>
          </p:nvPr>
        </p:nvSpPr>
        <p:spPr>
          <a:xfrm>
            <a:off x="270000" y="789125"/>
            <a:ext cx="58551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Emphasise that people should seek help and testing if they are concerned about STIs. For example: </a:t>
            </a:r>
            <a:endParaRPr sz="1800" dirty="0"/>
          </a:p>
          <a:p>
            <a:pPr marL="457200" lvl="0" indent="-342900" algn="l" rtl="0">
              <a:spcBef>
                <a:spcPts val="1600"/>
              </a:spcBef>
              <a:spcAft>
                <a:spcPts val="0"/>
              </a:spcAft>
              <a:buSzPts val="1800"/>
              <a:buChar char="●"/>
            </a:pPr>
            <a:r>
              <a:rPr lang="en-GB" sz="1800" dirty="0"/>
              <a:t>they have symptoms of an STI</a:t>
            </a:r>
            <a:endParaRPr sz="1800" dirty="0"/>
          </a:p>
          <a:p>
            <a:pPr marL="457200" lvl="0" indent="-342900" algn="l" rtl="0">
              <a:spcBef>
                <a:spcPts val="0"/>
              </a:spcBef>
              <a:spcAft>
                <a:spcPts val="0"/>
              </a:spcAft>
              <a:buSzPts val="1800"/>
              <a:buChar char="●"/>
            </a:pPr>
            <a:r>
              <a:rPr lang="en-GB" sz="1800" dirty="0"/>
              <a:t>a current or previous sexual partner has symptoms of an STI</a:t>
            </a:r>
            <a:endParaRPr sz="1800" dirty="0"/>
          </a:p>
          <a:p>
            <a:pPr marL="457200" lvl="0" indent="-342900" algn="l" rtl="0">
              <a:spcBef>
                <a:spcPts val="0"/>
              </a:spcBef>
              <a:spcAft>
                <a:spcPts val="0"/>
              </a:spcAft>
              <a:buSzPts val="1800"/>
              <a:buChar char="●"/>
            </a:pPr>
            <a:r>
              <a:rPr lang="en-GB" sz="1800" dirty="0"/>
              <a:t>they are worried after having sex without a condom</a:t>
            </a:r>
            <a:endParaRPr sz="1800" dirty="0"/>
          </a:p>
          <a:p>
            <a:pPr marL="457200" lvl="0" indent="-342900" algn="l" rtl="0">
              <a:spcBef>
                <a:spcPts val="0"/>
              </a:spcBef>
              <a:spcAft>
                <a:spcPts val="0"/>
              </a:spcAft>
              <a:buSzPts val="1800"/>
              <a:buChar char="●"/>
            </a:pPr>
            <a:r>
              <a:rPr lang="en-GB" sz="1800" dirty="0"/>
              <a:t>they want to reduce their risk of getting an STI</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50" name="Google Shape;750;p11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
        <p:nvSpPr>
          <p:cNvPr id="749" name="Google Shape;749;p110"/>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51" name="Google Shape;751;p11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55"/>
        <p:cNvGrpSpPr/>
        <p:nvPr/>
      </p:nvGrpSpPr>
      <p:grpSpPr>
        <a:xfrm>
          <a:off x="0" y="0"/>
          <a:ext cx="0" cy="0"/>
          <a:chOff x="0" y="0"/>
          <a:chExt cx="0" cy="0"/>
        </a:xfrm>
      </p:grpSpPr>
      <p:sp>
        <p:nvSpPr>
          <p:cNvPr id="756" name="Google Shape;756;p11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STI treatment</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11"/>
          <p:cNvSpPr txBox="1">
            <a:spLocks noGrp="1"/>
          </p:cNvSpPr>
          <p:nvPr>
            <p:ph type="body" idx="1"/>
          </p:nvPr>
        </p:nvSpPr>
        <p:spPr>
          <a:xfrm>
            <a:off x="270000" y="789125"/>
            <a:ext cx="58551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there are effective treatments for many STIs:</a:t>
            </a:r>
            <a:endParaRPr sz="1800" dirty="0"/>
          </a:p>
          <a:p>
            <a:pPr marL="457200" lvl="0" indent="-342900" algn="l" rtl="0">
              <a:spcBef>
                <a:spcPts val="1600"/>
              </a:spcBef>
              <a:spcAft>
                <a:spcPts val="0"/>
              </a:spcAft>
              <a:buSzPts val="1800"/>
              <a:buChar char="●"/>
            </a:pPr>
            <a:r>
              <a:rPr lang="en-GB" sz="1800" b="1" dirty="0"/>
              <a:t>bacterial</a:t>
            </a:r>
            <a:r>
              <a:rPr lang="en-GB" sz="1800" dirty="0"/>
              <a:t> - chlamydia, gonorrhoea, syphilis (can usually be cured with antibiotics) </a:t>
            </a:r>
            <a:endParaRPr sz="1800" dirty="0"/>
          </a:p>
          <a:p>
            <a:pPr marL="457200" lvl="0" indent="-342900" algn="l" rtl="0">
              <a:spcBef>
                <a:spcPts val="0"/>
              </a:spcBef>
              <a:spcAft>
                <a:spcPts val="0"/>
              </a:spcAft>
              <a:buSzPts val="1800"/>
              <a:buChar char="●"/>
            </a:pPr>
            <a:r>
              <a:rPr lang="en-GB" sz="1800" b="1" dirty="0"/>
              <a:t>viral</a:t>
            </a:r>
            <a:r>
              <a:rPr lang="en-GB" sz="1800" dirty="0"/>
              <a:t> - HIV, herpes, warts (symptoms can be managed with treatment)</a:t>
            </a:r>
            <a:endParaRPr sz="1800" dirty="0"/>
          </a:p>
          <a:p>
            <a:pPr marL="457200" lvl="0" indent="-342900" algn="l" rtl="0">
              <a:spcBef>
                <a:spcPts val="0"/>
              </a:spcBef>
              <a:spcAft>
                <a:spcPts val="0"/>
              </a:spcAft>
              <a:buSzPts val="1800"/>
              <a:buChar char="●"/>
            </a:pPr>
            <a:r>
              <a:rPr lang="en-GB" sz="1800" b="1" dirty="0"/>
              <a:t>parasitic</a:t>
            </a:r>
            <a:r>
              <a:rPr lang="en-GB" sz="1800" dirty="0"/>
              <a:t> - pubic lice (treated with medicated lotion), trichomonas (treated with antibiotics)</a:t>
            </a:r>
            <a:endParaRPr sz="1800" dirty="0"/>
          </a:p>
          <a:p>
            <a:pPr marL="0" lvl="0" indent="0" algn="l" rtl="0">
              <a:spcBef>
                <a:spcPts val="1600"/>
              </a:spcBef>
              <a:spcAft>
                <a:spcPts val="0"/>
              </a:spcAft>
              <a:buNone/>
            </a:pPr>
            <a:r>
              <a:rPr lang="en-GB" sz="1800" dirty="0"/>
              <a:t>Also teach that someone receiving effective treatment for HIV </a:t>
            </a:r>
            <a:r>
              <a:rPr lang="en-GB" sz="1800" u="sng" dirty="0">
                <a:solidFill>
                  <a:srgbClr val="0000FF"/>
                </a:solidFill>
                <a:hlinkClick r:id="rId3">
                  <a:extLst>
                    <a:ext uri="{A12FA001-AC4F-418D-AE19-62706E023703}">
                      <ahyp:hlinkClr xmlns:ahyp="http://schemas.microsoft.com/office/drawing/2018/hyperlinkcolor" val="tx"/>
                    </a:ext>
                  </a:extLst>
                </a:hlinkClick>
              </a:rPr>
              <a:t>can’t pass it on</a:t>
            </a:r>
            <a:r>
              <a:rPr lang="en-GB" sz="1800" dirty="0">
                <a:solidFill>
                  <a:srgbClr val="0000FF"/>
                </a:solidFill>
              </a:rPr>
              <a:t> </a:t>
            </a:r>
            <a:r>
              <a:rPr lang="en-GB" sz="1800" dirty="0"/>
              <a:t>to a partner through sex (other STIs could be passed on).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59" name="Google Shape;759;p11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
        <p:nvSpPr>
          <p:cNvPr id="758" name="Google Shape;758;p111"/>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prevalence of some STIs, the impact they can have on those who contract them and key facts about treatment.</a:t>
            </a:r>
            <a:endParaRPr sz="1600" dirty="0">
              <a:solidFill>
                <a:schemeClr val="tx1"/>
              </a:solidFill>
            </a:endParaRPr>
          </a:p>
        </p:txBody>
      </p:sp>
      <p:sp>
        <p:nvSpPr>
          <p:cNvPr id="760" name="Google Shape;760;p11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3"/>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RSE and healthcare support</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90" name="Google Shape;190;p4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Who are the leads for this in our school?</a:t>
            </a:r>
            <a:endParaRPr sz="2200" b="1" dirty="0"/>
          </a:p>
          <a:p>
            <a:pPr marL="0" lvl="0" indent="0" algn="l" rtl="0">
              <a:spcBef>
                <a:spcPts val="0"/>
              </a:spcBef>
              <a:spcAft>
                <a:spcPts val="0"/>
              </a:spcAft>
              <a:buNone/>
            </a:pPr>
            <a:r>
              <a:rPr lang="en-GB" sz="1800" dirty="0">
                <a:solidFill>
                  <a:schemeClr val="accent2"/>
                </a:solidFill>
              </a:rPr>
              <a:t>[Names, contact details of child protection, wellbeing, pastoral, designated mental health leads]</a:t>
            </a:r>
          </a:p>
          <a:p>
            <a:pPr marL="0" lvl="0" indent="0" algn="l" rtl="0">
              <a:spcBef>
                <a:spcPts val="0"/>
              </a:spcBef>
              <a:spcAft>
                <a:spcPts val="0"/>
              </a:spcAft>
              <a:buNone/>
            </a:pPr>
            <a:endParaRPr lang="en-GB" sz="1800" dirty="0">
              <a:solidFill>
                <a:schemeClr val="accent2"/>
              </a:solidFill>
            </a:endParaRPr>
          </a:p>
          <a:p>
            <a:pPr marL="0" lvl="0" indent="0" algn="l" rtl="0">
              <a:spcBef>
                <a:spcPts val="0"/>
              </a:spcBef>
              <a:spcAft>
                <a:spcPts val="0"/>
              </a:spcAft>
              <a:buNone/>
            </a:pPr>
            <a:r>
              <a:rPr lang="en-GB" sz="2000" b="1" dirty="0"/>
              <a:t>Which policies are related to RSE? </a:t>
            </a:r>
            <a:r>
              <a:rPr lang="en-GB" sz="1800" dirty="0">
                <a:solidFill>
                  <a:schemeClr val="accent2"/>
                </a:solidFill>
              </a:rPr>
              <a:t>[Add details - e.g. school policy on PSHE, training opportunities]</a:t>
            </a:r>
            <a:endParaRPr sz="1800" dirty="0">
              <a:solidFill>
                <a:schemeClr val="accent2"/>
              </a:solidFill>
            </a:endParaRPr>
          </a:p>
          <a:p>
            <a:pPr marL="0" lvl="0" indent="0" algn="l" rtl="0">
              <a:spcBef>
                <a:spcPts val="1600"/>
              </a:spcBef>
              <a:spcAft>
                <a:spcPts val="0"/>
              </a:spcAft>
              <a:buNone/>
            </a:pPr>
            <a:r>
              <a:rPr lang="en-GB" sz="2200" b="1" dirty="0"/>
              <a:t>Which specialist support can we/ do we access?</a:t>
            </a:r>
            <a:br>
              <a:rPr lang="en-GB" sz="2200" b="1" dirty="0">
                <a:solidFill>
                  <a:srgbClr val="434343"/>
                </a:solidFill>
              </a:rPr>
            </a:br>
            <a:r>
              <a:rPr lang="en-GB" sz="1800" dirty="0">
                <a:solidFill>
                  <a:schemeClr val="accent2"/>
                </a:solidFill>
              </a:rPr>
              <a:t>[Add details - e.g. local authority, CAMHS, charities]</a:t>
            </a:r>
          </a:p>
          <a:p>
            <a:pPr marL="0" lvl="0" indent="0" algn="l" rtl="0">
              <a:spcBef>
                <a:spcPts val="1600"/>
              </a:spcBef>
              <a:spcAft>
                <a:spcPts val="0"/>
              </a:spcAft>
              <a:buNone/>
            </a:pPr>
            <a:endParaRPr sz="1800" dirty="0">
              <a:solidFill>
                <a:schemeClr val="accent2"/>
              </a:solidFill>
            </a:endParaRPr>
          </a:p>
          <a:p>
            <a:pPr marL="0" lvl="0" indent="0" algn="l" rtl="0">
              <a:spcBef>
                <a:spcPts val="0"/>
              </a:spcBef>
              <a:spcAft>
                <a:spcPts val="0"/>
              </a:spcAft>
              <a:buNone/>
            </a:pPr>
            <a:r>
              <a:rPr lang="en-GB" sz="2000" b="1" dirty="0"/>
              <a:t>Further information and resources- </a:t>
            </a:r>
            <a:r>
              <a:rPr lang="en-GB" sz="1800" dirty="0">
                <a:solidFill>
                  <a:schemeClr val="accent2"/>
                </a:solidFill>
              </a:rPr>
              <a:t>including those from National organisations are available on E4S- RSE</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91" name="Google Shape;191;p4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Google Shape;765;p112"/>
          <p:cNvSpPr txBox="1">
            <a:spLocks noGrp="1"/>
          </p:cNvSpPr>
          <p:nvPr>
            <p:ph type="title"/>
          </p:nvPr>
        </p:nvSpPr>
        <p:spPr>
          <a:xfrm>
            <a:off x="325650" y="2150850"/>
            <a:ext cx="84927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Contraception and sexual health advice</a:t>
            </a:r>
            <a:endParaRPr dirty="0">
              <a:solidFill>
                <a:schemeClr val="accent1"/>
              </a:solidFill>
            </a:endParaRPr>
          </a:p>
        </p:txBody>
      </p:sp>
      <p:sp>
        <p:nvSpPr>
          <p:cNvPr id="766" name="Google Shape;766;p11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1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Right to sexual health services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2" name="Google Shape;772;p11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everyone, regardless of age, has the </a:t>
            </a:r>
            <a:r>
              <a:rPr lang="en-GB" sz="1800" u="sng" dirty="0">
                <a:solidFill>
                  <a:srgbClr val="0000FF"/>
                </a:solidFill>
                <a:hlinkClick r:id="rId3">
                  <a:extLst>
                    <a:ext uri="{A12FA001-AC4F-418D-AE19-62706E023703}">
                      <ahyp:hlinkClr xmlns:ahyp="http://schemas.microsoft.com/office/drawing/2018/hyperlinkcolor" val="tx"/>
                    </a:ext>
                  </a:extLst>
                </a:hlinkClick>
              </a:rPr>
              <a:t>right to free confidential sexual health advice and services</a:t>
            </a:r>
            <a:r>
              <a:rPr lang="en-GB" sz="1800" dirty="0"/>
              <a:t>, including contraception, from a GP, sexual health clinic, NHS drop in centre or even A&amp;E. </a:t>
            </a:r>
            <a:endParaRPr sz="1800" dirty="0"/>
          </a:p>
          <a:p>
            <a:pPr marL="0" lvl="0" indent="0" algn="l" rtl="0">
              <a:spcBef>
                <a:spcPts val="1600"/>
              </a:spcBef>
              <a:spcAft>
                <a:spcPts val="0"/>
              </a:spcAft>
              <a:buNone/>
            </a:pPr>
            <a:r>
              <a:rPr lang="en-GB" sz="1800" dirty="0"/>
              <a:t>Anyone can use such services, as long as the health professional believes the individual is ‘competent’ to make decisions about medical care. Health professionals will encourage young people to talk to a parent/carer but will not breach confidentiality unless there is risk of harm.</a:t>
            </a:r>
            <a:endParaRPr sz="1800" dirty="0"/>
          </a:p>
          <a:p>
            <a:pPr marL="0" lvl="0" indent="0" algn="l" rtl="0">
              <a:spcBef>
                <a:spcPts val="1600"/>
              </a:spcBef>
              <a:spcAft>
                <a:spcPts val="0"/>
              </a:spcAft>
              <a:buClr>
                <a:schemeClr val="dk1"/>
              </a:buClr>
              <a:buSzPts val="1100"/>
              <a:buFont typeface="Arial"/>
              <a:buNone/>
            </a:pPr>
            <a:r>
              <a:rPr lang="en-GB" sz="1800" dirty="0"/>
              <a:t>Explain also that some people choose not to use contraception because of their personal beliefs.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4" name="Google Shape;774;p113"/>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
        <p:nvSpPr>
          <p:cNvPr id="773" name="Google Shape;773;p113"/>
          <p:cNvSpPr txBox="1"/>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to get further advice, including how and where to access confidential sexual and reproductive health advice and treatment.</a:t>
            </a:r>
            <a:endParaRPr sz="1600" dirty="0">
              <a:solidFill>
                <a:schemeClr val="tx1"/>
              </a:solidFill>
            </a:endParaRPr>
          </a:p>
        </p:txBody>
      </p:sp>
      <p:sp>
        <p:nvSpPr>
          <p:cNvPr id="775" name="Google Shape;775;p11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11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Contraception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1" name="Google Shape;781;p11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are different ‘contraceptives’ people can use. Explain that:</a:t>
            </a:r>
            <a:endParaRPr sz="1800" dirty="0"/>
          </a:p>
          <a:p>
            <a:pPr marL="457200" lvl="0" indent="-342900" algn="l" rtl="0">
              <a:spcBef>
                <a:spcPts val="1600"/>
              </a:spcBef>
              <a:spcAft>
                <a:spcPts val="0"/>
              </a:spcAft>
              <a:buSzPts val="1800"/>
              <a:buChar char="●"/>
            </a:pPr>
            <a:r>
              <a:rPr lang="en-GB" sz="1800" dirty="0"/>
              <a:t>all contraceptives reduce the risk of pregnancy, but some are more effective than others</a:t>
            </a:r>
            <a:endParaRPr sz="1800" dirty="0"/>
          </a:p>
          <a:p>
            <a:pPr marL="457200" lvl="0" indent="-342900" algn="l" rtl="0">
              <a:spcBef>
                <a:spcPts val="0"/>
              </a:spcBef>
              <a:spcAft>
                <a:spcPts val="0"/>
              </a:spcAft>
              <a:buSzPts val="1800"/>
              <a:buChar char="●"/>
            </a:pPr>
            <a:r>
              <a:rPr lang="en-GB" sz="1800" dirty="0"/>
              <a:t>only one contraceptive (condom) also protects people from STIs </a:t>
            </a:r>
            <a:endParaRPr sz="1800" dirty="0"/>
          </a:p>
          <a:p>
            <a:pPr marL="457200" lvl="0" indent="-342900" algn="l" rtl="0">
              <a:spcBef>
                <a:spcPts val="0"/>
              </a:spcBef>
              <a:spcAft>
                <a:spcPts val="0"/>
              </a:spcAft>
              <a:buSzPts val="1800"/>
              <a:buChar char="●"/>
            </a:pPr>
            <a:r>
              <a:rPr lang="en-GB" sz="1800" dirty="0"/>
              <a:t>no contraceptive method is 100% effective but using them properly makes a big difference</a:t>
            </a:r>
            <a:endParaRPr sz="1800" dirty="0"/>
          </a:p>
          <a:p>
            <a:pPr marL="0" lvl="0" indent="0" algn="l" rtl="0">
              <a:spcBef>
                <a:spcPts val="1600"/>
              </a:spcBef>
              <a:spcAft>
                <a:spcPts val="0"/>
              </a:spcAft>
              <a:buNone/>
            </a:pPr>
            <a:r>
              <a:rPr lang="en-GB" sz="1800" dirty="0"/>
              <a:t>Explain the science behind ‘hormonal contraception’ (e.g. it is a type of medicine that changes ‘instructions’ to the body and can stop an egg from being released).</a:t>
            </a: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83" name="Google Shape;783;p11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
        <p:nvSpPr>
          <p:cNvPr id="782" name="Google Shape;782;p114"/>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784" name="Google Shape;784;p11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788"/>
        <p:cNvGrpSpPr/>
        <p:nvPr/>
      </p:nvGrpSpPr>
      <p:grpSpPr>
        <a:xfrm>
          <a:off x="0" y="0"/>
          <a:ext cx="0" cy="0"/>
          <a:chOff x="0" y="0"/>
          <a:chExt cx="0" cy="0"/>
        </a:xfrm>
      </p:grpSpPr>
      <p:sp>
        <p:nvSpPr>
          <p:cNvPr id="789" name="Google Shape;789;p11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Contraceptive choices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0" name="Google Shape;790;p11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the </a:t>
            </a:r>
            <a:r>
              <a:rPr lang="en-GB" sz="1800" u="sng" dirty="0">
                <a:solidFill>
                  <a:srgbClr val="0000FF"/>
                </a:solidFill>
                <a:hlinkClick r:id="rId3">
                  <a:extLst>
                    <a:ext uri="{A12FA001-AC4F-418D-AE19-62706E023703}">
                      <ahyp:hlinkClr xmlns:ahyp="http://schemas.microsoft.com/office/drawing/2018/hyperlinkcolor" val="tx"/>
                    </a:ext>
                  </a:extLst>
                </a:hlinkClick>
              </a:rPr>
              <a:t>full range of contraceptive choices</a:t>
            </a:r>
            <a:r>
              <a:rPr lang="en-GB" sz="1800" dirty="0">
                <a:solidFill>
                  <a:srgbClr val="0000FF"/>
                </a:solidFill>
              </a:rPr>
              <a:t> </a:t>
            </a:r>
            <a:r>
              <a:rPr lang="en-GB" sz="1800" dirty="0"/>
              <a:t>(e.g. pills, injection, patch, ring, implants, coil and condoms), including:</a:t>
            </a:r>
            <a:endParaRPr sz="1800" dirty="0"/>
          </a:p>
          <a:p>
            <a:pPr marL="457200" lvl="0" indent="-342900" algn="l" rtl="0">
              <a:spcBef>
                <a:spcPts val="1600"/>
              </a:spcBef>
              <a:spcAft>
                <a:spcPts val="0"/>
              </a:spcAft>
              <a:buSzPts val="1800"/>
              <a:buChar char="●"/>
            </a:pPr>
            <a:r>
              <a:rPr lang="en-GB" sz="1800" dirty="0"/>
              <a:t>how the different types work, and why they sometimes do not work (e.g. taking pills inconsistently, a condom splitting)</a:t>
            </a:r>
            <a:endParaRPr sz="1800" dirty="0"/>
          </a:p>
          <a:p>
            <a:pPr marL="457200" lvl="0" indent="-342900" algn="l" rtl="0">
              <a:spcBef>
                <a:spcPts val="0"/>
              </a:spcBef>
              <a:spcAft>
                <a:spcPts val="0"/>
              </a:spcAft>
              <a:buSzPts val="1800"/>
              <a:buChar char="●"/>
            </a:pPr>
            <a:r>
              <a:rPr lang="en-GB" sz="1800" dirty="0"/>
              <a:t>when to use them to be protected (e.g. taking pill every day, 3-month injection, using condoms every time you have sex)</a:t>
            </a:r>
            <a:endParaRPr sz="1800" dirty="0"/>
          </a:p>
          <a:p>
            <a:pPr marL="457200" lvl="0" indent="-342900" algn="l" rtl="0">
              <a:spcBef>
                <a:spcPts val="0"/>
              </a:spcBef>
              <a:spcAft>
                <a:spcPts val="0"/>
              </a:spcAft>
              <a:buSzPts val="1800"/>
              <a:buChar char="●"/>
            </a:pPr>
            <a:r>
              <a:rPr lang="en-GB" sz="1800" dirty="0"/>
              <a:t>which works best in certain circumstances </a:t>
            </a:r>
            <a:endParaRPr sz="1800" dirty="0"/>
          </a:p>
          <a:p>
            <a:pPr marL="457200" lvl="0" indent="-342900" algn="l" rtl="0">
              <a:spcBef>
                <a:spcPts val="0"/>
              </a:spcBef>
              <a:spcAft>
                <a:spcPts val="0"/>
              </a:spcAft>
              <a:buSzPts val="1800"/>
              <a:buChar char="●"/>
            </a:pPr>
            <a:r>
              <a:rPr lang="en-GB" sz="1800" dirty="0"/>
              <a:t>why people choose different methods (health, lifestyle)</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92" name="Google Shape;792;p11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
        <p:nvSpPr>
          <p:cNvPr id="791" name="Google Shape;791;p115"/>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793" name="Google Shape;793;p11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97"/>
        <p:cNvGrpSpPr/>
        <p:nvPr/>
      </p:nvGrpSpPr>
      <p:grpSpPr>
        <a:xfrm>
          <a:off x="0" y="0"/>
          <a:ext cx="0" cy="0"/>
          <a:chOff x="0" y="0"/>
          <a:chExt cx="0" cy="0"/>
        </a:xfrm>
      </p:grpSpPr>
      <p:sp>
        <p:nvSpPr>
          <p:cNvPr id="798" name="Google Shape;798;p116"/>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Emergency contraception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9" name="Google Shape;799;p116"/>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about ‘emergency contraception’, </a:t>
            </a:r>
            <a:br>
              <a:rPr lang="en-GB" sz="1800" dirty="0"/>
            </a:br>
            <a:r>
              <a:rPr lang="en-GB" sz="1800" dirty="0"/>
              <a:t>such as:</a:t>
            </a:r>
            <a:endParaRPr sz="1800" dirty="0"/>
          </a:p>
          <a:p>
            <a:pPr marL="457200" lvl="0" indent="-342900" algn="l" rtl="0">
              <a:spcBef>
                <a:spcPts val="1600"/>
              </a:spcBef>
              <a:spcAft>
                <a:spcPts val="0"/>
              </a:spcAft>
              <a:buSzPts val="1800"/>
              <a:buChar char="●"/>
            </a:pPr>
            <a:r>
              <a:rPr lang="en-GB" sz="1800" dirty="0"/>
              <a:t>emergency coil/IUD </a:t>
            </a:r>
            <a:endParaRPr sz="1800" dirty="0"/>
          </a:p>
          <a:p>
            <a:pPr marL="457200" lvl="0" indent="-342900" algn="l" rtl="0">
              <a:spcBef>
                <a:spcPts val="0"/>
              </a:spcBef>
              <a:spcAft>
                <a:spcPts val="0"/>
              </a:spcAft>
              <a:buSzPts val="1800"/>
              <a:buChar char="●"/>
            </a:pPr>
            <a:r>
              <a:rPr lang="en-GB" sz="1800" dirty="0"/>
              <a:t>emergency pills - 2 types available </a:t>
            </a:r>
            <a:endParaRPr sz="1800" dirty="0"/>
          </a:p>
          <a:p>
            <a:pPr marL="0" lvl="0" indent="0" algn="l" rtl="0">
              <a:spcBef>
                <a:spcPts val="1600"/>
              </a:spcBef>
              <a:spcAft>
                <a:spcPts val="0"/>
              </a:spcAft>
              <a:buNone/>
            </a:pPr>
            <a:r>
              <a:rPr lang="en-GB" sz="1800" dirty="0"/>
              <a:t>Teach the limitations of emergency contraception (e.g. time restrictions). It is also less effective with every day, so people should seek help quickly.</a:t>
            </a:r>
            <a:endParaRPr sz="1800" dirty="0"/>
          </a:p>
          <a:p>
            <a:pPr marL="0" lvl="0" indent="0" algn="l" rtl="0">
              <a:spcBef>
                <a:spcPts val="1600"/>
              </a:spcBef>
              <a:spcAft>
                <a:spcPts val="0"/>
              </a:spcAft>
              <a:buNone/>
            </a:pPr>
            <a:r>
              <a:rPr lang="en-GB" sz="1800" dirty="0"/>
              <a:t>Explain that emergency contraception should not be used as a regular method of contraception and that it does not protect against STIs.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01" name="Google Shape;801;p116"/>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64</a:t>
            </a:fld>
            <a:endParaRPr dirty="0"/>
          </a:p>
        </p:txBody>
      </p:sp>
      <p:sp>
        <p:nvSpPr>
          <p:cNvPr id="800" name="Google Shape;800;p116"/>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802" name="Google Shape;802;p11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11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condoms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08" name="Google Shape;808;p11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the facts about condoms, including that they:</a:t>
            </a:r>
            <a:endParaRPr sz="1800" dirty="0"/>
          </a:p>
          <a:p>
            <a:pPr marL="457200" lvl="0" indent="-342900" algn="l" rtl="0">
              <a:spcBef>
                <a:spcPts val="1600"/>
              </a:spcBef>
              <a:spcAft>
                <a:spcPts val="0"/>
              </a:spcAft>
              <a:buSzPts val="1800"/>
              <a:buChar char="●"/>
            </a:pPr>
            <a:r>
              <a:rPr lang="en-GB" dirty="0"/>
              <a:t>protect against STIs and pregnancy (unlike other contraceptives) by keeping body fluids separate</a:t>
            </a:r>
            <a:endParaRPr dirty="0"/>
          </a:p>
          <a:p>
            <a:pPr marL="457200" lvl="0" indent="-342900" algn="l" rtl="0">
              <a:spcBef>
                <a:spcPts val="0"/>
              </a:spcBef>
              <a:spcAft>
                <a:spcPts val="0"/>
              </a:spcAft>
              <a:buSzPts val="1800"/>
              <a:buChar char="●"/>
            </a:pPr>
            <a:r>
              <a:rPr lang="en-GB" dirty="0"/>
              <a:t>can be used at the same time as other contraceptives</a:t>
            </a:r>
            <a:endParaRPr dirty="0"/>
          </a:p>
          <a:p>
            <a:pPr marL="457200" lvl="0" indent="-342900" algn="l" rtl="0">
              <a:spcBef>
                <a:spcPts val="0"/>
              </a:spcBef>
              <a:spcAft>
                <a:spcPts val="0"/>
              </a:spcAft>
              <a:buSzPts val="1800"/>
              <a:buChar char="●"/>
            </a:pPr>
            <a:r>
              <a:rPr lang="en-GB" dirty="0"/>
              <a:t>are very effective if the right size is chosen and if used correctly</a:t>
            </a:r>
            <a:endParaRPr dirty="0"/>
          </a:p>
          <a:p>
            <a:pPr marL="457200" lvl="0" indent="-342900" algn="l" rtl="0">
              <a:spcBef>
                <a:spcPts val="0"/>
              </a:spcBef>
              <a:spcAft>
                <a:spcPts val="0"/>
              </a:spcAft>
              <a:buSzPts val="1800"/>
              <a:buChar char="●"/>
            </a:pPr>
            <a:r>
              <a:rPr lang="en-GB" dirty="0"/>
              <a:t>sometimes do not work (e.g. could split, fall off) - explain how to minimise risks if this happens</a:t>
            </a:r>
            <a:endParaRPr dirty="0"/>
          </a:p>
          <a:p>
            <a:pPr marL="457200" lvl="0" indent="-342900" algn="l" rtl="0">
              <a:spcBef>
                <a:spcPts val="0"/>
              </a:spcBef>
              <a:spcAft>
                <a:spcPts val="0"/>
              </a:spcAft>
              <a:buSzPts val="1800"/>
              <a:buChar char="●"/>
            </a:pPr>
            <a:r>
              <a:rPr lang="en-GB" dirty="0"/>
              <a:t>have an ‘expiration date’ and what this means </a:t>
            </a:r>
            <a:endParaRPr dirty="0"/>
          </a:p>
          <a:p>
            <a:pPr marL="457200" lvl="0" indent="-342900" algn="l" rtl="0">
              <a:spcBef>
                <a:spcPts val="0"/>
              </a:spcBef>
              <a:spcAft>
                <a:spcPts val="0"/>
              </a:spcAft>
              <a:buSzPts val="1800"/>
              <a:buChar char="●"/>
            </a:pPr>
            <a:r>
              <a:rPr lang="en-GB" dirty="0"/>
              <a:t>should be stored in a cool, dry place or could be damaged</a:t>
            </a:r>
          </a:p>
          <a:p>
            <a:pPr marL="457200" lvl="0" indent="-342900" algn="l" rtl="0">
              <a:spcBef>
                <a:spcPts val="0"/>
              </a:spcBef>
              <a:spcAft>
                <a:spcPts val="0"/>
              </a:spcAft>
              <a:buSzPts val="1800"/>
              <a:buChar char="●"/>
            </a:pPr>
            <a:endParaRPr lang="en-GB" dirty="0"/>
          </a:p>
          <a:p>
            <a:pPr marL="0" lvl="0" indent="0">
              <a:buNone/>
            </a:pPr>
            <a:r>
              <a:rPr lang="en-GB" dirty="0"/>
              <a:t>Explain what ‘lubricant’ is and that is sometimes used to prevent condom breakage and make sex more comfortable. </a:t>
            </a:r>
          </a:p>
          <a:p>
            <a:pPr marL="0" lvl="0" indent="0">
              <a:spcBef>
                <a:spcPts val="1600"/>
              </a:spcBef>
              <a:buNone/>
            </a:pPr>
            <a:r>
              <a:rPr lang="en-GB" dirty="0"/>
              <a:t>Teach that latex condoms mustn’t be used with oil-based lubricant (damages condoms). People can use a silicone- or water-based lubricant instead.</a:t>
            </a:r>
          </a:p>
          <a:p>
            <a:pPr marL="457200" lvl="0" indent="-342900" algn="l" rtl="0">
              <a:spcBef>
                <a:spcPts val="0"/>
              </a:spcBef>
              <a:spcAft>
                <a:spcPts val="0"/>
              </a:spcAft>
              <a:buSzPts val="1800"/>
              <a:buChar char="●"/>
            </a:pPr>
            <a:endParaRPr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10" name="Google Shape;810;p117"/>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
        <p:nvSpPr>
          <p:cNvPr id="809" name="Google Shape;809;p117"/>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endParaRPr sz="1600" dirty="0">
              <a:solidFill>
                <a:schemeClr val="tx1"/>
              </a:solidFill>
            </a:endParaRPr>
          </a:p>
        </p:txBody>
      </p:sp>
      <p:sp>
        <p:nvSpPr>
          <p:cNvPr id="811" name="Google Shape;811;p11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sp>
        <p:nvSpPr>
          <p:cNvPr id="825" name="Google Shape;825;p11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Condom choice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26" name="Google Shape;826;p11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condoms are available for free for young people from GPs, health centres, C-Card and other schemes.</a:t>
            </a:r>
            <a:endParaRPr sz="1800" dirty="0"/>
          </a:p>
          <a:p>
            <a:pPr marL="0" lvl="0" indent="0" algn="l" rtl="0">
              <a:spcBef>
                <a:spcPts val="1600"/>
              </a:spcBef>
              <a:spcAft>
                <a:spcPts val="0"/>
              </a:spcAft>
              <a:buNone/>
            </a:pPr>
            <a:r>
              <a:rPr lang="en-GB" sz="1800" dirty="0"/>
              <a:t>Explain that condoms are available:</a:t>
            </a:r>
            <a:endParaRPr sz="1800" dirty="0"/>
          </a:p>
          <a:p>
            <a:pPr marL="457200" lvl="0" indent="-342900" algn="l" rtl="0">
              <a:spcBef>
                <a:spcPts val="1600"/>
              </a:spcBef>
              <a:spcAft>
                <a:spcPts val="0"/>
              </a:spcAft>
              <a:buSzPts val="1800"/>
              <a:buChar char="●"/>
            </a:pPr>
            <a:r>
              <a:rPr lang="en-GB" sz="1800" dirty="0"/>
              <a:t>in latex and non-latex (mention latex allergy)</a:t>
            </a:r>
            <a:endParaRPr sz="1800" dirty="0"/>
          </a:p>
          <a:p>
            <a:pPr marL="457200" lvl="0" indent="-342900" algn="l" rtl="0">
              <a:spcBef>
                <a:spcPts val="0"/>
              </a:spcBef>
              <a:spcAft>
                <a:spcPts val="0"/>
              </a:spcAft>
              <a:buSzPts val="1800"/>
              <a:buChar char="●"/>
            </a:pPr>
            <a:r>
              <a:rPr lang="en-GB" sz="1800" dirty="0"/>
              <a:t>in ‘male’ and ‘female’ types, which work differently:</a:t>
            </a:r>
            <a:endParaRPr sz="1800" dirty="0"/>
          </a:p>
          <a:p>
            <a:pPr marL="914400" lvl="1" indent="-342900" algn="l" rtl="0">
              <a:spcBef>
                <a:spcPts val="0"/>
              </a:spcBef>
              <a:spcAft>
                <a:spcPts val="0"/>
              </a:spcAft>
              <a:buSzPts val="1800"/>
              <a:buChar char="○"/>
            </a:pPr>
            <a:r>
              <a:rPr lang="en-GB" sz="1800" dirty="0">
                <a:solidFill>
                  <a:schemeClr val="tx1"/>
                </a:solidFill>
              </a:rPr>
              <a:t>‘male’ condoms go on the penis</a:t>
            </a:r>
            <a:endParaRPr sz="1800" dirty="0">
              <a:solidFill>
                <a:schemeClr val="tx1"/>
              </a:solidFill>
            </a:endParaRPr>
          </a:p>
          <a:p>
            <a:pPr marL="914400" lvl="1" indent="-342900" algn="l" rtl="0">
              <a:spcBef>
                <a:spcPts val="0"/>
              </a:spcBef>
              <a:spcAft>
                <a:spcPts val="0"/>
              </a:spcAft>
              <a:buSzPts val="1800"/>
              <a:buChar char="○"/>
            </a:pPr>
            <a:r>
              <a:rPr lang="en-GB" sz="1800" dirty="0">
                <a:solidFill>
                  <a:schemeClr val="tx1"/>
                </a:solidFill>
              </a:rPr>
              <a:t>‘female’ condoms (sometimes called femidoms) are put inside the vagina, with a ring that stays outside the body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28" name="Google Shape;828;p119"/>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
        <p:nvSpPr>
          <p:cNvPr id="827" name="Google Shape;827;p119"/>
          <p:cNvSpPr txBox="1"/>
          <p:nvPr/>
        </p:nvSpPr>
        <p:spPr>
          <a:xfrm>
            <a:off x="6178800" y="216425"/>
            <a:ext cx="2695200" cy="15396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facts about the full range of contraceptive choices, efficacy and options available.</a:t>
            </a:r>
            <a:br>
              <a:rPr lang="en-GB" sz="1600" i="1" dirty="0">
                <a:solidFill>
                  <a:srgbClr val="595959"/>
                </a:solidFill>
              </a:rPr>
            </a:br>
            <a:br>
              <a:rPr lang="en-GB" sz="1600" i="1" dirty="0">
                <a:solidFill>
                  <a:srgbClr val="595959"/>
                </a:solidFill>
              </a:rPr>
            </a:br>
            <a:br>
              <a:rPr lang="en-GB" sz="1600" i="1" dirty="0">
                <a:solidFill>
                  <a:srgbClr val="595959"/>
                </a:solidFill>
              </a:rPr>
            </a:br>
            <a:endParaRPr sz="1600" i="1" dirty="0">
              <a:solidFill>
                <a:srgbClr val="595959"/>
              </a:solidFill>
            </a:endParaRPr>
          </a:p>
        </p:txBody>
      </p:sp>
      <p:sp>
        <p:nvSpPr>
          <p:cNvPr id="829" name="Google Shape;829;p11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847"/>
        <p:cNvGrpSpPr/>
        <p:nvPr/>
      </p:nvGrpSpPr>
      <p:grpSpPr>
        <a:xfrm>
          <a:off x="0" y="0"/>
          <a:ext cx="0" cy="0"/>
          <a:chOff x="0" y="0"/>
          <a:chExt cx="0" cy="0"/>
        </a:xfrm>
      </p:grpSpPr>
      <p:sp>
        <p:nvSpPr>
          <p:cNvPr id="848" name="Google Shape;848;p122"/>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49" name="Google Shape;849;p122"/>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285750" indent="-285750"/>
            <a:r>
              <a:rPr lang="en-GB" sz="1800" b="1" dirty="0"/>
              <a:t>Ensure the content is taught at the right time</a:t>
            </a:r>
            <a:r>
              <a:rPr lang="en-GB" sz="1800" dirty="0"/>
              <a:t> so that pupils are not lacking the knowledge they need to make informed decisions, and are aware of their legal protections, rights and responsibilities.</a:t>
            </a:r>
            <a:endParaRPr sz="1800" dirty="0"/>
          </a:p>
          <a:p>
            <a:pPr marL="285750" indent="-285750">
              <a:spcBef>
                <a:spcPts val="1000"/>
              </a:spcBef>
            </a:pPr>
            <a:r>
              <a:rPr lang="en-GB" sz="1800" b="1" dirty="0"/>
              <a:t>Where schools decide it is appropriate to include LGBT content, the knowledge should be included throughout teaching</a:t>
            </a:r>
            <a:r>
              <a:rPr lang="en-GB" sz="1800" dirty="0"/>
              <a:t> (not a one-off session) using inclusive language, considering how individual pupils may relate to particular topics.</a:t>
            </a:r>
            <a:endParaRPr sz="1800" dirty="0"/>
          </a:p>
          <a:p>
            <a:pPr marL="285750" indent="-285750">
              <a:lnSpc>
                <a:spcPct val="115000"/>
              </a:lnSpc>
              <a:spcBef>
                <a:spcPts val="1000"/>
              </a:spcBef>
            </a:pPr>
            <a:r>
              <a:rPr lang="en-GB" sz="1800" b="1" dirty="0"/>
              <a:t>Do not use photographic images relating to STIs.</a:t>
            </a:r>
            <a:r>
              <a:rPr lang="en-GB" sz="1800" dirty="0"/>
              <a:t> Such images can cause distress and could mislead as symptoms can vary significantly. The NHS website provides useful information on symptoms if specific information is needed. </a:t>
            </a: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850" name="Google Shape;850;p122"/>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1" name="Google Shape;851;p122"/>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67</a:t>
            </a:fld>
            <a:endParaRP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855"/>
        <p:cNvGrpSpPr/>
        <p:nvPr/>
      </p:nvGrpSpPr>
      <p:grpSpPr>
        <a:xfrm>
          <a:off x="0" y="0"/>
          <a:ext cx="0" cy="0"/>
          <a:chOff x="0" y="0"/>
          <a:chExt cx="0" cy="0"/>
        </a:xfrm>
      </p:grpSpPr>
      <p:sp>
        <p:nvSpPr>
          <p:cNvPr id="856" name="Google Shape;856;p12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858" name="Google Shape;858;p123"/>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9" name="Google Shape;859;p123"/>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68</a:t>
            </a:fld>
            <a:endParaRPr dirty="0"/>
          </a:p>
        </p:txBody>
      </p:sp>
      <p:graphicFrame>
        <p:nvGraphicFramePr>
          <p:cNvPr id="861" name="Google Shape;857;p123">
            <a:extLst>
              <a:ext uri="{FF2B5EF4-FFF2-40B4-BE49-F238E27FC236}">
                <a16:creationId xmlns:a16="http://schemas.microsoft.com/office/drawing/2014/main" id="{6E417873-9B96-4BB2-8ACF-57B5F8278CF7}"/>
              </a:ext>
            </a:extLst>
          </p:cNvPr>
          <p:cNvGraphicFramePr/>
          <p:nvPr/>
        </p:nvGraphicFramePr>
        <p:xfrm>
          <a:off x="270000" y="914400"/>
          <a:ext cx="76077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863"/>
        <p:cNvGrpSpPr/>
        <p:nvPr/>
      </p:nvGrpSpPr>
      <p:grpSpPr>
        <a:xfrm>
          <a:off x="0" y="0"/>
          <a:ext cx="0" cy="0"/>
          <a:chOff x="0" y="0"/>
          <a:chExt cx="0" cy="0"/>
        </a:xfrm>
      </p:grpSpPr>
      <p:sp>
        <p:nvSpPr>
          <p:cNvPr id="864" name="Google Shape;864;p12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Demonstrating condoms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65" name="Google Shape;865;p124"/>
          <p:cNvSpPr txBox="1">
            <a:spLocks noGrp="1"/>
          </p:cNvSpPr>
          <p:nvPr>
            <p:ph type="body" idx="1"/>
          </p:nvPr>
        </p:nvSpPr>
        <p:spPr>
          <a:xfrm>
            <a:off x="270000" y="789125"/>
            <a:ext cx="7264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a:t>
            </a:r>
            <a:r>
              <a:rPr lang="en-GB" sz="1800" u="sng" dirty="0">
                <a:solidFill>
                  <a:srgbClr val="0000FF"/>
                </a:solidFill>
                <a:hlinkClick r:id="rId3">
                  <a:extLst>
                    <a:ext uri="{A12FA001-AC4F-418D-AE19-62706E023703}">
                      <ahyp:hlinkClr xmlns:ahyp="http://schemas.microsoft.com/office/drawing/2018/hyperlinkcolor" val="tx"/>
                    </a:ext>
                  </a:extLst>
                </a:hlinkClick>
              </a:rPr>
              <a:t>how to use condoms correctly</a:t>
            </a:r>
            <a:r>
              <a:rPr lang="en-GB" sz="1800" dirty="0"/>
              <a:t>. Use a purpose-designed condom demonstrator (anatomical) rather than other props which can result in misunderstandings. </a:t>
            </a:r>
            <a:r>
              <a:rPr lang="en-GB" sz="1800" u="sng" dirty="0">
                <a:solidFill>
                  <a:srgbClr val="0000FF"/>
                </a:solidFill>
                <a:hlinkClick r:id="rId4">
                  <a:extLst>
                    <a:ext uri="{A12FA001-AC4F-418D-AE19-62706E023703}">
                      <ahyp:hlinkClr xmlns:ahyp="http://schemas.microsoft.com/office/drawing/2018/hyperlinkcolor" val="tx"/>
                    </a:ext>
                  </a:extLst>
                </a:hlinkClick>
              </a:rPr>
              <a:t>Femidoms</a:t>
            </a:r>
            <a:r>
              <a:rPr lang="en-GB" sz="1800" dirty="0"/>
              <a:t> should also be demonstrated.</a:t>
            </a:r>
            <a:endParaRPr sz="1800" dirty="0"/>
          </a:p>
          <a:p>
            <a:pPr marL="0" lvl="0" indent="0" algn="l" rtl="0">
              <a:spcBef>
                <a:spcPts val="1600"/>
              </a:spcBef>
              <a:spcAft>
                <a:spcPts val="0"/>
              </a:spcAft>
              <a:buNone/>
            </a:pPr>
            <a:r>
              <a:rPr lang="en-GB" sz="1800" b="1" dirty="0"/>
              <a:t>Correct condom use</a:t>
            </a:r>
            <a:endParaRPr sz="1800" b="1" dirty="0"/>
          </a:p>
          <a:p>
            <a:pPr marL="457200" lvl="0" indent="-342900" algn="l" rtl="0">
              <a:spcBef>
                <a:spcPts val="0"/>
              </a:spcBef>
              <a:spcAft>
                <a:spcPts val="0"/>
              </a:spcAft>
              <a:buClrTx/>
              <a:buSzPts val="1800"/>
              <a:buAutoNum type="arabicPeriod"/>
            </a:pPr>
            <a:r>
              <a:rPr lang="en-GB" sz="1800" dirty="0"/>
              <a:t>Push condom to side of pack and tear down side of pack to open.</a:t>
            </a:r>
            <a:endParaRPr sz="1800" dirty="0"/>
          </a:p>
          <a:p>
            <a:pPr marL="457200" lvl="0" indent="-342900" algn="l" rtl="0">
              <a:spcBef>
                <a:spcPts val="0"/>
              </a:spcBef>
              <a:spcAft>
                <a:spcPts val="0"/>
              </a:spcAft>
              <a:buClrTx/>
              <a:buSzPts val="1800"/>
              <a:buAutoNum type="arabicPeriod"/>
            </a:pPr>
            <a:r>
              <a:rPr lang="en-GB" sz="1800" dirty="0"/>
              <a:t>Take condom out of packet.</a:t>
            </a:r>
            <a:endParaRPr sz="1800" dirty="0"/>
          </a:p>
          <a:p>
            <a:pPr marL="457200" lvl="0" indent="-342900" algn="l" rtl="0">
              <a:spcBef>
                <a:spcPts val="0"/>
              </a:spcBef>
              <a:spcAft>
                <a:spcPts val="0"/>
              </a:spcAft>
              <a:buClrTx/>
              <a:buSzPts val="1800"/>
              <a:buAutoNum type="arabicPeriod"/>
            </a:pPr>
            <a:r>
              <a:rPr lang="en-GB" sz="1800" dirty="0"/>
              <a:t>Make sure condom is the right way round (roll on the outside).</a:t>
            </a:r>
            <a:endParaRPr sz="1800" dirty="0"/>
          </a:p>
          <a:p>
            <a:pPr marL="457200" lvl="0" indent="-342900" algn="l" rtl="0">
              <a:spcBef>
                <a:spcPts val="0"/>
              </a:spcBef>
              <a:spcAft>
                <a:spcPts val="0"/>
              </a:spcAft>
              <a:buClrTx/>
              <a:buSzPts val="1800"/>
              <a:buAutoNum type="arabicPeriod"/>
            </a:pPr>
            <a:r>
              <a:rPr lang="en-GB" sz="1800" dirty="0"/>
              <a:t>Pinch the top of the condom.</a:t>
            </a:r>
            <a:endParaRPr sz="1800" dirty="0"/>
          </a:p>
          <a:p>
            <a:pPr marL="457200" lvl="0" indent="-342900" algn="l" rtl="0">
              <a:spcBef>
                <a:spcPts val="0"/>
              </a:spcBef>
              <a:spcAft>
                <a:spcPts val="0"/>
              </a:spcAft>
              <a:buClrTx/>
              <a:buSzPts val="1800"/>
              <a:buAutoNum type="arabicPeriod"/>
            </a:pPr>
            <a:r>
              <a:rPr lang="en-GB" sz="1800" dirty="0"/>
              <a:t>Roll the condom down the erect penis demonstrator.</a:t>
            </a:r>
            <a:endParaRPr sz="1800" dirty="0"/>
          </a:p>
          <a:p>
            <a:pPr marL="457200" lvl="0" indent="-342900" algn="l" rtl="0">
              <a:spcBef>
                <a:spcPts val="0"/>
              </a:spcBef>
              <a:spcAft>
                <a:spcPts val="0"/>
              </a:spcAft>
              <a:buClrTx/>
              <a:buSzPts val="1800"/>
              <a:buAutoNum type="arabicPeriod"/>
            </a:pPr>
            <a:r>
              <a:rPr lang="en-GB" sz="1800" dirty="0"/>
              <a:t>After sex, carefully take condom off, away from your partner.</a:t>
            </a:r>
            <a:endParaRPr sz="1800" dirty="0"/>
          </a:p>
          <a:p>
            <a:pPr marL="457200" lvl="0" indent="-342900" algn="l" rtl="0">
              <a:spcBef>
                <a:spcPts val="0"/>
              </a:spcBef>
              <a:spcAft>
                <a:spcPts val="0"/>
              </a:spcAft>
              <a:buClrTx/>
              <a:buSzPts val="1800"/>
              <a:buAutoNum type="arabicPeriod"/>
            </a:pPr>
            <a:r>
              <a:rPr lang="en-GB" sz="1800" dirty="0"/>
              <a:t>Check for breakages and tie condom in a knot.</a:t>
            </a:r>
            <a:endParaRPr sz="1800" dirty="0"/>
          </a:p>
          <a:p>
            <a:pPr marL="457200" lvl="0" indent="-342900" algn="l" rtl="0">
              <a:spcBef>
                <a:spcPts val="0"/>
              </a:spcBef>
              <a:spcAft>
                <a:spcPts val="0"/>
              </a:spcAft>
              <a:buClrTx/>
              <a:buSzPts val="1800"/>
              <a:buAutoNum type="arabicPeriod"/>
            </a:pPr>
            <a:r>
              <a:rPr lang="en-GB" sz="1800" dirty="0"/>
              <a:t>Wrap condom in tissue and put it in the bin.</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866" name="Google Shape;866;p124"/>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67" name="Google Shape;867;p12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69</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44"/>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RSE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97" name="Google Shape;197;p4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and support relationships and sex education at our school:</a:t>
            </a:r>
          </a:p>
          <a:p>
            <a:pPr marL="0" lvl="0" indent="0" algn="l" rtl="0">
              <a:spcBef>
                <a:spcPts val="0"/>
              </a:spcBef>
              <a:spcAft>
                <a:spcPts val="0"/>
              </a:spcAft>
              <a:buNone/>
            </a:pPr>
            <a:endParaRPr sz="1600" dirty="0">
              <a:solidFill>
                <a:schemeClr val="accent2"/>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98" name="Google Shape;198;p4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
        <p:nvSpPr>
          <p:cNvPr id="2" name="Speech Bubble: Oval 1">
            <a:extLst>
              <a:ext uri="{FF2B5EF4-FFF2-40B4-BE49-F238E27FC236}">
                <a16:creationId xmlns:a16="http://schemas.microsoft.com/office/drawing/2014/main" id="{B4A87F84-FD7D-46B5-8AB4-A534E777FBD8}"/>
              </a:ext>
            </a:extLst>
          </p:cNvPr>
          <p:cNvSpPr/>
          <p:nvPr/>
        </p:nvSpPr>
        <p:spPr>
          <a:xfrm>
            <a:off x="446049" y="1709855"/>
            <a:ext cx="1981841" cy="2063360"/>
          </a:xfrm>
          <a:prstGeom prst="wedgeEllipseCallout">
            <a:avLst>
              <a:gd name="adj1" fmla="val -48925"/>
              <a:gd name="adj2" fmla="val 51615"/>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we know about pupils’ primary school RSE curriculum and experiences?</a:t>
            </a:r>
          </a:p>
        </p:txBody>
      </p:sp>
      <p:sp>
        <p:nvSpPr>
          <p:cNvPr id="6" name="Google Shape;205;p45">
            <a:extLst>
              <a:ext uri="{FF2B5EF4-FFF2-40B4-BE49-F238E27FC236}">
                <a16:creationId xmlns:a16="http://schemas.microsoft.com/office/drawing/2014/main" id="{4EBCDE73-40E8-44BB-93EF-A6A7E5661027}"/>
              </a:ext>
            </a:extLst>
          </p:cNvPr>
          <p:cNvSpPr txBox="1">
            <a:spLocks noGrp="1"/>
          </p:cNvSpPr>
          <p:nvPr>
            <p:ph type="body" idx="2"/>
          </p:nvPr>
        </p:nvSpPr>
        <p:spPr>
          <a:xfrm>
            <a:off x="4677486" y="1399499"/>
            <a:ext cx="3917814" cy="3527575"/>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The aim of RSE is to give young people the information they need to help them develop healthy, nurturing relationships of all kinds, not just intimate relationships… Knowledge about safer sex and sexual health remains important to ensure that young people are equipped to make safe, informed and healthy choices as they progress through adult life. (p25)</a:t>
            </a:r>
            <a:endParaRPr sz="1800" dirty="0"/>
          </a:p>
          <a:p>
            <a:pPr marL="0" lvl="0" indent="0" algn="l" rtl="0">
              <a:spcBef>
                <a:spcPts val="1600"/>
              </a:spcBef>
              <a:spcAft>
                <a:spcPts val="1600"/>
              </a:spcAft>
              <a:buNone/>
            </a:pPr>
            <a:endParaRPr sz="1800" dirty="0"/>
          </a:p>
        </p:txBody>
      </p:sp>
      <p:sp>
        <p:nvSpPr>
          <p:cNvPr id="3" name="Speech Bubble: Oval 2">
            <a:extLst>
              <a:ext uri="{FF2B5EF4-FFF2-40B4-BE49-F238E27FC236}">
                <a16:creationId xmlns:a16="http://schemas.microsoft.com/office/drawing/2014/main" id="{8C5B1CAD-89E0-483B-ACDA-6ADDA6D0E36B}"/>
              </a:ext>
            </a:extLst>
          </p:cNvPr>
          <p:cNvSpPr/>
          <p:nvPr/>
        </p:nvSpPr>
        <p:spPr>
          <a:xfrm>
            <a:off x="2522482" y="1709855"/>
            <a:ext cx="2049517" cy="2452242"/>
          </a:xfrm>
          <a:prstGeom prst="wedgeEllipseCallout">
            <a:avLst>
              <a:gd name="adj1" fmla="val 35064"/>
              <a:gd name="adj2" fmla="val 5564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Where do we respond to current issues and topical elements?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871"/>
        <p:cNvGrpSpPr/>
        <p:nvPr/>
      </p:nvGrpSpPr>
      <p:grpSpPr>
        <a:xfrm>
          <a:off x="0" y="0"/>
          <a:ext cx="0" cy="0"/>
          <a:chOff x="0" y="0"/>
          <a:chExt cx="0" cy="0"/>
        </a:xfrm>
      </p:grpSpPr>
      <p:sp>
        <p:nvSpPr>
          <p:cNvPr id="872" name="Google Shape;872;p12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Sharing further information</a:t>
            </a:r>
            <a:endParaRPr dirty="0"/>
          </a:p>
        </p:txBody>
      </p:sp>
      <p:sp>
        <p:nvSpPr>
          <p:cNvPr id="873" name="Google Shape;873;p125"/>
          <p:cNvSpPr txBox="1">
            <a:spLocks noGrp="1"/>
          </p:cNvSpPr>
          <p:nvPr>
            <p:ph type="body" idx="1"/>
          </p:nvPr>
        </p:nvSpPr>
        <p:spPr>
          <a:xfrm>
            <a:off x="270000" y="914400"/>
            <a:ext cx="7607908"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pupils know the key people they can speak to at school, and that if they want to they can speak to any teacher if they have concerns or need help. </a:t>
            </a:r>
            <a:endParaRPr sz="1800" dirty="0"/>
          </a:p>
          <a:p>
            <a:pPr marL="0" lvl="0" indent="0" algn="l" rtl="0">
              <a:spcBef>
                <a:spcPts val="1000"/>
              </a:spcBef>
              <a:spcAft>
                <a:spcPts val="0"/>
              </a:spcAft>
              <a:buNone/>
            </a:pPr>
            <a:r>
              <a:rPr lang="en-GB" sz="1800" dirty="0"/>
              <a:t>You could also make information about support organisations available in the classroom and school spaces, for example, referencing: </a:t>
            </a:r>
            <a:endParaRPr sz="1800" dirty="0"/>
          </a:p>
          <a:p>
            <a:pPr marL="457200" lvl="0" indent="-342900" algn="l" rtl="0">
              <a:spcBef>
                <a:spcPts val="1600"/>
              </a:spcBef>
              <a:spcAft>
                <a:spcPts val="0"/>
              </a:spcAft>
              <a:buSzPts val="1800"/>
              <a:buChar char="●"/>
            </a:pPr>
            <a:r>
              <a:rPr lang="en-GB" sz="1800" dirty="0"/>
              <a:t>GP and other health professionals </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Childline</a:t>
            </a:r>
            <a:r>
              <a:rPr lang="en-GB" sz="1800" dirty="0"/>
              <a:t> - where children can get in touch on 0800 1111 </a:t>
            </a:r>
            <a:endParaRPr sz="1800" dirty="0"/>
          </a:p>
          <a:p>
            <a:pPr marL="0" lvl="0" indent="0" algn="l" rtl="0">
              <a:spcBef>
                <a:spcPts val="1600"/>
              </a:spcBef>
              <a:spcAft>
                <a:spcPts val="1600"/>
              </a:spcAft>
              <a:buNone/>
            </a:pPr>
            <a:r>
              <a:rPr lang="en-GB" sz="1800" dirty="0"/>
              <a:t>In an emergency or crisis pupils should also know they can contact the </a:t>
            </a:r>
            <a:r>
              <a:rPr lang="en-GB" sz="1800" u="sng" dirty="0">
                <a:solidFill>
                  <a:srgbClr val="0000FF"/>
                </a:solidFill>
                <a:hlinkClick r:id="rId5">
                  <a:extLst>
                    <a:ext uri="{A12FA001-AC4F-418D-AE19-62706E023703}">
                      <ahyp:hlinkClr xmlns:ahyp="http://schemas.microsoft.com/office/drawing/2018/hyperlinkcolor" val="tx"/>
                    </a:ext>
                  </a:extLst>
                </a:hlinkClick>
              </a:rPr>
              <a:t>Samaritans</a:t>
            </a:r>
            <a:r>
              <a:rPr lang="en-GB" sz="1800" dirty="0"/>
              <a:t> or call 999.</a:t>
            </a:r>
            <a:endParaRPr dirty="0">
              <a:solidFill>
                <a:schemeClr val="dk1"/>
              </a:solidFill>
            </a:endParaRPr>
          </a:p>
        </p:txBody>
      </p:sp>
      <p:sp>
        <p:nvSpPr>
          <p:cNvPr id="874" name="Google Shape;874;p125"/>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75" name="Google Shape;875;p12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70</a:t>
            </a:fld>
            <a:endParaRP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71</a:t>
            </a:fld>
            <a:endParaRPr dirty="0"/>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lvl="0" algn="ctr">
              <a:buSzPts val="2400"/>
            </a:pPr>
            <a:r>
              <a:rPr lang="en-GB" sz="2000" b="0" u="none" strike="noStrike" cap="none" dirty="0">
                <a:solidFill>
                  <a:srgbClr val="8A2529"/>
                </a:solidFill>
                <a:latin typeface="Arial"/>
                <a:ea typeface="Arial"/>
                <a:cs typeface="Arial"/>
                <a:sym typeface="Arial"/>
              </a:rPr>
              <a:t>What difficult questions could you be asked?</a:t>
            </a:r>
          </a:p>
          <a:p>
            <a:pPr lvl="0" algn="ctr">
              <a:buSzPts val="2400"/>
            </a:pPr>
            <a:r>
              <a:rPr lang="en-GB" sz="2000" dirty="0">
                <a:solidFill>
                  <a:srgbClr val="8A2529"/>
                </a:solidFill>
              </a:rPr>
              <a:t>Which questions would you find difficult to answer?</a:t>
            </a:r>
            <a:endParaRPr lang="en-GB"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37946CB7-1E82-40A7-9957-E0137DCB24F5}"/>
              </a:ext>
            </a:extLst>
          </p:cNvPr>
          <p:cNvSpPr/>
          <p:nvPr/>
        </p:nvSpPr>
        <p:spPr>
          <a:xfrm>
            <a:off x="91116" y="3650500"/>
            <a:ext cx="3374383" cy="1477328"/>
          </a:xfrm>
          <a:prstGeom prst="rect">
            <a:avLst/>
          </a:prstGeom>
        </p:spPr>
        <p:txBody>
          <a:bodyPr wrap="square">
            <a:spAutoFit/>
          </a:bodyPr>
          <a:lstStyle/>
          <a:p>
            <a:pPr marL="457200" lvl="0" indent="-342900" defTabSz="342900">
              <a:spcBef>
                <a:spcPts val="1600"/>
              </a:spcBef>
              <a:buClr>
                <a:srgbClr val="5FCBEF"/>
              </a:buClr>
              <a:buSzPts val="1800"/>
              <a:buFont typeface="Wingdings 3" charset="2"/>
              <a:buChar char="●"/>
            </a:pPr>
            <a:r>
              <a:rPr lang="en-GB" sz="1800" b="1" kern="1200" dirty="0">
                <a:solidFill>
                  <a:prstClr val="black"/>
                </a:solidFill>
                <a:latin typeface="Trebuchet MS" panose="020B0603020202020204"/>
                <a:ea typeface="+mn-ea"/>
                <a:cs typeface="+mn-cs"/>
              </a:rPr>
              <a:t>share concerns</a:t>
            </a:r>
            <a:r>
              <a:rPr lang="en-GB" sz="1800" kern="1200" dirty="0">
                <a:solidFill>
                  <a:prstClr val="black"/>
                </a:solidFill>
                <a:latin typeface="Trebuchet MS" panose="020B0603020202020204"/>
                <a:ea typeface="+mn-ea"/>
                <a:cs typeface="+mn-cs"/>
              </a:rPr>
              <a:t> about questions they could be asked by pupils</a:t>
            </a:r>
          </a:p>
          <a:p>
            <a:pPr marL="457200" lvl="0" indent="-342900" defTabSz="342900">
              <a:buClr>
                <a:srgbClr val="5FCBEF"/>
              </a:buClr>
              <a:buSzPts val="1800"/>
              <a:buFont typeface="Wingdings 3" charset="2"/>
              <a:buChar char="●"/>
            </a:pPr>
            <a:r>
              <a:rPr lang="en-GB" sz="1800" b="1" kern="1200" dirty="0" err="1">
                <a:solidFill>
                  <a:prstClr val="black"/>
                </a:solidFill>
                <a:latin typeface="Trebuchet MS" panose="020B0603020202020204"/>
                <a:ea typeface="+mn-ea"/>
                <a:cs typeface="+mn-cs"/>
              </a:rPr>
              <a:t>strategise</a:t>
            </a:r>
            <a:r>
              <a:rPr lang="en-GB" sz="1800" kern="1200" dirty="0">
                <a:solidFill>
                  <a:prstClr val="black"/>
                </a:solidFill>
                <a:latin typeface="Trebuchet MS" panose="020B0603020202020204"/>
                <a:ea typeface="+mn-ea"/>
                <a:cs typeface="+mn-cs"/>
              </a:rPr>
              <a:t> ways to respond to such questions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well ask questions because they: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want information</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seeking permission - “Is it OK if I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trying to shock or get attention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related personal beliefs</a:t>
            </a:r>
            <a:endParaRPr sz="1800" dirty="0">
              <a:solidFill>
                <a:schemeClr val="tx1"/>
              </a:solidFill>
            </a:endParaRPr>
          </a:p>
          <a:p>
            <a:pPr marL="0" lvl="0" indent="0" algn="l" rtl="0">
              <a:spcBef>
                <a:spcPts val="1600"/>
              </a:spcBef>
              <a:spcAft>
                <a:spcPts val="0"/>
              </a:spcAft>
              <a:buNone/>
            </a:pPr>
            <a:r>
              <a:rPr lang="en-GB" sz="1800" dirty="0">
                <a:solidFill>
                  <a:schemeClr val="tx1"/>
                </a:solidFill>
              </a:rPr>
              <a:t>Remember:</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don’t feel pressured or that you have to answer straight away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don’t disclose personal information - use third-person examples, say ‘some people...’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seek advice if you need it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72</a:t>
            </a:fld>
            <a:endParaRPr dirty="0"/>
          </a:p>
        </p:txBody>
      </p:sp>
      <p:sp>
        <p:nvSpPr>
          <p:cNvPr id="2" name="Speech Bubble: Oval 1">
            <a:extLst>
              <a:ext uri="{FF2B5EF4-FFF2-40B4-BE49-F238E27FC236}">
                <a16:creationId xmlns:a16="http://schemas.microsoft.com/office/drawing/2014/main" id="{BD500FE7-5FC5-475F-B78B-AB26D4A70984}"/>
              </a:ext>
            </a:extLst>
          </p:cNvPr>
          <p:cNvSpPr/>
          <p:nvPr/>
        </p:nvSpPr>
        <p:spPr>
          <a:xfrm>
            <a:off x="5609344" y="65915"/>
            <a:ext cx="2059321" cy="2047195"/>
          </a:xfrm>
          <a:prstGeom prst="wedgeEllipseCallout">
            <a:avLst>
              <a:gd name="adj1" fmla="val -62476"/>
              <a:gd name="adj2" fmla="val 4562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deal with embarrassment and those that deliberately use language to ‘shock’?</a:t>
            </a:r>
          </a:p>
        </p:txBody>
      </p:sp>
      <p:sp>
        <p:nvSpPr>
          <p:cNvPr id="6" name="Speech Bubble: Oval 5">
            <a:extLst>
              <a:ext uri="{FF2B5EF4-FFF2-40B4-BE49-F238E27FC236}">
                <a16:creationId xmlns:a16="http://schemas.microsoft.com/office/drawing/2014/main" id="{7D6F5FCC-1255-49CB-A884-F837E3177DE3}"/>
              </a:ext>
            </a:extLst>
          </p:cNvPr>
          <p:cNvSpPr/>
          <p:nvPr/>
        </p:nvSpPr>
        <p:spPr>
          <a:xfrm>
            <a:off x="6703614" y="2113110"/>
            <a:ext cx="2059321" cy="1262512"/>
          </a:xfrm>
          <a:prstGeom prst="wedgeEllipseCallout">
            <a:avLst>
              <a:gd name="adj1" fmla="val -64929"/>
              <a:gd name="adj2" fmla="val 18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Can we consider some consistent phrases to help us?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73</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21964" y="1479043"/>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4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Start with healthy intimate relationships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20" name="Google Shape;220;p47"/>
          <p:cNvSpPr txBox="1">
            <a:spLocks noGrp="1"/>
          </p:cNvSpPr>
          <p:nvPr>
            <p:ph type="body" idx="1"/>
          </p:nvPr>
        </p:nvSpPr>
        <p:spPr>
          <a:xfrm>
            <a:off x="270000" y="914400"/>
            <a:ext cx="7189800" cy="25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Ground teaching in the characteristics of healthy relationships. </a:t>
            </a:r>
            <a:endParaRPr sz="1800" dirty="0"/>
          </a:p>
          <a:p>
            <a:pPr marL="0" lvl="0" indent="0" algn="l" rtl="0">
              <a:spcBef>
                <a:spcPts val="1600"/>
              </a:spcBef>
              <a:spcAft>
                <a:spcPts val="0"/>
              </a:spcAft>
              <a:buNone/>
            </a:pPr>
            <a:r>
              <a:rPr lang="en-GB" sz="1800" dirty="0"/>
              <a:t>When pupils have an understanding of what healthy looks like they will be better equipped to:</a:t>
            </a:r>
            <a:endParaRPr sz="1800" dirty="0"/>
          </a:p>
          <a:p>
            <a:pPr marL="457200" lvl="0" indent="-342900" algn="l" rtl="0">
              <a:spcBef>
                <a:spcPts val="1600"/>
              </a:spcBef>
              <a:spcAft>
                <a:spcPts val="0"/>
              </a:spcAft>
              <a:buSzPts val="1800"/>
              <a:buChar char="●"/>
            </a:pPr>
            <a:r>
              <a:rPr lang="en-GB" sz="1800" dirty="0"/>
              <a:t>establish and maintain good relationships</a:t>
            </a:r>
            <a:endParaRPr sz="1800" dirty="0"/>
          </a:p>
          <a:p>
            <a:pPr marL="457200" lvl="0" indent="-342900" algn="l" rtl="0">
              <a:spcBef>
                <a:spcPts val="0"/>
              </a:spcBef>
              <a:spcAft>
                <a:spcPts val="0"/>
              </a:spcAft>
              <a:buSzPts val="1800"/>
              <a:buChar char="●"/>
            </a:pPr>
            <a:r>
              <a:rPr lang="en-GB" sz="1800" dirty="0"/>
              <a:t>recognise unacceptable behaviour in intimate relationships</a:t>
            </a:r>
            <a:endParaRPr sz="1800" dirty="0"/>
          </a:p>
          <a:p>
            <a:pPr marL="457200" lvl="0" indent="-342900" algn="l" rtl="0">
              <a:spcBef>
                <a:spcPts val="0"/>
              </a:spcBef>
              <a:spcAft>
                <a:spcPts val="0"/>
              </a:spcAft>
              <a:buSzPts val="1800"/>
              <a:buChar char="●"/>
            </a:pPr>
            <a:r>
              <a:rPr lang="en-GB" sz="1800" dirty="0"/>
              <a:t>understand what they can do to protect their own and a partner’s health in a sexual relationship</a:t>
            </a:r>
            <a:endParaRPr sz="1800" dirty="0"/>
          </a:p>
          <a:p>
            <a:pPr marL="457200" lvl="0" indent="-342900" algn="l" rtl="0">
              <a:spcBef>
                <a:spcPts val="0"/>
              </a:spcBef>
              <a:spcAft>
                <a:spcPts val="0"/>
              </a:spcAft>
              <a:buSzPts val="1800"/>
              <a:buChar char="●"/>
            </a:pPr>
            <a:r>
              <a:rPr lang="en-GB" sz="1800" dirty="0"/>
              <a:t>know when and where to get help and advice if they need it</a:t>
            </a:r>
            <a:endParaRPr sz="1800" dirty="0"/>
          </a:p>
        </p:txBody>
      </p:sp>
      <p:sp>
        <p:nvSpPr>
          <p:cNvPr id="221" name="Google Shape;221;p4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Faith backgrounds</a:t>
            </a:r>
            <a:endParaRPr dirty="0"/>
          </a:p>
          <a:p>
            <a:pPr marL="0" lvl="0" indent="0" algn="l" rtl="0">
              <a:spcBef>
                <a:spcPts val="0"/>
              </a:spcBef>
              <a:spcAft>
                <a:spcPts val="0"/>
              </a:spcAft>
              <a:buNone/>
            </a:pPr>
            <a:endParaRPr dirty="0">
              <a:solidFill>
                <a:srgbClr val="073763"/>
              </a:solidFill>
            </a:endParaRPr>
          </a:p>
        </p:txBody>
      </p:sp>
      <p:sp>
        <p:nvSpPr>
          <p:cNvPr id="169" name="Google Shape;169;p34"/>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All schools must: </a:t>
            </a:r>
            <a:endParaRPr sz="1800" dirty="0"/>
          </a:p>
          <a:p>
            <a:pPr marL="457200" lvl="0" indent="-342900" algn="l" rtl="0">
              <a:spcBef>
                <a:spcPts val="1600"/>
              </a:spcBef>
              <a:spcAft>
                <a:spcPts val="0"/>
              </a:spcAft>
              <a:buSzPts val="1800"/>
              <a:buChar char="●"/>
            </a:pPr>
            <a:r>
              <a:rPr lang="en-GB" sz="1800" dirty="0"/>
              <a:t>ensure faith/religious background of pupils are taken into account when planning teaching, so that topics are appropriately handled</a:t>
            </a:r>
            <a:endParaRPr sz="1800" dirty="0"/>
          </a:p>
          <a:p>
            <a:pPr marL="457200" lvl="0" indent="-342900" algn="l" rtl="0">
              <a:spcBef>
                <a:spcPts val="0"/>
              </a:spcBef>
              <a:spcAft>
                <a:spcPts val="0"/>
              </a:spcAft>
              <a:buSzPts val="1800"/>
              <a:buChar char="●"/>
            </a:pPr>
            <a:r>
              <a:rPr lang="en-GB" sz="1800" dirty="0"/>
              <a:t>comply with the Equality Act 2010, under which religion and belief are among the protected characteristics</a:t>
            </a:r>
            <a:endParaRPr sz="1800" dirty="0"/>
          </a:p>
          <a:p>
            <a:pPr marL="0" lvl="0" indent="0" algn="l" rtl="0">
              <a:spcBef>
                <a:spcPts val="1600"/>
              </a:spcBef>
              <a:spcAft>
                <a:spcPts val="1600"/>
              </a:spcAft>
              <a:buNone/>
            </a:pPr>
            <a:endParaRPr sz="1800" dirty="0"/>
          </a:p>
        </p:txBody>
      </p:sp>
      <p:sp>
        <p:nvSpPr>
          <p:cNvPr id="170" name="Google Shape;170;p34"/>
          <p:cNvSpPr txBox="1">
            <a:spLocks noGrp="1"/>
          </p:cNvSpPr>
          <p:nvPr>
            <p:ph type="body" idx="1"/>
          </p:nvPr>
        </p:nvSpPr>
        <p:spPr>
          <a:xfrm>
            <a:off x="270000" y="3012900"/>
            <a:ext cx="7964700" cy="1734946"/>
          </a:xfrm>
          <a:prstGeom prst="rect">
            <a:avLst/>
          </a:prstGeom>
          <a:solidFill>
            <a:schemeClr val="accent5">
              <a:lumMod val="50000"/>
              <a:lumOff val="5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
        <p:nvSpPr>
          <p:cNvPr id="2" name="Speech Bubble: Oval 1">
            <a:extLst>
              <a:ext uri="{FF2B5EF4-FFF2-40B4-BE49-F238E27FC236}">
                <a16:creationId xmlns:a16="http://schemas.microsoft.com/office/drawing/2014/main" id="{8395B5AF-2435-4A61-9744-C812737AE35A}"/>
              </a:ext>
            </a:extLst>
          </p:cNvPr>
          <p:cNvSpPr/>
          <p:nvPr/>
        </p:nvSpPr>
        <p:spPr>
          <a:xfrm>
            <a:off x="5724605" y="115261"/>
            <a:ext cx="3149395" cy="1283233"/>
          </a:xfrm>
          <a:prstGeom prst="wedgeEllipseCallout">
            <a:avLst>
              <a:gd name="adj1" fmla="val -49379"/>
              <a:gd name="adj2" fmla="val 4214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we need to find out? What do we already know?</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2831198C695F40BABB5AE1818C0A05" ma:contentTypeVersion="13" ma:contentTypeDescription="Create a new document." ma:contentTypeScope="" ma:versionID="6e4c997aaf77df91e1abd09ed29f5e92">
  <xsd:schema xmlns:xsd="http://www.w3.org/2001/XMLSchema" xmlns:xs="http://www.w3.org/2001/XMLSchema" xmlns:p="http://schemas.microsoft.com/office/2006/metadata/properties" xmlns:ns3="ce69119c-6af3-432a-b49c-0c7378a45cd8" xmlns:ns4="c9c7025b-a6fb-4f8e-9326-4e4f1bf2c686" targetNamespace="http://schemas.microsoft.com/office/2006/metadata/properties" ma:root="true" ma:fieldsID="bd567aa60c5e4855f5b43dcd50739bdf" ns3:_="" ns4:_="">
    <xsd:import namespace="ce69119c-6af3-432a-b49c-0c7378a45cd8"/>
    <xsd:import namespace="c9c7025b-a6fb-4f8e-9326-4e4f1bf2c6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69119c-6af3-432a-b49c-0c7378a45c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c7025b-a6fb-4f8e-9326-4e4f1bf2c68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3C94C0-F67A-4132-818A-2D0B7A1E8C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69119c-6af3-432a-b49c-0c7378a45cd8"/>
    <ds:schemaRef ds:uri="c9c7025b-a6fb-4f8e-9326-4e4f1bf2c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361419-BFAB-460D-8035-78F23A9076B5}">
  <ds:schemaRefs>
    <ds:schemaRef ds:uri="http://schemas.microsoft.com/sharepoint/v3/contenttype/forms"/>
  </ds:schemaRefs>
</ds:datastoreItem>
</file>

<file path=customXml/itemProps3.xml><?xml version="1.0" encoding="utf-8"?>
<ds:datastoreItem xmlns:ds="http://schemas.openxmlformats.org/officeDocument/2006/customXml" ds:itemID="{0F0905A4-AA22-4592-A56F-3470CF1EF92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50</TotalTime>
  <Words>7184</Words>
  <Application>Microsoft Office PowerPoint</Application>
  <PresentationFormat>On-screen Show (16:9)</PresentationFormat>
  <Paragraphs>1032</Paragraphs>
  <Slides>74</Slides>
  <Notes>74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Arial</vt:lpstr>
      <vt:lpstr>Calibri</vt:lpstr>
      <vt:lpstr>Trebuchet MS</vt:lpstr>
      <vt:lpstr>Wingdings 3</vt:lpstr>
      <vt:lpstr>Facet</vt:lpstr>
      <vt:lpstr>Teaching about intimate and sexual relationships, including sexual health</vt:lpstr>
      <vt:lpstr>What you get out of today </vt:lpstr>
      <vt:lpstr>Teaching the new curriculum</vt:lpstr>
      <vt:lpstr>Rate your confidence (before training) </vt:lpstr>
      <vt:lpstr>Related topics</vt:lpstr>
      <vt:lpstr>RSE and healthcare support  </vt:lpstr>
      <vt:lpstr>RSE at [school name]   </vt:lpstr>
      <vt:lpstr>Start with healthy intimate relationships  </vt:lpstr>
      <vt:lpstr>Faith backgrounds </vt:lpstr>
      <vt:lpstr>‘Right to withdraw’  </vt:lpstr>
      <vt:lpstr>Intimate and sexual relationships, including sexual health</vt:lpstr>
      <vt:lpstr>Subjects covered by these slides   </vt:lpstr>
      <vt:lpstr>Healthy intimate relationships</vt:lpstr>
      <vt:lpstr>Healthy intimate relationships  </vt:lpstr>
      <vt:lpstr>Diversity of intimate relationships  </vt:lpstr>
      <vt:lpstr>Good communication   </vt:lpstr>
      <vt:lpstr>Sex in intimate relationships  </vt:lpstr>
      <vt:lpstr>Choosing to not to have sex   </vt:lpstr>
      <vt:lpstr>When relationships end  </vt:lpstr>
      <vt:lpstr>Sexual consent and the law</vt:lpstr>
      <vt:lpstr>UK legal age of consent (1)  </vt:lpstr>
      <vt:lpstr>Freedom and capacity to consent  </vt:lpstr>
      <vt:lpstr>When consent is not possible  </vt:lpstr>
      <vt:lpstr>Checking for consent   </vt:lpstr>
      <vt:lpstr>People in a position of trust  </vt:lpstr>
      <vt:lpstr>Identifying and managing sexual pressure</vt:lpstr>
      <vt:lpstr>Sources of sexual pressure  </vt:lpstr>
      <vt:lpstr>Recognising sexual pressure  </vt:lpstr>
      <vt:lpstr>Managing sexual pressure  </vt:lpstr>
      <vt:lpstr>Not pressuring others   </vt:lpstr>
      <vt:lpstr>Sexual relationships</vt:lpstr>
      <vt:lpstr>How sex can affect health  </vt:lpstr>
      <vt:lpstr>Future sexual health  </vt:lpstr>
      <vt:lpstr>Sexual health screening      </vt:lpstr>
      <vt:lpstr>Alcohol, drugs and sex    </vt:lpstr>
      <vt:lpstr>Human fertility and reproduction</vt:lpstr>
      <vt:lpstr>Fertility and reproduction  </vt:lpstr>
      <vt:lpstr>Ways people have a child   </vt:lpstr>
      <vt:lpstr>How health can affect fertility  </vt:lpstr>
      <vt:lpstr>Fertility and menopause   </vt:lpstr>
      <vt:lpstr>Pregnancy   </vt:lpstr>
      <vt:lpstr>Pregnancy signs   </vt:lpstr>
      <vt:lpstr>Pregnancy testing and support   </vt:lpstr>
      <vt:lpstr>Having a baby   </vt:lpstr>
      <vt:lpstr>Wellbeing during/after pregnancy   </vt:lpstr>
      <vt:lpstr>Miscarriage and ‘stillbirth’   </vt:lpstr>
      <vt:lpstr>Pregnancy choices and support</vt:lpstr>
      <vt:lpstr>Making decisions about pregnancy    </vt:lpstr>
      <vt:lpstr>Abortion (1)    </vt:lpstr>
      <vt:lpstr>Abortion (2)    </vt:lpstr>
      <vt:lpstr>Abortion (3)    </vt:lpstr>
      <vt:lpstr>Support if considering abortion    </vt:lpstr>
      <vt:lpstr>Sexually transmitted infections (STIs)</vt:lpstr>
      <vt:lpstr>Sexually transmitted infections    </vt:lpstr>
      <vt:lpstr>Understanding ‘safer sex’      </vt:lpstr>
      <vt:lpstr>Impact of STIs       </vt:lpstr>
      <vt:lpstr>Most common STIs       </vt:lpstr>
      <vt:lpstr>STI help and testing       </vt:lpstr>
      <vt:lpstr>STI treatment      </vt:lpstr>
      <vt:lpstr>Contraception and sexual health advice</vt:lpstr>
      <vt:lpstr>Right to sexual health services  </vt:lpstr>
      <vt:lpstr>Contraception  </vt:lpstr>
      <vt:lpstr>Contraceptive choices   </vt:lpstr>
      <vt:lpstr>Emergency contraception  </vt:lpstr>
      <vt:lpstr>Using condoms (1)  </vt:lpstr>
      <vt:lpstr>Condom choice  </vt:lpstr>
      <vt:lpstr>Good practice approaches   </vt:lpstr>
      <vt:lpstr>Good practice approaches (2)  </vt:lpstr>
      <vt:lpstr>Demonstrating condoms  </vt:lpstr>
      <vt:lpstr>Sharing 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intimate and sexual relationships, including sexual health</dc:title>
  <cp:lastModifiedBy>Sarah Brooking</cp:lastModifiedBy>
  <cp:revision>6</cp:revision>
  <dcterms:modified xsi:type="dcterms:W3CDTF">2020-10-20T14:26:54Z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0x010100292831198C695F40BABB5AE1818C0A05</vt:lpwstr>
  </property>
</Properties>
</file>