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93" r:id="rId2"/>
    <p:sldMasterId id="2147483714" r:id="rId3"/>
  </p:sldMasterIdLst>
  <p:notesMasterIdLst>
    <p:notesMasterId r:id="rId34"/>
  </p:notesMasterIdLst>
  <p:sldIdLst>
    <p:sldId id="308" r:id="rId4"/>
    <p:sldId id="259" r:id="rId5"/>
    <p:sldId id="309" r:id="rId6"/>
    <p:sldId id="350" r:id="rId7"/>
    <p:sldId id="261" r:id="rId8"/>
    <p:sldId id="263" r:id="rId9"/>
    <p:sldId id="264" r:id="rId10"/>
    <p:sldId id="268"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324" r:id="rId28"/>
    <p:sldId id="291" r:id="rId29"/>
    <p:sldId id="300" r:id="rId30"/>
    <p:sldId id="301" r:id="rId31"/>
    <p:sldId id="367" r:id="rId32"/>
    <p:sldId id="351"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Roboto" panose="020B060402020202020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
      <p:font typeface="Wingdings 3" panose="050401020108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36">
          <p15:clr>
            <a:srgbClr val="9AA0A6"/>
          </p15:clr>
        </p15:guide>
        <p15:guide id="4" orient="horz" pos="3116">
          <p15:clr>
            <a:srgbClr val="9AA0A6"/>
          </p15:clr>
        </p15:guide>
        <p15:guide id="5" pos="5590">
          <p15:clr>
            <a:srgbClr val="9AA0A6"/>
          </p15:clr>
        </p15:guide>
        <p15:guide id="6" pos="2031">
          <p15:clr>
            <a:srgbClr val="9AA0A6"/>
          </p15:clr>
        </p15:guide>
        <p15:guide id="7" pos="170">
          <p15:clr>
            <a:srgbClr val="9AA0A6"/>
          </p15:clr>
        </p15:guide>
        <p15:guide id="8" pos="3729">
          <p15:clr>
            <a:srgbClr val="9AA0A6"/>
          </p15:clr>
        </p15:guide>
        <p15:guide id="9" pos="3808">
          <p15:clr>
            <a:srgbClr val="9AA0A6"/>
          </p15:clr>
        </p15:guide>
        <p15:guide id="10" pos="4699">
          <p15:clr>
            <a:srgbClr val="9AA0A6"/>
          </p15:clr>
        </p15:guide>
        <p15:guide id="11" orient="horz" pos="497">
          <p15:clr>
            <a:srgbClr val="9AA0A6"/>
          </p15:clr>
        </p15:guide>
        <p15:guide id="12" orient="horz" pos="576">
          <p15:clr>
            <a:srgbClr val="9AA0A6"/>
          </p15:clr>
        </p15:guide>
        <p15:guide id="13" pos="1101">
          <p15:clr>
            <a:srgbClr val="9AA0A6"/>
          </p15:clr>
        </p15:guide>
        <p15:guide id="14" orient="horz" pos="13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CF1CF-58AE-4B65-8EA3-E0A181C9FA7B}" v="1" dt="2020-10-19T19:37:49.679"/>
  </p1510:revLst>
</p1510:revInfo>
</file>

<file path=ppt/tableStyles.xml><?xml version="1.0" encoding="utf-8"?>
<a:tblStyleLst xmlns:a="http://schemas.openxmlformats.org/drawingml/2006/main" def="{F2195D99-740D-488D-93CF-F573371A7886}">
  <a:tblStyle styleId="{F2195D99-740D-488D-93CF-F573371A788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78D6B45-8D9E-4313-B0F2-E8820E148A8C}"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2"/>
      </p:cViewPr>
      <p:guideLst>
        <p:guide orient="horz" pos="1620"/>
        <p:guide pos="2880"/>
        <p:guide orient="horz" pos="136"/>
        <p:guide orient="horz" pos="3116"/>
        <p:guide pos="5590"/>
        <p:guide pos="2031"/>
        <p:guide pos="170"/>
        <p:guide pos="3729"/>
        <p:guide pos="3808"/>
        <p:guide pos="4699"/>
        <p:guide orient="horz" pos="497"/>
        <p:guide orient="horz" pos="576"/>
        <p:guide pos="1101"/>
        <p:guide orient="horz" pos="13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oking" userId="18cedcd5-ab48-4fbc-a36a-40873077071e" providerId="ADAL" clId="{069CF1CF-58AE-4B65-8EA3-E0A181C9FA7B}"/>
    <pc:docChg chg="undo custSel delSld modSld">
      <pc:chgData name="Sarah Brooking" userId="18cedcd5-ab48-4fbc-a36a-40873077071e" providerId="ADAL" clId="{069CF1CF-58AE-4B65-8EA3-E0A181C9FA7B}" dt="2020-10-20T09:15:43.934" v="63" actId="20577"/>
      <pc:docMkLst>
        <pc:docMk/>
      </pc:docMkLst>
      <pc:sldChg chg="modSp">
        <pc:chgData name="Sarah Brooking" userId="18cedcd5-ab48-4fbc-a36a-40873077071e" providerId="ADAL" clId="{069CF1CF-58AE-4B65-8EA3-E0A181C9FA7B}" dt="2020-10-20T09:15:43.934" v="63" actId="20577"/>
        <pc:sldMkLst>
          <pc:docMk/>
          <pc:sldMk cId="0" sldId="263"/>
        </pc:sldMkLst>
        <pc:spChg chg="mod">
          <ac:chgData name="Sarah Brooking" userId="18cedcd5-ab48-4fbc-a36a-40873077071e" providerId="ADAL" clId="{069CF1CF-58AE-4B65-8EA3-E0A181C9FA7B}" dt="2020-10-20T09:15:43.934" v="63" actId="20577"/>
          <ac:spMkLst>
            <pc:docMk/>
            <pc:sldMk cId="0" sldId="263"/>
            <ac:spMk id="152" creationId="{00000000-0000-0000-0000-000000000000}"/>
          </ac:spMkLst>
        </pc:spChg>
      </pc:sldChg>
      <pc:sldChg chg="modSp">
        <pc:chgData name="Sarah Brooking" userId="18cedcd5-ab48-4fbc-a36a-40873077071e" providerId="ADAL" clId="{069CF1CF-58AE-4B65-8EA3-E0A181C9FA7B}" dt="2020-10-12T10:26:11.259" v="3" actId="20577"/>
        <pc:sldMkLst>
          <pc:docMk/>
          <pc:sldMk cId="0" sldId="308"/>
        </pc:sldMkLst>
        <pc:spChg chg="mod">
          <ac:chgData name="Sarah Brooking" userId="18cedcd5-ab48-4fbc-a36a-40873077071e" providerId="ADAL" clId="{069CF1CF-58AE-4B65-8EA3-E0A181C9FA7B}" dt="2020-10-12T10:26:11.259" v="3" actId="20577"/>
          <ac:spMkLst>
            <pc:docMk/>
            <pc:sldMk cId="0" sldId="308"/>
            <ac:spMk id="4" creationId="{538F052C-4B74-4F2B-9583-B2F0C1FDD6E0}"/>
          </ac:spMkLst>
        </pc:spChg>
      </pc:sldChg>
      <pc:sldChg chg="del">
        <pc:chgData name="Sarah Brooking" userId="18cedcd5-ab48-4fbc-a36a-40873077071e" providerId="ADAL" clId="{069CF1CF-58AE-4B65-8EA3-E0A181C9FA7B}" dt="2020-10-19T19:37:57.114" v="4" actId="2696"/>
        <pc:sldMkLst>
          <pc:docMk/>
          <pc:sldMk cId="0"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ef6a99b16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ef6a99b16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c8e5368f2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8c8e5368f2_6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ef6a99b16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7ef6a99b16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7fbd0450ae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7fbd0450ae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6b178712f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6b178712f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76b178712f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76b178712f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76b178712f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76b178712f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59" name="Google Shape;59;p15"/>
          <p:cNvSpPr txBox="1">
            <a:spLocks noGrp="1"/>
          </p:cNvSpPr>
          <p:nvPr>
            <p:ph type="body" idx="1"/>
          </p:nvPr>
        </p:nvSpPr>
        <p:spPr>
          <a:xfrm>
            <a:off x="311700" y="1152475"/>
            <a:ext cx="6030600" cy="3771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60" name="Google Shape;60;p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61" name="Google Shape;61;p15"/>
          <p:cNvSpPr txBox="1">
            <a:spLocks noGrp="1"/>
          </p:cNvSpPr>
          <p:nvPr>
            <p:ph type="sldNum" idx="12"/>
          </p:nvPr>
        </p:nvSpPr>
        <p:spPr>
          <a:xfrm>
            <a:off x="8771709" y="4875480"/>
            <a:ext cx="372291" cy="26802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576167"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1827672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65547094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0504170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9148860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46265843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5663416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743923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92044579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Tree>
    <p:extLst>
      <p:ext uri="{BB962C8B-B14F-4D97-AF65-F5344CB8AC3E}">
        <p14:creationId xmlns:p14="http://schemas.microsoft.com/office/powerpoint/2010/main" val="9462663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4" name="Google Shape;64;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5" name="Google Shape;65;p16"/>
          <p:cNvSpPr txBox="1">
            <a:spLocks noGrp="1"/>
          </p:cNvSpPr>
          <p:nvPr>
            <p:ph type="sldNum" idx="12"/>
          </p:nvPr>
        </p:nvSpPr>
        <p:spPr>
          <a:xfrm>
            <a:off x="8576167"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17545671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39389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02306384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467899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59386773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39174349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89300271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5" name="Google Shape;15;p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16" name="Google Shape;16;p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17" name="Google Shape;17;p3"/>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071290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3" name="Google Shape;23;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rgbClr val="000000"/>
              </a:buClr>
              <a:buSzPts val="1400"/>
              <a:buChar char="■"/>
              <a:defRPr>
                <a:solidFill>
                  <a:srgbClr val="000000"/>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dirty="0"/>
          </a:p>
        </p:txBody>
      </p:sp>
      <p:sp>
        <p:nvSpPr>
          <p:cNvPr id="24" name="Google Shape;24;p5"/>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660938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9043024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8" name="Google Shape;68;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solidFill>
                  <a:schemeClr val="tx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69" name="Google Shape;69;p17"/>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314921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65280665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422017354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51319875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57581693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352489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30254235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Tree>
    <p:extLst>
      <p:ext uri="{BB962C8B-B14F-4D97-AF65-F5344CB8AC3E}">
        <p14:creationId xmlns:p14="http://schemas.microsoft.com/office/powerpoint/2010/main" val="103039668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02182522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24460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0"/>
        <p:cNvGrpSpPr/>
        <p:nvPr/>
      </p:nvGrpSpPr>
      <p:grpSpPr>
        <a:xfrm>
          <a:off x="0" y="0"/>
          <a:ext cx="0" cy="0"/>
          <a:chOff x="0" y="0"/>
          <a:chExt cx="0" cy="0"/>
        </a:xfrm>
      </p:grpSpPr>
      <p:sp>
        <p:nvSpPr>
          <p:cNvPr id="71" name="Google Shape;71;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72" name="Google Shape;72;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solidFill>
                  <a:schemeClr val="tx1"/>
                </a:solidFill>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dirty="0"/>
          </a:p>
        </p:txBody>
      </p:sp>
      <p:sp>
        <p:nvSpPr>
          <p:cNvPr id="73" name="Google Shape;73;p18"/>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40466077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50582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16884220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21410040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66094055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8513106" y="4698475"/>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945564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04530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solidFill>
                  <a:schemeClr val="tx1"/>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47018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76" name="Google Shape;76;p19"/>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solidFill>
                  <a:schemeClr val="accen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79" name="Google Shape;79;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80" name="Google Shape;80;p20"/>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p21"/>
          <p:cNvSpPr txBox="1">
            <a:spLocks noGrp="1"/>
          </p:cNvSpPr>
          <p:nvPr>
            <p:ph type="sldNum" idx="12"/>
          </p:nvPr>
        </p:nvSpPr>
        <p:spPr>
          <a:xfrm>
            <a:off x="8601852"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 name="Google Shape;86;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solidFill>
                  <a:schemeClr val="tx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89" name="Google Shape;89;p22"/>
          <p:cNvSpPr txBox="1">
            <a:spLocks noGrp="1"/>
          </p:cNvSpPr>
          <p:nvPr>
            <p:ph type="sldNum" idx="12"/>
          </p:nvPr>
        </p:nvSpPr>
        <p:spPr>
          <a:xfrm>
            <a:off x="8595300" y="470945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solidFill>
                  <a:schemeClr val="tx1"/>
                </a:solidFill>
              </a:defRPr>
            </a:lvl1pPr>
          </a:lstStyle>
          <a:p>
            <a:endParaRPr dirty="0"/>
          </a:p>
        </p:txBody>
      </p:sp>
      <p:sp>
        <p:nvSpPr>
          <p:cNvPr id="92" name="Google Shape;92;p23"/>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53" name="Google Shape;53;p13"/>
          <p:cNvSpPr txBox="1">
            <a:spLocks noGrp="1"/>
          </p:cNvSpPr>
          <p:nvPr>
            <p:ph type="sldNum" idx="12"/>
          </p:nvPr>
        </p:nvSpPr>
        <p:spPr>
          <a:xfrm>
            <a:off x="8581304" y="474990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367951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2" r:id="rId18"/>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6988226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ceop.police.uk/safety-cent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1822325"/>
            <a:ext cx="8520600" cy="97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dirty="0"/>
              <a:t>Teaching about caring friendships</a:t>
            </a:r>
            <a:endParaRPr sz="3600" b="1" dirty="0"/>
          </a:p>
        </p:txBody>
      </p:sp>
      <p:sp>
        <p:nvSpPr>
          <p:cNvPr id="100" name="Google Shape;100;p25"/>
          <p:cNvSpPr txBox="1">
            <a:spLocks noGrp="1"/>
          </p:cNvSpPr>
          <p:nvPr>
            <p:ph type="subTitle" idx="1"/>
          </p:nvPr>
        </p:nvSpPr>
        <p:spPr>
          <a:xfrm>
            <a:off x="1337100" y="2985599"/>
            <a:ext cx="6545400" cy="799001"/>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3200" dirty="0">
                <a:solidFill>
                  <a:schemeClr val="accent5">
                    <a:lumMod val="75000"/>
                  </a:schemeClr>
                </a:solidFill>
              </a:rPr>
              <a:t>Part of: EHWB and RSE</a:t>
            </a:r>
            <a:endParaRPr sz="3200" dirty="0">
              <a:solidFill>
                <a:srgbClr val="073763"/>
              </a:solidFill>
            </a:endParaRPr>
          </a:p>
        </p:txBody>
      </p:sp>
      <p:sp>
        <p:nvSpPr>
          <p:cNvPr id="102" name="Google Shape;102;p25"/>
          <p:cNvSpPr txBox="1">
            <a:spLocks noGrp="1"/>
          </p:cNvSpPr>
          <p:nvPr>
            <p:ph type="ctrTitle" idx="4294967295"/>
          </p:nvPr>
        </p:nvSpPr>
        <p:spPr>
          <a:xfrm>
            <a:off x="0" y="628650"/>
            <a:ext cx="8521700" cy="5683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dirty="0"/>
              <a:t>Training module</a:t>
            </a:r>
            <a:endParaRPr sz="3000" dirty="0"/>
          </a:p>
        </p:txBody>
      </p:sp>
      <p:sp>
        <p:nvSpPr>
          <p:cNvPr id="101" name="Google Shape;101;p25"/>
          <p:cNvSpPr txBox="1">
            <a:spLocks noGrp="1"/>
          </p:cNvSpPr>
          <p:nvPr>
            <p:ph type="subTitle" idx="4294967295"/>
          </p:nvPr>
        </p:nvSpPr>
        <p:spPr>
          <a:xfrm>
            <a:off x="7043738" y="4497388"/>
            <a:ext cx="2100262" cy="498475"/>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a:t>September 2020</a:t>
            </a:r>
            <a:endParaRPr sz="2000" dirty="0"/>
          </a:p>
        </p:txBody>
      </p:sp>
      <p:sp>
        <p:nvSpPr>
          <p:cNvPr id="106" name="Google Shape;106;p25"/>
          <p:cNvSpPr txBox="1"/>
          <p:nvPr/>
        </p:nvSpPr>
        <p:spPr>
          <a:xfrm>
            <a:off x="3631900" y="4405675"/>
            <a:ext cx="1257900" cy="498000"/>
          </a:xfrm>
          <a:prstGeom prst="rect">
            <a:avLst/>
          </a:prstGeom>
          <a:solidFill>
            <a:srgbClr val="00B0F0"/>
          </a:solid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260859"/>
                </a:solidFill>
                <a:effectLst/>
                <a:uLnTx/>
                <a:uFillTx/>
                <a:latin typeface="Arial"/>
                <a:cs typeface="Arial"/>
                <a:sym typeface="Arial"/>
              </a:rPr>
              <a:t>Primary</a:t>
            </a:r>
            <a:endParaRPr kumimoji="0" sz="2000" b="0" i="0" u="none" strike="noStrike" kern="0" cap="none" spc="0" normalizeH="0" baseline="0" noProof="0" dirty="0">
              <a:ln>
                <a:noFill/>
              </a:ln>
              <a:solidFill>
                <a:srgbClr val="260859"/>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A1727811-242B-4DC5-B9FF-2701CEBA49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5575" y="122400"/>
            <a:ext cx="3752850" cy="1219200"/>
          </a:xfrm>
          <a:prstGeom prst="rect">
            <a:avLst/>
          </a:prstGeom>
        </p:spPr>
      </p:pic>
      <p:sp>
        <p:nvSpPr>
          <p:cNvPr id="4" name="Oval 3">
            <a:extLst>
              <a:ext uri="{FF2B5EF4-FFF2-40B4-BE49-F238E27FC236}">
                <a16:creationId xmlns:a16="http://schemas.microsoft.com/office/drawing/2014/main" id="{538F052C-4B74-4F2B-9583-B2F0C1FDD6E0}"/>
              </a:ext>
            </a:extLst>
          </p:cNvPr>
          <p:cNvSpPr/>
          <p:nvPr/>
        </p:nvSpPr>
        <p:spPr>
          <a:xfrm>
            <a:off x="255638" y="86200"/>
            <a:ext cx="1691149" cy="164198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2E946B">
                    <a:lumMod val="50000"/>
                  </a:srgbClr>
                </a:solidFill>
                <a:effectLst>
                  <a:outerShdw blurRad="50800" dist="50800" dir="5400000" algn="ctr" rotWithShape="0">
                    <a:srgbClr val="FF0000"/>
                  </a:outerShdw>
                </a:effectLst>
                <a:uLnTx/>
                <a:uFillTx/>
                <a:latin typeface="Calibri" panose="020F0502020204030204" pitchFamily="34" charset="0"/>
                <a:ea typeface="+mn-ea"/>
                <a:cs typeface="Calibri" panose="020F0502020204030204" pitchFamily="34" charset="0"/>
                <a:sym typeface="Arial"/>
              </a:rPr>
              <a:t>TLP 9</a:t>
            </a:r>
            <a:endParaRPr kumimoji="0" lang="en-GB" sz="2800" b="1" i="0" u="none" strike="noStrike" kern="0" cap="none" spc="0" normalizeH="0" baseline="0" noProof="0" dirty="0">
              <a:ln>
                <a:noFill/>
              </a:ln>
              <a:solidFill>
                <a:srgbClr val="2E946B">
                  <a:lumMod val="50000"/>
                </a:srgbClr>
              </a:solidFill>
              <a:effectLst>
                <a:outerShdw blurRad="50800" dist="50800" dir="5400000" algn="ctr" rotWithShape="0">
                  <a:srgbClr val="FF0000"/>
                </a:outerShdw>
              </a:effectLst>
              <a:uLnTx/>
              <a:uFillTx/>
              <a:latin typeface="Calibri" panose="020F0502020204030204" pitchFamily="34" charset="0"/>
              <a:ea typeface="+mn-ea"/>
              <a:cs typeface="Calibri" panose="020F050202020403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GB" dirty="0"/>
              <a:t>Happy and secure friendships (2)</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232" name="Google Shape;232;p43"/>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29" name="Google Shape;229;p43"/>
          <p:cNvSpPr txBox="1">
            <a:spLocks noGrp="1"/>
          </p:cNvSpPr>
          <p:nvPr>
            <p:ph type="body" idx="1"/>
          </p:nvPr>
        </p:nvSpPr>
        <p:spPr>
          <a:xfrm>
            <a:off x="270000" y="789125"/>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dirty="0">
                <a:solidFill>
                  <a:srgbClr val="000000"/>
                </a:solidFill>
              </a:rPr>
              <a:t>Teach pupils that </a:t>
            </a:r>
            <a:r>
              <a:rPr lang="en-GB" dirty="0">
                <a:solidFill>
                  <a:schemeClr val="dk1"/>
                </a:solidFill>
              </a:rPr>
              <a:t>friendships make us feel </a:t>
            </a:r>
            <a:r>
              <a:rPr lang="en-GB" b="1" dirty="0">
                <a:solidFill>
                  <a:schemeClr val="dk1"/>
                </a:solidFill>
              </a:rPr>
              <a:t>happy and secure</a:t>
            </a:r>
            <a:r>
              <a:rPr lang="en-GB" dirty="0">
                <a:solidFill>
                  <a:schemeClr val="dk1"/>
                </a:solidFill>
              </a:rPr>
              <a:t> by giving us:</a:t>
            </a:r>
            <a:endParaRPr dirty="0">
              <a:solidFill>
                <a:schemeClr val="dk1"/>
              </a:solidFill>
            </a:endParaRPr>
          </a:p>
          <a:p>
            <a:pPr marL="457200" lvl="0" indent="-317500" algn="l" rtl="0">
              <a:lnSpc>
                <a:spcPct val="115000"/>
              </a:lnSpc>
              <a:spcBef>
                <a:spcPts val="1000"/>
              </a:spcBef>
              <a:spcAft>
                <a:spcPts val="0"/>
              </a:spcAft>
              <a:buClr>
                <a:schemeClr val="accent1"/>
              </a:buClr>
              <a:buSzPts val="1400"/>
              <a:buChar char="●"/>
            </a:pPr>
            <a:r>
              <a:rPr lang="en-GB" dirty="0">
                <a:solidFill>
                  <a:schemeClr val="dk1"/>
                </a:solidFill>
              </a:rPr>
              <a:t>people to </a:t>
            </a:r>
            <a:r>
              <a:rPr lang="en-GB" b="1" dirty="0">
                <a:solidFill>
                  <a:schemeClr val="dk1"/>
                </a:solidFill>
              </a:rPr>
              <a:t>enjoy time </a:t>
            </a:r>
            <a:r>
              <a:rPr lang="en-GB" dirty="0">
                <a:solidFill>
                  <a:schemeClr val="dk1"/>
                </a:solidFill>
              </a:rPr>
              <a:t>with and </a:t>
            </a:r>
            <a:r>
              <a:rPr lang="en-GB" b="1" dirty="0">
                <a:solidFill>
                  <a:schemeClr val="dk1"/>
                </a:solidFill>
              </a:rPr>
              <a:t>share experiences</a:t>
            </a:r>
            <a:r>
              <a:rPr lang="en-GB" dirty="0">
                <a:solidFill>
                  <a:schemeClr val="dk1"/>
                </a:solidFill>
              </a:rPr>
              <a:t> </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company</a:t>
            </a:r>
            <a:r>
              <a:rPr lang="en-GB" dirty="0">
                <a:solidFill>
                  <a:schemeClr val="dk1"/>
                </a:solidFill>
              </a:rPr>
              <a:t> so that we are not alone</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a feeling of </a:t>
            </a:r>
            <a:r>
              <a:rPr lang="en-GB" b="1" dirty="0">
                <a:solidFill>
                  <a:schemeClr val="dk1"/>
                </a:solidFill>
              </a:rPr>
              <a:t>belonging</a:t>
            </a:r>
            <a:endParaRPr b="1"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support</a:t>
            </a:r>
            <a:r>
              <a:rPr lang="en-GB" dirty="0">
                <a:solidFill>
                  <a:schemeClr val="dk1"/>
                </a:solidFill>
              </a:rPr>
              <a:t> when we need it</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someone to </a:t>
            </a:r>
            <a:r>
              <a:rPr lang="en-GB" b="1" dirty="0">
                <a:solidFill>
                  <a:schemeClr val="dk1"/>
                </a:solidFill>
              </a:rPr>
              <a:t>look out for us</a:t>
            </a:r>
            <a:endParaRPr b="1"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someone to </a:t>
            </a:r>
            <a:r>
              <a:rPr lang="en-GB" b="1" dirty="0">
                <a:solidFill>
                  <a:schemeClr val="dk1"/>
                </a:solidFill>
              </a:rPr>
              <a:t>share</a:t>
            </a:r>
            <a:r>
              <a:rPr lang="en-GB" dirty="0">
                <a:solidFill>
                  <a:schemeClr val="dk1"/>
                </a:solidFill>
              </a:rPr>
              <a:t> </a:t>
            </a:r>
            <a:r>
              <a:rPr lang="en-GB" b="1" dirty="0">
                <a:solidFill>
                  <a:schemeClr val="dk1"/>
                </a:solidFill>
              </a:rPr>
              <a:t>our problems</a:t>
            </a:r>
            <a:r>
              <a:rPr lang="en-GB" dirty="0">
                <a:solidFill>
                  <a:schemeClr val="dk1"/>
                </a:solidFill>
              </a:rPr>
              <a:t> with</a:t>
            </a:r>
            <a:endParaRPr dirty="0">
              <a:solidFill>
                <a:srgbClr val="000000"/>
              </a:solidFill>
            </a:endParaRPr>
          </a:p>
          <a:p>
            <a:pPr marL="0" lvl="0" indent="0" algn="l" rtl="0">
              <a:lnSpc>
                <a:spcPct val="115000"/>
              </a:lnSpc>
              <a:spcBef>
                <a:spcPts val="1600"/>
              </a:spcBef>
              <a:spcAft>
                <a:spcPts val="0"/>
              </a:spcAft>
              <a:buSzPts val="1400"/>
              <a:buNone/>
            </a:pPr>
            <a:r>
              <a:rPr lang="en-GB" dirty="0">
                <a:solidFill>
                  <a:srgbClr val="000000"/>
                </a:solidFill>
              </a:rPr>
              <a:t>Explain that friendship is something that is </a:t>
            </a:r>
            <a:r>
              <a:rPr lang="en-GB" b="1" dirty="0">
                <a:solidFill>
                  <a:srgbClr val="000000"/>
                </a:solidFill>
              </a:rPr>
              <a:t>freely given. </a:t>
            </a:r>
            <a:r>
              <a:rPr lang="en-GB" dirty="0">
                <a:solidFill>
                  <a:srgbClr val="000000"/>
                </a:solidFill>
              </a:rPr>
              <a:t>People who ask us to do things in return for their friendship may not be real friends. </a:t>
            </a:r>
            <a:endParaRPr dirty="0">
              <a:solidFill>
                <a:srgbClr val="000000"/>
              </a:solidFill>
            </a:endParaRPr>
          </a:p>
        </p:txBody>
      </p:sp>
      <p:sp>
        <p:nvSpPr>
          <p:cNvPr id="231" name="Google Shape;231;p43"/>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important friendships are in making us feel happy and secure, and how people choose and make friends.</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30" name="Google Shape;230;p43"/>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dirty="0"/>
          </a:p>
        </p:txBody>
      </p:sp>
      <p:sp>
        <p:nvSpPr>
          <p:cNvPr id="2" name="Speech Bubble: Oval 1">
            <a:extLst>
              <a:ext uri="{FF2B5EF4-FFF2-40B4-BE49-F238E27FC236}">
                <a16:creationId xmlns:a16="http://schemas.microsoft.com/office/drawing/2014/main" id="{7840E47B-00D3-4C0F-BA09-F863FD9E9F98}"/>
              </a:ext>
            </a:extLst>
          </p:cNvPr>
          <p:cNvSpPr/>
          <p:nvPr/>
        </p:nvSpPr>
        <p:spPr>
          <a:xfrm>
            <a:off x="6178260" y="2242085"/>
            <a:ext cx="2609340" cy="2145765"/>
          </a:xfrm>
          <a:prstGeom prst="wedgeEllipseCallout">
            <a:avLst>
              <a:gd name="adj1" fmla="val -82994"/>
              <a:gd name="adj2" fmla="val -1004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we ensure that when discussing this we are not encouraging children to name names and therefore make others feel excluded?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4"/>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Ways of making friends</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41" name="Google Shape;241;p44"/>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38" name="Google Shape;238;p44"/>
          <p:cNvSpPr txBox="1">
            <a:spLocks noGrp="1"/>
          </p:cNvSpPr>
          <p:nvPr>
            <p:ph type="body" idx="1"/>
          </p:nvPr>
        </p:nvSpPr>
        <p:spPr>
          <a:xfrm>
            <a:off x="270000" y="789000"/>
            <a:ext cx="59088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rgbClr val="000000"/>
                </a:solidFill>
              </a:rPr>
              <a:t>Explain the ways that people make friends includes:</a:t>
            </a:r>
            <a:endParaRPr dirty="0">
              <a:solidFill>
                <a:srgbClr val="000000"/>
              </a:solidFill>
            </a:endParaRPr>
          </a:p>
          <a:p>
            <a:pPr marL="457200" lvl="0" indent="-317500" algn="l" rtl="0">
              <a:lnSpc>
                <a:spcPct val="115000"/>
              </a:lnSpc>
              <a:spcBef>
                <a:spcPts val="1600"/>
              </a:spcBef>
              <a:spcAft>
                <a:spcPts val="0"/>
              </a:spcAft>
              <a:buClr>
                <a:schemeClr val="accent1"/>
              </a:buClr>
              <a:buSzPts val="1400"/>
              <a:buChar char="●"/>
            </a:pPr>
            <a:r>
              <a:rPr lang="en-GB" dirty="0">
                <a:solidFill>
                  <a:srgbClr val="000000"/>
                </a:solidFill>
              </a:rPr>
              <a:t>saying hello to someone and talking to them</a:t>
            </a:r>
            <a:endParaRPr dirty="0">
              <a:solidFill>
                <a:srgbClr val="000000"/>
              </a:solidFill>
            </a:endParaRPr>
          </a:p>
          <a:p>
            <a:pPr marL="457200" marR="0" lvl="0" indent="-317500" algn="l" rtl="0">
              <a:lnSpc>
                <a:spcPct val="115000"/>
              </a:lnSpc>
              <a:spcBef>
                <a:spcPts val="0"/>
              </a:spcBef>
              <a:spcAft>
                <a:spcPts val="0"/>
              </a:spcAft>
              <a:buClr>
                <a:schemeClr val="accent1"/>
              </a:buClr>
              <a:buSzPts val="1400"/>
              <a:buChar char="●"/>
            </a:pPr>
            <a:r>
              <a:rPr lang="en-GB" dirty="0">
                <a:solidFill>
                  <a:srgbClr val="000000"/>
                </a:solidFill>
              </a:rPr>
              <a:t>showing an interest in what someone is doing and asking them about it</a:t>
            </a:r>
            <a:endParaRPr dirty="0">
              <a:solidFill>
                <a:srgbClr val="000000"/>
              </a:solidFill>
            </a:endParaRPr>
          </a:p>
          <a:p>
            <a:pPr marL="457200" marR="0" lvl="0" indent="-317500" algn="l" rtl="0">
              <a:lnSpc>
                <a:spcPct val="115000"/>
              </a:lnSpc>
              <a:spcBef>
                <a:spcPts val="0"/>
              </a:spcBef>
              <a:spcAft>
                <a:spcPts val="0"/>
              </a:spcAft>
              <a:buClr>
                <a:schemeClr val="accent1"/>
              </a:buClr>
              <a:buSzPts val="1400"/>
              <a:buChar char="●"/>
            </a:pPr>
            <a:r>
              <a:rPr lang="en-GB" dirty="0">
                <a:solidFill>
                  <a:srgbClr val="000000"/>
                </a:solidFill>
              </a:rPr>
              <a:t>inviting them to join a group</a:t>
            </a:r>
            <a:endParaRPr dirty="0">
              <a:solidFill>
                <a:srgbClr val="000000"/>
              </a:solidFill>
            </a:endParaRPr>
          </a:p>
          <a:p>
            <a:pPr marL="457200" marR="0" lvl="0" indent="-317500" algn="l" rtl="0">
              <a:lnSpc>
                <a:spcPct val="115000"/>
              </a:lnSpc>
              <a:spcBef>
                <a:spcPts val="0"/>
              </a:spcBef>
              <a:spcAft>
                <a:spcPts val="0"/>
              </a:spcAft>
              <a:buClr>
                <a:schemeClr val="accent1"/>
              </a:buClr>
              <a:buSzPts val="1400"/>
              <a:buChar char="●"/>
            </a:pPr>
            <a:r>
              <a:rPr lang="en-GB" dirty="0">
                <a:solidFill>
                  <a:srgbClr val="000000"/>
                </a:solidFill>
              </a:rPr>
              <a:t>asking them if they want to play or if you can play with them</a:t>
            </a:r>
            <a:endParaRPr dirty="0">
              <a:solidFill>
                <a:srgbClr val="000000"/>
              </a:solidFill>
            </a:endParaRPr>
          </a:p>
          <a:p>
            <a:pPr marL="457200" marR="0" lvl="0" indent="-317500" algn="l" rtl="0">
              <a:lnSpc>
                <a:spcPct val="115000"/>
              </a:lnSpc>
              <a:spcBef>
                <a:spcPts val="0"/>
              </a:spcBef>
              <a:spcAft>
                <a:spcPts val="0"/>
              </a:spcAft>
              <a:buClr>
                <a:schemeClr val="accent1"/>
              </a:buClr>
              <a:buSzPts val="1400"/>
              <a:buChar char="●"/>
            </a:pPr>
            <a:r>
              <a:rPr lang="en-GB" dirty="0">
                <a:solidFill>
                  <a:srgbClr val="000000"/>
                </a:solidFill>
              </a:rPr>
              <a:t>doing something nice for them or saying something nice to them</a:t>
            </a:r>
            <a:endParaRPr dirty="0">
              <a:solidFill>
                <a:srgbClr val="000000"/>
              </a:solidFill>
            </a:endParaRPr>
          </a:p>
          <a:p>
            <a:pPr marL="0" marR="0" lvl="0" indent="0" algn="l" rtl="0">
              <a:lnSpc>
                <a:spcPct val="115000"/>
              </a:lnSpc>
              <a:spcBef>
                <a:spcPts val="1000"/>
              </a:spcBef>
              <a:spcAft>
                <a:spcPts val="0"/>
              </a:spcAft>
              <a:buNone/>
            </a:pPr>
            <a:r>
              <a:rPr lang="en-GB" dirty="0">
                <a:solidFill>
                  <a:srgbClr val="000000"/>
                </a:solidFill>
              </a:rPr>
              <a:t>Explain that sometimes it is not always easy to make friends, and that they can ask a trusted adult for support. </a:t>
            </a:r>
            <a:endParaRPr dirty="0">
              <a:solidFill>
                <a:srgbClr val="000000"/>
              </a:solidFill>
            </a:endParaRPr>
          </a:p>
        </p:txBody>
      </p:sp>
      <p:sp>
        <p:nvSpPr>
          <p:cNvPr id="240" name="Google Shape;240;p44"/>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important friendships are in making us feel happy and secure, and how people choose and make friends.</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39" name="Google Shape;239;p44"/>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dirty="0"/>
          </a:p>
        </p:txBody>
      </p:sp>
      <p:sp>
        <p:nvSpPr>
          <p:cNvPr id="2" name="Speech Bubble: Oval 1">
            <a:extLst>
              <a:ext uri="{FF2B5EF4-FFF2-40B4-BE49-F238E27FC236}">
                <a16:creationId xmlns:a16="http://schemas.microsoft.com/office/drawing/2014/main" id="{388BE47C-015E-4068-B517-D5C89D0A289B}"/>
              </a:ext>
            </a:extLst>
          </p:cNvPr>
          <p:cNvSpPr/>
          <p:nvPr/>
        </p:nvSpPr>
        <p:spPr>
          <a:xfrm>
            <a:off x="6178800" y="2195656"/>
            <a:ext cx="2402168" cy="1972632"/>
          </a:xfrm>
          <a:prstGeom prst="wedgeEllipseCallout">
            <a:avLst>
              <a:gd name="adj1" fmla="val -67855"/>
              <a:gd name="adj2" fmla="val 175"/>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we set this in a real context and use drama to support?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Choosing friends (1)</a:t>
            </a:r>
            <a:endParaRPr dirty="0"/>
          </a:p>
        </p:txBody>
      </p:sp>
      <p:sp>
        <p:nvSpPr>
          <p:cNvPr id="250" name="Google Shape;250;p45"/>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47" name="Google Shape;247;p45"/>
          <p:cNvSpPr txBox="1">
            <a:spLocks noGrp="1"/>
          </p:cNvSpPr>
          <p:nvPr>
            <p:ph type="body" idx="1"/>
          </p:nvPr>
        </p:nvSpPr>
        <p:spPr>
          <a:xfrm>
            <a:off x="270000" y="789000"/>
            <a:ext cx="59088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chemeClr val="dk1"/>
                </a:solidFill>
              </a:rPr>
              <a:t>Teach that friends do not have to look the same or come from the same background. We can be </a:t>
            </a:r>
            <a:r>
              <a:rPr lang="en-GB" b="1" dirty="0">
                <a:solidFill>
                  <a:schemeClr val="dk1"/>
                </a:solidFill>
              </a:rPr>
              <a:t>friends with anyone</a:t>
            </a:r>
            <a:r>
              <a:rPr lang="en-GB" dirty="0">
                <a:solidFill>
                  <a:schemeClr val="dk1"/>
                </a:solidFill>
              </a:rPr>
              <a:t>, e.g. boys and girls can be friends.</a:t>
            </a:r>
            <a:endParaRPr dirty="0">
              <a:solidFill>
                <a:schemeClr val="dk1"/>
              </a:solidFill>
            </a:endParaRPr>
          </a:p>
          <a:p>
            <a:pPr marL="0" lvl="0" indent="0" algn="l" rtl="0">
              <a:lnSpc>
                <a:spcPct val="115000"/>
              </a:lnSpc>
              <a:spcBef>
                <a:spcPts val="1000"/>
              </a:spcBef>
              <a:spcAft>
                <a:spcPts val="0"/>
              </a:spcAft>
              <a:buSzPts val="1400"/>
              <a:buNone/>
            </a:pPr>
            <a:r>
              <a:rPr lang="en-GB" dirty="0">
                <a:solidFill>
                  <a:schemeClr val="dk1"/>
                </a:solidFill>
              </a:rPr>
              <a:t>Friendships with people who are different to us can be rewarding, makes life more interesting and exposes us to different experiences and knowledge.</a:t>
            </a:r>
            <a:endParaRPr dirty="0">
              <a:solidFill>
                <a:schemeClr val="dk1"/>
              </a:solidFill>
            </a:endParaRPr>
          </a:p>
          <a:p>
            <a:pPr marL="0" lvl="0" indent="0" algn="l" rtl="0">
              <a:lnSpc>
                <a:spcPct val="115000"/>
              </a:lnSpc>
              <a:spcBef>
                <a:spcPts val="1000"/>
              </a:spcBef>
              <a:spcAft>
                <a:spcPts val="0"/>
              </a:spcAft>
              <a:buSzPts val="1400"/>
              <a:buNone/>
            </a:pPr>
            <a:r>
              <a:rPr lang="en-GB" dirty="0">
                <a:solidFill>
                  <a:schemeClr val="dk1"/>
                </a:solidFill>
              </a:rPr>
              <a:t>Explain we can </a:t>
            </a:r>
            <a:r>
              <a:rPr lang="en-GB" b="1" dirty="0">
                <a:solidFill>
                  <a:schemeClr val="dk1"/>
                </a:solidFill>
              </a:rPr>
              <a:t>make friends anywhere</a:t>
            </a:r>
            <a:r>
              <a:rPr lang="en-GB" dirty="0">
                <a:solidFill>
                  <a:schemeClr val="dk1"/>
                </a:solidFill>
              </a:rPr>
              <a:t>, for example:</a:t>
            </a:r>
            <a:endParaRPr dirty="0">
              <a:solidFill>
                <a:schemeClr val="dk1"/>
              </a:solidFill>
            </a:endParaRPr>
          </a:p>
          <a:p>
            <a:pPr marL="457200" lvl="0" indent="-317500" algn="l" rtl="0">
              <a:lnSpc>
                <a:spcPct val="115000"/>
              </a:lnSpc>
              <a:spcBef>
                <a:spcPts val="1000"/>
              </a:spcBef>
              <a:spcAft>
                <a:spcPts val="0"/>
              </a:spcAft>
              <a:buClr>
                <a:schemeClr val="accent1"/>
              </a:buClr>
              <a:buSzPts val="1400"/>
              <a:buChar char="●"/>
            </a:pPr>
            <a:r>
              <a:rPr lang="en-GB" dirty="0">
                <a:solidFill>
                  <a:schemeClr val="dk1"/>
                </a:solidFill>
              </a:rPr>
              <a:t>at school</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at after school clubs</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through our family or </a:t>
            </a:r>
            <a:r>
              <a:rPr lang="en-GB" dirty="0">
                <a:solidFill>
                  <a:srgbClr val="000000"/>
                </a:solidFill>
              </a:rPr>
              <a:t>existing</a:t>
            </a:r>
            <a:r>
              <a:rPr lang="en-GB" dirty="0">
                <a:solidFill>
                  <a:schemeClr val="dk1"/>
                </a:solidFill>
              </a:rPr>
              <a:t> friends</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with neighbours or in the wider community</a:t>
            </a:r>
            <a:endParaRPr dirty="0">
              <a:solidFill>
                <a:schemeClr val="dk1"/>
              </a:solidFill>
            </a:endParaRPr>
          </a:p>
        </p:txBody>
      </p:sp>
      <p:sp>
        <p:nvSpPr>
          <p:cNvPr id="249" name="Google Shape;249;p45"/>
          <p:cNvSpPr txBox="1">
            <a:spLocks noGrp="1"/>
          </p:cNvSpPr>
          <p:nvPr>
            <p:ph type="body" idx="2"/>
          </p:nvPr>
        </p:nvSpPr>
        <p:spPr>
          <a:xfrm>
            <a:off x="6178800" y="216425"/>
            <a:ext cx="2695200" cy="17952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chemeClr val="dk1"/>
                </a:solidFill>
              </a:rPr>
              <a:t>STATUTORY GUIDANCE</a:t>
            </a:r>
            <a:br>
              <a:rPr lang="en-GB" sz="1600" dirty="0">
                <a:solidFill>
                  <a:schemeClr val="dk1"/>
                </a:solidFill>
              </a:rPr>
            </a:br>
            <a:r>
              <a:rPr lang="en-GB" sz="1600" dirty="0">
                <a:solidFill>
                  <a:schemeClr val="dk1"/>
                </a:solidFill>
              </a:rPr>
              <a:t>Know how important friendships are in making us feel happy and secure, and how people choose and make friends.</a:t>
            </a:r>
            <a:endParaRPr sz="1600" dirty="0">
              <a:solidFill>
                <a:schemeClr val="dk1"/>
              </a:solidFill>
            </a:endParaRPr>
          </a:p>
          <a:p>
            <a:pPr marL="0" lvl="0" indent="0" algn="l" rtl="0">
              <a:lnSpc>
                <a:spcPct val="115000"/>
              </a:lnSpc>
              <a:spcBef>
                <a:spcPts val="0"/>
              </a:spcBef>
              <a:spcAft>
                <a:spcPts val="0"/>
              </a:spcAft>
              <a:buClr>
                <a:schemeClr val="dk1"/>
              </a:buClr>
              <a:buSzPts val="1100"/>
              <a:buNone/>
            </a:pPr>
            <a:endParaRPr sz="1600" b="1" dirty="0">
              <a:solidFill>
                <a:srgbClr val="000000"/>
              </a:solidFill>
            </a:endParaRPr>
          </a:p>
        </p:txBody>
      </p:sp>
      <p:sp>
        <p:nvSpPr>
          <p:cNvPr id="248" name="Google Shape;248;p45"/>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Choosing friends (2)</a:t>
            </a:r>
            <a:endParaRPr dirty="0"/>
          </a:p>
        </p:txBody>
      </p:sp>
      <p:sp>
        <p:nvSpPr>
          <p:cNvPr id="259" name="Google Shape;259;p46"/>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56" name="Google Shape;256;p46"/>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rgbClr val="000000"/>
                </a:solidFill>
              </a:rPr>
              <a:t>Explain that the number of friends we have does not matter. We can be friends with </a:t>
            </a:r>
            <a:r>
              <a:rPr lang="en-GB" b="1" dirty="0">
                <a:solidFill>
                  <a:srgbClr val="000000"/>
                </a:solidFill>
              </a:rPr>
              <a:t>one person </a:t>
            </a:r>
            <a:r>
              <a:rPr lang="en-GB" dirty="0">
                <a:solidFill>
                  <a:srgbClr val="000000"/>
                </a:solidFill>
              </a:rPr>
              <a:t>or</a:t>
            </a:r>
            <a:r>
              <a:rPr lang="en-GB" b="1" dirty="0">
                <a:solidFill>
                  <a:srgbClr val="000000"/>
                </a:solidFill>
              </a:rPr>
              <a:t> many people</a:t>
            </a:r>
            <a:r>
              <a:rPr lang="en-GB" dirty="0">
                <a:solidFill>
                  <a:srgbClr val="000000"/>
                </a:solidFill>
              </a:rPr>
              <a:t>.</a:t>
            </a:r>
            <a:endParaRPr dirty="0">
              <a:solidFill>
                <a:srgbClr val="000000"/>
              </a:solidFill>
            </a:endParaRPr>
          </a:p>
          <a:p>
            <a:pPr marL="0" lvl="0" indent="0" algn="l" rtl="0">
              <a:spcBef>
                <a:spcPts val="1000"/>
              </a:spcBef>
              <a:spcAft>
                <a:spcPts val="0"/>
              </a:spcAft>
              <a:buSzPts val="1400"/>
              <a:buNone/>
            </a:pPr>
            <a:r>
              <a:rPr lang="en-GB" dirty="0">
                <a:solidFill>
                  <a:schemeClr val="dk1"/>
                </a:solidFill>
              </a:rPr>
              <a:t>Explain that some friends may be particularly important to us at </a:t>
            </a:r>
            <a:r>
              <a:rPr lang="en-GB" b="1" dirty="0">
                <a:solidFill>
                  <a:schemeClr val="dk1"/>
                </a:solidFill>
              </a:rPr>
              <a:t>different times</a:t>
            </a:r>
            <a:r>
              <a:rPr lang="en-GB" dirty="0">
                <a:solidFill>
                  <a:schemeClr val="dk1"/>
                </a:solidFill>
              </a:rPr>
              <a:t>. Sometimes we might consider several people to be equally important as friends, or that we have a 'best friend'.</a:t>
            </a:r>
            <a:endParaRPr dirty="0">
              <a:solidFill>
                <a:srgbClr val="000000"/>
              </a:solidFill>
            </a:endParaRPr>
          </a:p>
          <a:p>
            <a:pPr marL="0" lvl="0" indent="0" algn="l" rtl="0">
              <a:lnSpc>
                <a:spcPct val="115000"/>
              </a:lnSpc>
              <a:spcBef>
                <a:spcPts val="1000"/>
              </a:spcBef>
              <a:spcAft>
                <a:spcPts val="0"/>
              </a:spcAft>
              <a:buSzPts val="1400"/>
              <a:buNone/>
            </a:pPr>
            <a:r>
              <a:rPr lang="en-GB" dirty="0">
                <a:solidFill>
                  <a:srgbClr val="000000"/>
                </a:solidFill>
              </a:rPr>
              <a:t>There are no rules and friendships can change over time.</a:t>
            </a:r>
            <a:endParaRPr dirty="0">
              <a:solidFill>
                <a:srgbClr val="000000"/>
              </a:solidFill>
            </a:endParaRPr>
          </a:p>
          <a:p>
            <a:pPr marL="0" lvl="0" indent="0" algn="l" rtl="0">
              <a:spcBef>
                <a:spcPts val="100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000"/>
              </a:spcBef>
              <a:spcAft>
                <a:spcPts val="0"/>
              </a:spcAft>
              <a:buSzPts val="1400"/>
              <a:buNone/>
            </a:pPr>
            <a:endParaRPr dirty="0"/>
          </a:p>
          <a:p>
            <a:pPr marL="0" lvl="0" indent="0" algn="l" rtl="0">
              <a:lnSpc>
                <a:spcPct val="115000"/>
              </a:lnSpc>
              <a:spcBef>
                <a:spcPts val="1000"/>
              </a:spcBef>
              <a:spcAft>
                <a:spcPts val="0"/>
              </a:spcAft>
              <a:buSzPts val="1400"/>
              <a:buNone/>
            </a:pPr>
            <a:endParaRPr dirty="0">
              <a:solidFill>
                <a:schemeClr val="dk1"/>
              </a:solidFill>
            </a:endParaRPr>
          </a:p>
          <a:p>
            <a:pPr marL="0" lvl="0" indent="0" algn="l" rtl="0">
              <a:lnSpc>
                <a:spcPct val="115000"/>
              </a:lnSpc>
              <a:spcBef>
                <a:spcPts val="1000"/>
              </a:spcBef>
              <a:spcAft>
                <a:spcPts val="0"/>
              </a:spcAft>
              <a:buSzPts val="1400"/>
              <a:buNone/>
            </a:pPr>
            <a:endParaRPr dirty="0">
              <a:solidFill>
                <a:schemeClr val="dk1"/>
              </a:solidFill>
            </a:endParaRPr>
          </a:p>
        </p:txBody>
      </p:sp>
      <p:sp>
        <p:nvSpPr>
          <p:cNvPr id="258" name="Google Shape;258;p46"/>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important friendships are in making us feel happy and secure, and how people choose and make friends.</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57" name="Google Shape;257;p46"/>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Online friendships</a:t>
            </a:r>
            <a:endParaRPr dirty="0"/>
          </a:p>
        </p:txBody>
      </p:sp>
      <p:sp>
        <p:nvSpPr>
          <p:cNvPr id="268" name="Google Shape;268;p47"/>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65" name="Google Shape;265;p47"/>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rgbClr val="000000"/>
                </a:solidFill>
              </a:rPr>
              <a:t>Explain that the internet can give us the opportunity to be friends with people all over the world.</a:t>
            </a:r>
            <a:endParaRPr dirty="0">
              <a:solidFill>
                <a:srgbClr val="000000"/>
              </a:solidFill>
            </a:endParaRPr>
          </a:p>
          <a:p>
            <a:pPr marL="0" lvl="0" indent="0" algn="l" rtl="0">
              <a:spcBef>
                <a:spcPts val="1000"/>
              </a:spcBef>
              <a:spcAft>
                <a:spcPts val="0"/>
              </a:spcAft>
              <a:buClr>
                <a:schemeClr val="dk1"/>
              </a:buClr>
              <a:buSzPts val="1400"/>
              <a:buFont typeface="Arial"/>
              <a:buNone/>
            </a:pPr>
            <a:r>
              <a:rPr lang="en-GB" dirty="0">
                <a:solidFill>
                  <a:schemeClr val="dk1"/>
                </a:solidFill>
              </a:rPr>
              <a:t>Explain that friendships are not the same as </a:t>
            </a:r>
            <a:r>
              <a:rPr lang="en-GB" b="1" dirty="0">
                <a:solidFill>
                  <a:schemeClr val="dk1"/>
                </a:solidFill>
              </a:rPr>
              <a:t>contacts</a:t>
            </a:r>
            <a:r>
              <a:rPr lang="en-GB" dirty="0">
                <a:solidFill>
                  <a:schemeClr val="dk1"/>
                </a:solidFill>
              </a:rPr>
              <a:t> (the amount of people we know) or ‘likes’ or ‘shares’ online. Real friendships are </a:t>
            </a:r>
            <a:r>
              <a:rPr lang="en-GB" b="1" dirty="0">
                <a:solidFill>
                  <a:schemeClr val="dk1"/>
                </a:solidFill>
              </a:rPr>
              <a:t>reciprocal</a:t>
            </a:r>
            <a:r>
              <a:rPr lang="en-GB" dirty="0">
                <a:solidFill>
                  <a:schemeClr val="dk1"/>
                </a:solidFill>
              </a:rPr>
              <a:t>, built on getting to know a person, spending time with them, sharing experiences with them and caring for them.</a:t>
            </a:r>
            <a:endParaRPr dirty="0">
              <a:solidFill>
                <a:schemeClr val="dk1"/>
              </a:solidFill>
            </a:endParaRPr>
          </a:p>
          <a:p>
            <a:pPr marL="0" lvl="0" indent="0" algn="l" rtl="0">
              <a:lnSpc>
                <a:spcPct val="115000"/>
              </a:lnSpc>
              <a:spcBef>
                <a:spcPts val="1000"/>
              </a:spcBef>
              <a:spcAft>
                <a:spcPts val="0"/>
              </a:spcAft>
              <a:buSzPts val="1400"/>
              <a:buNone/>
            </a:pPr>
            <a:r>
              <a:rPr lang="en-GB" dirty="0">
                <a:solidFill>
                  <a:srgbClr val="000000"/>
                </a:solidFill>
              </a:rPr>
              <a:t>Teach that online friendships should have the </a:t>
            </a:r>
            <a:r>
              <a:rPr lang="en-GB" b="1" dirty="0">
                <a:solidFill>
                  <a:srgbClr val="000000"/>
                </a:solidFill>
              </a:rPr>
              <a:t>same characteristics</a:t>
            </a:r>
            <a:r>
              <a:rPr lang="en-GB" dirty="0">
                <a:solidFill>
                  <a:srgbClr val="000000"/>
                </a:solidFill>
              </a:rPr>
              <a:t> as friendships in real life. </a:t>
            </a:r>
            <a:endParaRPr dirty="0">
              <a:solidFill>
                <a:srgbClr val="000000"/>
              </a:solidFill>
            </a:endParaRPr>
          </a:p>
          <a:p>
            <a:pPr marL="0" lvl="0" indent="0" algn="l" rtl="0">
              <a:lnSpc>
                <a:spcPct val="115000"/>
              </a:lnSpc>
              <a:spcBef>
                <a:spcPts val="1000"/>
              </a:spcBef>
              <a:spcAft>
                <a:spcPts val="0"/>
              </a:spcAft>
              <a:buSzPts val="1400"/>
              <a:buNone/>
            </a:pPr>
            <a:r>
              <a:rPr lang="en-GB" dirty="0">
                <a:solidFill>
                  <a:srgbClr val="000000"/>
                </a:solidFill>
              </a:rPr>
              <a:t>Explain that </a:t>
            </a:r>
            <a:r>
              <a:rPr lang="en-GB" b="1" dirty="0">
                <a:solidFill>
                  <a:srgbClr val="000000"/>
                </a:solidFill>
              </a:rPr>
              <a:t>being safe is paramount</a:t>
            </a:r>
            <a:r>
              <a:rPr lang="en-GB" dirty="0">
                <a:solidFill>
                  <a:srgbClr val="000000"/>
                </a:solidFill>
              </a:rPr>
              <a:t> in any </a:t>
            </a:r>
            <a:r>
              <a:rPr lang="en-GB" dirty="0">
                <a:solidFill>
                  <a:schemeClr val="dk1"/>
                </a:solidFill>
              </a:rPr>
              <a:t>online </a:t>
            </a:r>
            <a:r>
              <a:rPr lang="en-GB" dirty="0">
                <a:solidFill>
                  <a:srgbClr val="000000"/>
                </a:solidFill>
              </a:rPr>
              <a:t>relationship. See the </a:t>
            </a:r>
            <a:r>
              <a:rPr lang="en-GB" b="1" dirty="0">
                <a:solidFill>
                  <a:srgbClr val="000000"/>
                </a:solidFill>
              </a:rPr>
              <a:t>online relationships</a:t>
            </a:r>
            <a:r>
              <a:rPr lang="en-GB" dirty="0">
                <a:solidFill>
                  <a:srgbClr val="000000"/>
                </a:solidFill>
              </a:rPr>
              <a:t> module</a:t>
            </a:r>
            <a:r>
              <a:rPr lang="en-GB" b="1" dirty="0">
                <a:solidFill>
                  <a:srgbClr val="000000"/>
                </a:solidFill>
              </a:rPr>
              <a:t> </a:t>
            </a:r>
            <a:r>
              <a:rPr lang="en-GB" dirty="0">
                <a:solidFill>
                  <a:srgbClr val="000000"/>
                </a:solidFill>
              </a:rPr>
              <a:t>for more information. </a:t>
            </a:r>
            <a:endParaRPr dirty="0">
              <a:solidFill>
                <a:srgbClr val="000000"/>
              </a:solidFill>
            </a:endParaRPr>
          </a:p>
        </p:txBody>
      </p:sp>
      <p:sp>
        <p:nvSpPr>
          <p:cNvPr id="267" name="Google Shape;267;p47"/>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important friendships are in making us feel happy and secure, and how people choose and make friends.</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66" name="Google Shape;266;p47"/>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dirty="0"/>
          </a:p>
        </p:txBody>
      </p:sp>
      <p:sp>
        <p:nvSpPr>
          <p:cNvPr id="2" name="Speech Bubble: Oval 1">
            <a:extLst>
              <a:ext uri="{FF2B5EF4-FFF2-40B4-BE49-F238E27FC236}">
                <a16:creationId xmlns:a16="http://schemas.microsoft.com/office/drawing/2014/main" id="{78C7B976-BE9B-4AAF-B788-BE557F4D03B8}"/>
              </a:ext>
            </a:extLst>
          </p:cNvPr>
          <p:cNvSpPr/>
          <p:nvPr/>
        </p:nvSpPr>
        <p:spPr>
          <a:xfrm>
            <a:off x="6308591" y="2322688"/>
            <a:ext cx="2479009" cy="1853700"/>
          </a:xfrm>
          <a:prstGeom prst="wedgeEllipseCallout">
            <a:avLst>
              <a:gd name="adj1" fmla="val -64264"/>
              <a:gd name="adj2" fmla="val 3845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pupils describe the difference between online and real life friends? What might they say?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8">
            <a:extLst>
              <a:ext uri="{C183D7F6-B498-43B3-948B-1728B52AA6E4}">
                <adec:decorative xmlns:adec="http://schemas.microsoft.com/office/drawing/2017/decorative" val="1"/>
              </a:ext>
            </a:extLst>
          </p:cNvPr>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Characteristics of friendships (1)</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74" name="Google Shape;274;p48">
            <a:extLst>
              <a:ext uri="{C183D7F6-B498-43B3-948B-1728B52AA6E4}">
                <adec:decorative xmlns:adec="http://schemas.microsoft.com/office/drawing/2017/decorative" val="1"/>
              </a:ext>
            </a:extLst>
          </p:cNvPr>
          <p:cNvSpPr txBox="1">
            <a:spLocks noGrp="1"/>
          </p:cNvSpPr>
          <p:nvPr>
            <p:ph type="body" idx="1"/>
          </p:nvPr>
        </p:nvSpPr>
        <p:spPr>
          <a:xfrm>
            <a:off x="270000" y="789000"/>
            <a:ext cx="5976900" cy="3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Explain that like all </a:t>
            </a:r>
            <a:r>
              <a:rPr lang="en-GB" b="1" dirty="0">
                <a:solidFill>
                  <a:schemeClr val="dk1"/>
                </a:solidFill>
              </a:rPr>
              <a:t>respectful relationships </a:t>
            </a:r>
            <a:r>
              <a:rPr lang="en-GB" dirty="0">
                <a:solidFill>
                  <a:schemeClr val="dk1"/>
                </a:solidFill>
              </a:rPr>
              <a:t>friendships are based on certain characteristics, for example:</a:t>
            </a:r>
            <a:endParaRPr dirty="0">
              <a:solidFill>
                <a:srgbClr val="000000"/>
              </a:solidFill>
            </a:endParaRPr>
          </a:p>
          <a:p>
            <a:pPr marL="457200" marR="0" lvl="0" indent="-317500" algn="l" rtl="0">
              <a:lnSpc>
                <a:spcPct val="115000"/>
              </a:lnSpc>
              <a:spcBef>
                <a:spcPts val="1000"/>
              </a:spcBef>
              <a:spcAft>
                <a:spcPts val="0"/>
              </a:spcAft>
              <a:buClr>
                <a:schemeClr val="accent1"/>
              </a:buClr>
              <a:buSzPts val="1400"/>
              <a:buChar char="●"/>
            </a:pPr>
            <a:r>
              <a:rPr lang="en-GB" b="1" dirty="0">
                <a:solidFill>
                  <a:srgbClr val="000000"/>
                </a:solidFill>
              </a:rPr>
              <a:t>mutual respect</a:t>
            </a:r>
            <a:r>
              <a:rPr lang="en-GB" dirty="0">
                <a:solidFill>
                  <a:srgbClr val="000000"/>
                </a:solidFill>
              </a:rPr>
              <a:t>, e.g. valuing and caring for each other, and putting aside any differences</a:t>
            </a:r>
            <a:endParaRPr dirty="0">
              <a:solidFill>
                <a:srgbClr val="000000"/>
              </a:solidFill>
            </a:endParaRPr>
          </a:p>
          <a:p>
            <a:pPr marL="457200" lvl="0" indent="-317500" algn="l" rtl="0">
              <a:lnSpc>
                <a:spcPct val="100000"/>
              </a:lnSpc>
              <a:spcBef>
                <a:spcPts val="0"/>
              </a:spcBef>
              <a:spcAft>
                <a:spcPts val="0"/>
              </a:spcAft>
              <a:buClr>
                <a:schemeClr val="accent1"/>
              </a:buClr>
              <a:buSzPts val="1400"/>
              <a:buChar char="●"/>
            </a:pPr>
            <a:r>
              <a:rPr lang="en-GB" b="1" dirty="0">
                <a:solidFill>
                  <a:srgbClr val="000000"/>
                </a:solidFill>
              </a:rPr>
              <a:t>truthfulness and honesty</a:t>
            </a:r>
            <a:r>
              <a:rPr lang="en-GB" dirty="0">
                <a:solidFill>
                  <a:srgbClr val="000000"/>
                </a:solidFill>
              </a:rPr>
              <a:t>, e.g. knowing that we can believe what we tell each other</a:t>
            </a:r>
            <a:endParaRPr dirty="0">
              <a:solidFill>
                <a:srgbClr val="000000"/>
              </a:solidFill>
            </a:endParaRPr>
          </a:p>
          <a:p>
            <a:pPr marL="457200" lvl="0" indent="-317500" algn="l" rtl="0">
              <a:lnSpc>
                <a:spcPct val="100000"/>
              </a:lnSpc>
              <a:spcBef>
                <a:spcPts val="0"/>
              </a:spcBef>
              <a:spcAft>
                <a:spcPts val="0"/>
              </a:spcAft>
              <a:buClr>
                <a:schemeClr val="accent1"/>
              </a:buClr>
              <a:buSzPts val="1400"/>
              <a:buChar char="●"/>
            </a:pPr>
            <a:r>
              <a:rPr lang="en-GB" b="1" dirty="0">
                <a:solidFill>
                  <a:schemeClr val="dk1"/>
                </a:solidFill>
              </a:rPr>
              <a:t>trustworthiness</a:t>
            </a:r>
            <a:r>
              <a:rPr lang="en-GB" dirty="0">
                <a:solidFill>
                  <a:schemeClr val="dk1"/>
                </a:solidFill>
              </a:rPr>
              <a:t>, e.g. being able to rely on someone for their support, loyalty, and doing what they say they will do</a:t>
            </a:r>
            <a:endParaRPr dirty="0">
              <a:solidFill>
                <a:schemeClr val="dk1"/>
              </a:solidFill>
            </a:endParaRPr>
          </a:p>
          <a:p>
            <a:pPr marL="457200" lvl="0" indent="-317500" algn="l" rtl="0">
              <a:lnSpc>
                <a:spcPct val="100000"/>
              </a:lnSpc>
              <a:spcBef>
                <a:spcPts val="0"/>
              </a:spcBef>
              <a:spcAft>
                <a:spcPts val="0"/>
              </a:spcAft>
              <a:buClr>
                <a:schemeClr val="accent1"/>
              </a:buClr>
              <a:buSzPts val="1400"/>
              <a:buChar char="●"/>
            </a:pPr>
            <a:r>
              <a:rPr lang="en-GB" b="1" dirty="0">
                <a:solidFill>
                  <a:schemeClr val="dk1"/>
                </a:solidFill>
              </a:rPr>
              <a:t>loyalty</a:t>
            </a:r>
            <a:r>
              <a:rPr lang="en-GB" dirty="0">
                <a:solidFill>
                  <a:schemeClr val="dk1"/>
                </a:solidFill>
              </a:rPr>
              <a:t>, e.g. supporting our friends and sticking with them through hard times</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kindness</a:t>
            </a:r>
            <a:r>
              <a:rPr lang="en-GB" dirty="0">
                <a:solidFill>
                  <a:schemeClr val="dk1"/>
                </a:solidFill>
              </a:rPr>
              <a:t>, e.g. caring about each other, our feelings, and putting others’ needs above our own</a:t>
            </a:r>
            <a:endParaRPr dirty="0">
              <a:solidFill>
                <a:schemeClr val="dk1"/>
              </a:solidFill>
            </a:endParaRPr>
          </a:p>
        </p:txBody>
      </p:sp>
      <p:sp>
        <p:nvSpPr>
          <p:cNvPr id="276" name="Google Shape;276;p48">
            <a:extLst>
              <a:ext uri="{C183D7F6-B498-43B3-948B-1728B52AA6E4}">
                <adec:decorative xmlns:adec="http://schemas.microsoft.com/office/drawing/2017/decorative" val="1"/>
              </a:ext>
            </a:extLst>
          </p:cNvPr>
          <p:cNvSpPr txBox="1">
            <a:spLocks noGrp="1"/>
          </p:cNvSpPr>
          <p:nvPr>
            <p:ph type="body" idx="2"/>
          </p:nvPr>
        </p:nvSpPr>
        <p:spPr>
          <a:xfrm>
            <a:off x="6178800" y="216425"/>
            <a:ext cx="2695200" cy="31722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the characteristics of friendships, including mutual respect, truthfulness, trustworthiness, loyalty, kindness, generosity, trust, sharing interests and experiences and support with problems and difficulties.</a:t>
            </a:r>
            <a:endParaRPr sz="1600" i="1" dirty="0"/>
          </a:p>
          <a:p>
            <a:pPr marL="0" lvl="0" indent="0" algn="l" rtl="0">
              <a:lnSpc>
                <a:spcPct val="115000"/>
              </a:lnSpc>
              <a:spcBef>
                <a:spcPts val="1600"/>
              </a:spcBef>
              <a:spcAft>
                <a:spcPts val="1600"/>
              </a:spcAft>
              <a:buSzPts val="1400"/>
              <a:buNone/>
            </a:pPr>
            <a:endParaRPr sz="1800" dirty="0"/>
          </a:p>
        </p:txBody>
      </p:sp>
      <p:sp>
        <p:nvSpPr>
          <p:cNvPr id="275" name="Google Shape;275;p48">
            <a:extLst>
              <a:ext uri="{C183D7F6-B498-43B3-948B-1728B52AA6E4}">
                <adec:decorative xmlns:adec="http://schemas.microsoft.com/office/drawing/2017/decorative" val="1"/>
              </a:ext>
            </a:extLst>
          </p:cNvPr>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dirty="0"/>
          </a:p>
        </p:txBody>
      </p:sp>
      <p:sp>
        <p:nvSpPr>
          <p:cNvPr id="3" name="Speech Bubble: Oval 2">
            <a:extLst>
              <a:ext uri="{FF2B5EF4-FFF2-40B4-BE49-F238E27FC236}">
                <a16:creationId xmlns:a16="http://schemas.microsoft.com/office/drawing/2014/main" id="{5CFE0D3C-9AD0-4C44-8689-309937D8ED02}"/>
              </a:ext>
            </a:extLst>
          </p:cNvPr>
          <p:cNvSpPr/>
          <p:nvPr/>
        </p:nvSpPr>
        <p:spPr>
          <a:xfrm>
            <a:off x="6246900" y="3441347"/>
            <a:ext cx="2459109" cy="1585927"/>
          </a:xfrm>
          <a:prstGeom prst="wedgeEllipseCallout">
            <a:avLst>
              <a:gd name="adj1" fmla="val -60069"/>
              <a:gd name="adj2" fmla="val -1231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we ensure that all pupils can access and use the related vocabulary?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9"/>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Characteristics of friendships (2)</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86" name="Google Shape;286;p49"/>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83" name="Google Shape;283;p49"/>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accent1"/>
              </a:buClr>
              <a:buSzPts val="1400"/>
              <a:buChar char="●"/>
            </a:pPr>
            <a:r>
              <a:rPr lang="en-GB" b="1" dirty="0">
                <a:solidFill>
                  <a:srgbClr val="000000"/>
                </a:solidFill>
              </a:rPr>
              <a:t>generosity</a:t>
            </a:r>
            <a:r>
              <a:rPr lang="en-GB" dirty="0">
                <a:solidFill>
                  <a:srgbClr val="000000"/>
                </a:solidFill>
              </a:rPr>
              <a:t>, letting someone play with a toy or go first in a game</a:t>
            </a:r>
            <a:endParaRPr dirty="0">
              <a:solidFill>
                <a:srgbClr val="000000"/>
              </a:solidFill>
            </a:endParaRPr>
          </a:p>
          <a:p>
            <a:pPr marL="457200" marR="0" lvl="0" indent="-317500" algn="l" rtl="0">
              <a:lnSpc>
                <a:spcPct val="115000"/>
              </a:lnSpc>
              <a:spcBef>
                <a:spcPts val="0"/>
              </a:spcBef>
              <a:spcAft>
                <a:spcPts val="0"/>
              </a:spcAft>
              <a:buClr>
                <a:schemeClr val="accent1"/>
              </a:buClr>
              <a:buSzPts val="1400"/>
              <a:buChar char="●"/>
            </a:pPr>
            <a:r>
              <a:rPr lang="en-GB" b="1" dirty="0">
                <a:solidFill>
                  <a:srgbClr val="000000"/>
                </a:solidFill>
              </a:rPr>
              <a:t>sharing interests and experiences</a:t>
            </a:r>
            <a:r>
              <a:rPr lang="en-GB" dirty="0">
                <a:solidFill>
                  <a:srgbClr val="000000"/>
                </a:solidFill>
              </a:rPr>
              <a:t>, and that doing so makes them better and more satisfying, e.g. hobbies, games or clubs at school</a:t>
            </a:r>
            <a:endParaRPr sz="1050" dirty="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supporting our friends</a:t>
            </a:r>
            <a:r>
              <a:rPr lang="en-GB" dirty="0">
                <a:solidFill>
                  <a:schemeClr val="dk1"/>
                </a:solidFill>
              </a:rPr>
              <a:t> when they have problems or difficulties, e.g. when they are upset</a:t>
            </a:r>
            <a:endParaRPr dirty="0">
              <a:solidFill>
                <a:srgbClr val="000000"/>
              </a:solidFill>
            </a:endParaRPr>
          </a:p>
        </p:txBody>
      </p:sp>
      <p:sp>
        <p:nvSpPr>
          <p:cNvPr id="285" name="Google Shape;285;p49"/>
          <p:cNvSpPr txBox="1">
            <a:spLocks noGrp="1"/>
          </p:cNvSpPr>
          <p:nvPr>
            <p:ph type="body" idx="2"/>
          </p:nvPr>
        </p:nvSpPr>
        <p:spPr>
          <a:xfrm>
            <a:off x="6178800" y="216425"/>
            <a:ext cx="2695200" cy="31722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the characteristics of friendships, including mutual respect, truthfulness, trustworthiness, loyalty, kindness, generosity, trust, sharing interests and experiences and support with problems and difficulties.</a:t>
            </a: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84" name="Google Shape;284;p49"/>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0"/>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Welcoming friendships (1) </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95" name="Google Shape;295;p50"/>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92" name="Google Shape;292;p50"/>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dirty="0">
                <a:solidFill>
                  <a:srgbClr val="000000"/>
                </a:solidFill>
              </a:rPr>
              <a:t>Explain that friendship is for sharing. </a:t>
            </a:r>
            <a:r>
              <a:rPr lang="en-GB" b="1" dirty="0">
                <a:solidFill>
                  <a:srgbClr val="000000"/>
                </a:solidFill>
              </a:rPr>
              <a:t>Sharing the enjoyment </a:t>
            </a:r>
            <a:r>
              <a:rPr lang="en-GB" dirty="0">
                <a:solidFill>
                  <a:srgbClr val="000000"/>
                </a:solidFill>
              </a:rPr>
              <a:t>friends experience when they spend time together is a way to </a:t>
            </a:r>
            <a:r>
              <a:rPr lang="en-GB" b="1" dirty="0">
                <a:solidFill>
                  <a:srgbClr val="000000"/>
                </a:solidFill>
              </a:rPr>
              <a:t>build friendships</a:t>
            </a:r>
            <a:r>
              <a:rPr lang="en-GB" dirty="0">
                <a:solidFill>
                  <a:srgbClr val="000000"/>
                </a:solidFill>
              </a:rPr>
              <a:t> and </a:t>
            </a:r>
            <a:r>
              <a:rPr lang="en-GB" b="1" dirty="0">
                <a:solidFill>
                  <a:srgbClr val="000000"/>
                </a:solidFill>
              </a:rPr>
              <a:t>make new friends</a:t>
            </a:r>
            <a:r>
              <a:rPr lang="en-GB" dirty="0">
                <a:solidFill>
                  <a:srgbClr val="000000"/>
                </a:solidFill>
              </a:rPr>
              <a:t>.</a:t>
            </a:r>
            <a:endParaRPr dirty="0">
              <a:solidFill>
                <a:srgbClr val="000000"/>
              </a:solidFill>
            </a:endParaRPr>
          </a:p>
          <a:p>
            <a:pPr marL="0" lvl="0" indent="0" algn="l" rtl="0">
              <a:lnSpc>
                <a:spcPct val="115000"/>
              </a:lnSpc>
              <a:spcBef>
                <a:spcPts val="1000"/>
              </a:spcBef>
              <a:spcAft>
                <a:spcPts val="0"/>
              </a:spcAft>
              <a:buSzPts val="1100"/>
              <a:buNone/>
            </a:pPr>
            <a:r>
              <a:rPr lang="en-GB" dirty="0">
                <a:solidFill>
                  <a:srgbClr val="000000"/>
                </a:solidFill>
              </a:rPr>
              <a:t>Trying to keep other people away from a friendship, for example out of </a:t>
            </a:r>
            <a:r>
              <a:rPr lang="en-GB" b="1" dirty="0">
                <a:solidFill>
                  <a:srgbClr val="000000"/>
                </a:solidFill>
              </a:rPr>
              <a:t>jealousy</a:t>
            </a:r>
            <a:r>
              <a:rPr lang="en-GB" dirty="0">
                <a:solidFill>
                  <a:srgbClr val="000000"/>
                </a:solidFill>
              </a:rPr>
              <a:t>, is more likely to make the friendship break down. People can end up feeling </a:t>
            </a:r>
            <a:r>
              <a:rPr lang="en-GB" b="1" dirty="0">
                <a:solidFill>
                  <a:srgbClr val="000000"/>
                </a:solidFill>
              </a:rPr>
              <a:t>trapped</a:t>
            </a:r>
            <a:r>
              <a:rPr lang="en-GB" dirty="0">
                <a:solidFill>
                  <a:srgbClr val="000000"/>
                </a:solidFill>
              </a:rPr>
              <a:t> or </a:t>
            </a:r>
            <a:r>
              <a:rPr lang="en-GB" b="1" dirty="0">
                <a:solidFill>
                  <a:srgbClr val="000000"/>
                </a:solidFill>
              </a:rPr>
              <a:t>restricted</a:t>
            </a:r>
            <a:r>
              <a:rPr lang="en-GB" dirty="0">
                <a:solidFill>
                  <a:srgbClr val="000000"/>
                </a:solidFill>
              </a:rPr>
              <a:t> and want to break away in this kind of friendship.</a:t>
            </a:r>
            <a:endParaRPr dirty="0">
              <a:solidFill>
                <a:srgbClr val="000000"/>
              </a:solidFill>
            </a:endParaRPr>
          </a:p>
          <a:p>
            <a:pPr marL="0" lvl="0" indent="0" algn="l" rtl="0">
              <a:lnSpc>
                <a:spcPct val="115000"/>
              </a:lnSpc>
              <a:spcBef>
                <a:spcPts val="1000"/>
              </a:spcBef>
              <a:spcAft>
                <a:spcPts val="0"/>
              </a:spcAft>
              <a:buSzPts val="1100"/>
              <a:buNone/>
            </a:pPr>
            <a:r>
              <a:rPr lang="en-GB" dirty="0">
                <a:solidFill>
                  <a:schemeClr val="dk1"/>
                </a:solidFill>
              </a:rPr>
              <a:t>Teach pupils that being unwelcoming to others (e.g. ignoring them, or not involving them in a group or game) can make them feel lonely and excluded.</a:t>
            </a:r>
            <a:endParaRPr dirty="0">
              <a:solidFill>
                <a:schemeClr val="dk1"/>
              </a:solidFill>
            </a:endParaRPr>
          </a:p>
          <a:p>
            <a:pPr marL="0" lvl="0" indent="0" algn="l" rtl="0">
              <a:lnSpc>
                <a:spcPct val="115000"/>
              </a:lnSpc>
              <a:spcBef>
                <a:spcPts val="1000"/>
              </a:spcBef>
              <a:spcAft>
                <a:spcPts val="0"/>
              </a:spcAft>
              <a:buSzPts val="1100"/>
              <a:buNone/>
            </a:pPr>
            <a:endParaRPr dirty="0">
              <a:solidFill>
                <a:srgbClr val="000000"/>
              </a:solidFill>
            </a:endParaRPr>
          </a:p>
          <a:p>
            <a:pPr marL="0" lvl="0" indent="0" algn="l" rtl="0">
              <a:lnSpc>
                <a:spcPct val="115000"/>
              </a:lnSpc>
              <a:spcBef>
                <a:spcPts val="1000"/>
              </a:spcBef>
              <a:spcAft>
                <a:spcPts val="1600"/>
              </a:spcAft>
              <a:buSzPts val="1400"/>
              <a:buNone/>
            </a:pPr>
            <a:endParaRPr dirty="0">
              <a:solidFill>
                <a:schemeClr val="dk1"/>
              </a:solidFill>
            </a:endParaRPr>
          </a:p>
        </p:txBody>
      </p:sp>
      <p:sp>
        <p:nvSpPr>
          <p:cNvPr id="294" name="Google Shape;294;p50"/>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that healthy friendships are positive and welcoming towards others, and do not make others feel lonely or excluded.</a:t>
            </a: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93" name="Google Shape;293;p50"/>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GB" dirty="0"/>
              <a:t>Welcoming friendships (2) </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304" name="Google Shape;304;p51"/>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01" name="Google Shape;301;p51"/>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400"/>
              <a:buNone/>
            </a:pPr>
            <a:r>
              <a:rPr lang="en-GB" dirty="0">
                <a:solidFill>
                  <a:schemeClr val="dk1"/>
                </a:solidFill>
              </a:rPr>
              <a:t>Explain that regularly excluding others to hurt them is a form of </a:t>
            </a:r>
            <a:r>
              <a:rPr lang="en-GB" b="1" dirty="0">
                <a:solidFill>
                  <a:schemeClr val="dk1"/>
                </a:solidFill>
              </a:rPr>
              <a:t>bullying</a:t>
            </a:r>
            <a:r>
              <a:rPr lang="en-GB" dirty="0">
                <a:solidFill>
                  <a:schemeClr val="dk1"/>
                </a:solidFill>
              </a:rPr>
              <a:t>. Teach that:</a:t>
            </a:r>
            <a:endParaRPr dirty="0">
              <a:solidFill>
                <a:schemeClr val="dk1"/>
              </a:solidFill>
            </a:endParaRPr>
          </a:p>
          <a:p>
            <a:pPr marL="457200" lvl="0" indent="-317500" algn="l" rtl="0">
              <a:lnSpc>
                <a:spcPct val="115000"/>
              </a:lnSpc>
              <a:spcBef>
                <a:spcPts val="1000"/>
              </a:spcBef>
              <a:spcAft>
                <a:spcPts val="0"/>
              </a:spcAft>
              <a:buClr>
                <a:schemeClr val="accent1"/>
              </a:buClr>
              <a:buSzPts val="1400"/>
              <a:buChar char="●"/>
            </a:pPr>
            <a:r>
              <a:rPr lang="en-GB" dirty="0">
                <a:solidFill>
                  <a:schemeClr val="dk1"/>
                </a:solidFill>
              </a:rPr>
              <a:t>it is better to be kind to each other</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life is more fun when we let other people’s personalities and ideas into our groups</a:t>
            </a:r>
            <a:endParaRPr dirty="0">
              <a:solidFill>
                <a:schemeClr val="dk1"/>
              </a:solidFill>
            </a:endParaRPr>
          </a:p>
          <a:p>
            <a:pPr marL="0" lvl="0" indent="0" algn="l" rtl="0">
              <a:lnSpc>
                <a:spcPct val="115000"/>
              </a:lnSpc>
              <a:spcBef>
                <a:spcPts val="500"/>
              </a:spcBef>
              <a:spcAft>
                <a:spcPts val="0"/>
              </a:spcAft>
              <a:buSzPts val="1100"/>
              <a:buNone/>
            </a:pPr>
            <a:r>
              <a:rPr lang="en-GB" dirty="0">
                <a:solidFill>
                  <a:schemeClr val="dk1"/>
                </a:solidFill>
              </a:rPr>
              <a:t>Explain that while we should be friendly and welcoming to everyone, we do not have to be close friends with everyone. We are all allowed to decide how close a relationship we form with different people.</a:t>
            </a:r>
            <a:endParaRPr dirty="0">
              <a:solidFill>
                <a:schemeClr val="dk1"/>
              </a:solidFill>
            </a:endParaRPr>
          </a:p>
          <a:p>
            <a:pPr marL="0" lvl="0" indent="0" algn="l" rtl="0">
              <a:lnSpc>
                <a:spcPct val="115000"/>
              </a:lnSpc>
              <a:spcBef>
                <a:spcPts val="1600"/>
              </a:spcBef>
              <a:spcAft>
                <a:spcPts val="0"/>
              </a:spcAft>
              <a:buClr>
                <a:schemeClr val="dk1"/>
              </a:buClr>
              <a:buSzPts val="1400"/>
              <a:buFont typeface="Arial"/>
              <a:buNone/>
            </a:pPr>
            <a:r>
              <a:rPr lang="en-GB" dirty="0">
                <a:solidFill>
                  <a:schemeClr val="dk1"/>
                </a:solidFill>
              </a:rPr>
              <a:t>See the </a:t>
            </a:r>
            <a:r>
              <a:rPr lang="en-GB" b="1" dirty="0">
                <a:solidFill>
                  <a:schemeClr val="dk1"/>
                </a:solidFill>
              </a:rPr>
              <a:t>respectful relationships</a:t>
            </a:r>
            <a:r>
              <a:rPr lang="en-GB" dirty="0">
                <a:solidFill>
                  <a:schemeClr val="dk1"/>
                </a:solidFill>
              </a:rPr>
              <a:t> module for more information.</a:t>
            </a:r>
            <a:endParaRPr dirty="0">
              <a:solidFill>
                <a:schemeClr val="dk1"/>
              </a:solidFill>
            </a:endParaRPr>
          </a:p>
          <a:p>
            <a:pPr marL="0" lvl="0" indent="0" algn="l" rtl="0">
              <a:lnSpc>
                <a:spcPct val="115000"/>
              </a:lnSpc>
              <a:spcBef>
                <a:spcPts val="160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500"/>
              </a:spcBef>
              <a:spcAft>
                <a:spcPts val="0"/>
              </a:spcAft>
              <a:buClr>
                <a:schemeClr val="dk1"/>
              </a:buClr>
              <a:buSzPts val="1100"/>
              <a:buFont typeface="Arial"/>
              <a:buNone/>
            </a:pPr>
            <a:endParaRPr sz="1050" dirty="0">
              <a:solidFill>
                <a:schemeClr val="dk1"/>
              </a:solidFill>
              <a:latin typeface="Roboto"/>
              <a:ea typeface="Roboto"/>
              <a:cs typeface="Roboto"/>
              <a:sym typeface="Roboto"/>
            </a:endParaRPr>
          </a:p>
          <a:p>
            <a:pPr marL="0" lvl="0" indent="0" algn="l" rtl="0">
              <a:lnSpc>
                <a:spcPct val="115000"/>
              </a:lnSpc>
              <a:spcBef>
                <a:spcPts val="1600"/>
              </a:spcBef>
              <a:spcAft>
                <a:spcPts val="1600"/>
              </a:spcAft>
              <a:buSzPts val="1400"/>
              <a:buNone/>
            </a:pPr>
            <a:endParaRPr dirty="0">
              <a:solidFill>
                <a:schemeClr val="dk1"/>
              </a:solidFill>
            </a:endParaRPr>
          </a:p>
        </p:txBody>
      </p:sp>
      <p:sp>
        <p:nvSpPr>
          <p:cNvPr id="303" name="Google Shape;303;p51"/>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that healthy friendships are positive and welcoming towards others, and do not make others feel lonely or excluded.</a:t>
            </a: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02" name="Google Shape;302;p51"/>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dirty="0"/>
          </a:p>
        </p:txBody>
      </p:sp>
      <p:sp>
        <p:nvSpPr>
          <p:cNvPr id="2" name="Speech Bubble: Oval 1">
            <a:extLst>
              <a:ext uri="{FF2B5EF4-FFF2-40B4-BE49-F238E27FC236}">
                <a16:creationId xmlns:a16="http://schemas.microsoft.com/office/drawing/2014/main" id="{2FDE7C4D-8C82-4436-9CA6-38B790186C6D}"/>
              </a:ext>
            </a:extLst>
          </p:cNvPr>
          <p:cNvSpPr/>
          <p:nvPr/>
        </p:nvSpPr>
        <p:spPr>
          <a:xfrm>
            <a:off x="6339329" y="2335500"/>
            <a:ext cx="1928692" cy="1629461"/>
          </a:xfrm>
          <a:prstGeom prst="wedgeEllipseCallout">
            <a:avLst>
              <a:gd name="adj1" fmla="val -57065"/>
              <a:gd name="adj2" fmla="val 4343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the school’s policy definition of bullying?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2"/>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When an offer of friendship is rejected</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313" name="Google Shape;313;p52"/>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10" name="Google Shape;310;p52"/>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400"/>
              <a:buNone/>
            </a:pPr>
            <a:endParaRPr dirty="0">
              <a:solidFill>
                <a:schemeClr val="dk1"/>
              </a:solidFill>
            </a:endParaRPr>
          </a:p>
          <a:p>
            <a:pPr marL="0" lvl="0" indent="0" algn="l" rtl="0">
              <a:lnSpc>
                <a:spcPct val="115000"/>
              </a:lnSpc>
              <a:spcBef>
                <a:spcPts val="0"/>
              </a:spcBef>
              <a:spcAft>
                <a:spcPts val="0"/>
              </a:spcAft>
              <a:buSzPts val="1400"/>
              <a:buNone/>
            </a:pPr>
            <a:r>
              <a:rPr lang="en-GB" dirty="0">
                <a:solidFill>
                  <a:schemeClr val="dk1"/>
                </a:solidFill>
              </a:rPr>
              <a:t>Explain that not everyone we meet will want to be our friend. Sometimes we want to be friends with someone, but they do not feel the same way.</a:t>
            </a:r>
            <a:endParaRPr dirty="0">
              <a:solidFill>
                <a:schemeClr val="dk1"/>
              </a:solidFill>
            </a:endParaRPr>
          </a:p>
          <a:p>
            <a:pPr marL="0" lvl="0" indent="0" algn="l" rtl="0">
              <a:lnSpc>
                <a:spcPct val="115000"/>
              </a:lnSpc>
              <a:spcBef>
                <a:spcPts val="1600"/>
              </a:spcBef>
              <a:spcAft>
                <a:spcPts val="0"/>
              </a:spcAft>
              <a:buSzPts val="1400"/>
              <a:buNone/>
            </a:pPr>
            <a:r>
              <a:rPr lang="en-GB" dirty="0">
                <a:solidFill>
                  <a:schemeClr val="dk1"/>
                </a:solidFill>
              </a:rPr>
              <a:t>If this happens, we should not feel like we have done something wrong or do not deserve friendship.</a:t>
            </a:r>
            <a:endParaRPr dirty="0">
              <a:solidFill>
                <a:schemeClr val="dk1"/>
              </a:solidFill>
            </a:endParaRPr>
          </a:p>
          <a:p>
            <a:pPr marL="0" lvl="0" indent="0" algn="l" rtl="0">
              <a:lnSpc>
                <a:spcPct val="115000"/>
              </a:lnSpc>
              <a:spcBef>
                <a:spcPts val="1600"/>
              </a:spcBef>
              <a:spcAft>
                <a:spcPts val="0"/>
              </a:spcAft>
              <a:buSzPts val="1400"/>
              <a:buNone/>
            </a:pPr>
            <a:r>
              <a:rPr lang="en-GB" dirty="0">
                <a:solidFill>
                  <a:schemeClr val="dk1"/>
                </a:solidFill>
              </a:rPr>
              <a:t>Teach that we can still have a good relationship with that person and treat them with respect.</a:t>
            </a:r>
            <a:endParaRPr dirty="0">
              <a:solidFill>
                <a:schemeClr val="dk1"/>
              </a:solidFill>
            </a:endParaRPr>
          </a:p>
          <a:p>
            <a:pPr marL="0" lvl="0" indent="0" algn="l" rtl="0">
              <a:lnSpc>
                <a:spcPct val="115000"/>
              </a:lnSpc>
              <a:spcBef>
                <a:spcPts val="1600"/>
              </a:spcBef>
              <a:spcAft>
                <a:spcPts val="0"/>
              </a:spcAft>
              <a:buSzPts val="1400"/>
              <a:buNone/>
            </a:pPr>
            <a:r>
              <a:rPr lang="en-GB" dirty="0">
                <a:solidFill>
                  <a:schemeClr val="dk1"/>
                </a:solidFill>
              </a:rPr>
              <a:t>Explain to pupils that they can speak to a trusted adult for support.</a:t>
            </a:r>
            <a:endParaRPr dirty="0">
              <a:solidFill>
                <a:schemeClr val="dk1"/>
              </a:solidFill>
            </a:endParaRPr>
          </a:p>
          <a:p>
            <a:pPr marL="0" lvl="0" indent="0" algn="l" rtl="0">
              <a:lnSpc>
                <a:spcPct val="115000"/>
              </a:lnSpc>
              <a:spcBef>
                <a:spcPts val="1600"/>
              </a:spcBef>
              <a:spcAft>
                <a:spcPts val="1600"/>
              </a:spcAft>
              <a:buSzPts val="1400"/>
              <a:buNone/>
            </a:pPr>
            <a:endParaRPr dirty="0">
              <a:solidFill>
                <a:schemeClr val="dk1"/>
              </a:solidFill>
            </a:endParaRPr>
          </a:p>
        </p:txBody>
      </p:sp>
      <p:sp>
        <p:nvSpPr>
          <p:cNvPr id="312" name="Google Shape;312;p52"/>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that healthy friendships are positive and welcoming towards others, and do not make others feel lonely or excluded.</a:t>
            </a: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11" name="Google Shape;311;p52"/>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What you get out of today</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125" name="Google Shape;125;p28"/>
          <p:cNvSpPr txBox="1">
            <a:spLocks noGrp="1"/>
          </p:cNvSpPr>
          <p:nvPr>
            <p:ph type="body" idx="1"/>
          </p:nvPr>
        </p:nvSpPr>
        <p:spPr>
          <a:xfrm>
            <a:off x="270000" y="914400"/>
            <a:ext cx="75654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GB" sz="1800" dirty="0">
                <a:solidFill>
                  <a:srgbClr val="000000"/>
                </a:solidFill>
              </a:rPr>
              <a:t>By the end of this training you should:</a:t>
            </a:r>
            <a:endParaRPr sz="1800" dirty="0">
              <a:solidFill>
                <a:srgbClr val="000000"/>
              </a:solidFill>
            </a:endParaRPr>
          </a:p>
          <a:p>
            <a:pPr marL="0" lvl="0" indent="0" algn="l" rtl="0">
              <a:lnSpc>
                <a:spcPct val="115000"/>
              </a:lnSpc>
              <a:spcBef>
                <a:spcPts val="0"/>
              </a:spcBef>
              <a:spcAft>
                <a:spcPts val="0"/>
              </a:spcAft>
              <a:buClr>
                <a:schemeClr val="dk1"/>
              </a:buClr>
              <a:buSzPts val="1800"/>
              <a:buFont typeface="Arial"/>
              <a:buNone/>
            </a:pPr>
            <a:endParaRPr sz="1800"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sz="1800" dirty="0">
                <a:solidFill>
                  <a:srgbClr val="000000"/>
                </a:solidFill>
              </a:rPr>
              <a:t>know what is included in the statutory guidance </a:t>
            </a:r>
            <a:endParaRPr sz="1800"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sz="1800" dirty="0">
                <a:solidFill>
                  <a:srgbClr val="000000"/>
                </a:solidFill>
              </a:rPr>
              <a:t>know some key knowledge and facts to cover as part of this topic</a:t>
            </a:r>
            <a:endParaRPr sz="1800"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sz="1800" dirty="0">
                <a:solidFill>
                  <a:srgbClr val="000000"/>
                </a:solidFill>
              </a:rPr>
              <a:t>have strategies to deal with questions that come up in class</a:t>
            </a:r>
            <a:endParaRPr sz="1800" dirty="0">
              <a:solidFill>
                <a:srgbClr val="000000"/>
              </a:solidFill>
            </a:endParaRPr>
          </a:p>
          <a:p>
            <a:pPr marL="457200" lvl="0" indent="-342900" algn="l" rtl="0">
              <a:lnSpc>
                <a:spcPct val="115000"/>
              </a:lnSpc>
              <a:spcBef>
                <a:spcPts val="0"/>
              </a:spcBef>
              <a:spcAft>
                <a:spcPts val="0"/>
              </a:spcAft>
              <a:buClr>
                <a:schemeClr val="accent1"/>
              </a:buClr>
              <a:buSzPts val="1800"/>
              <a:buChar char="●"/>
            </a:pPr>
            <a:r>
              <a:rPr lang="en-GB" sz="1800" dirty="0">
                <a:solidFill>
                  <a:srgbClr val="000000"/>
                </a:solidFill>
              </a:rPr>
              <a:t>feel more confident teaching about </a:t>
            </a:r>
            <a:r>
              <a:rPr lang="en-GB" sz="1800" b="1" dirty="0">
                <a:solidFill>
                  <a:schemeClr val="dk1"/>
                </a:solidFill>
              </a:rPr>
              <a:t>caring friendships</a:t>
            </a:r>
            <a:endParaRPr sz="1800" dirty="0">
              <a:solidFill>
                <a:srgbClr val="434343"/>
              </a:solidFill>
            </a:endParaRPr>
          </a:p>
          <a:p>
            <a:pPr marL="457200" lvl="0" indent="0" algn="l" rtl="0">
              <a:lnSpc>
                <a:spcPct val="115000"/>
              </a:lnSpc>
              <a:spcBef>
                <a:spcPts val="0"/>
              </a:spcBef>
              <a:spcAft>
                <a:spcPts val="0"/>
              </a:spcAft>
              <a:buSzPts val="1400"/>
              <a:buNone/>
            </a:pPr>
            <a:endParaRPr sz="1800" dirty="0"/>
          </a:p>
          <a:p>
            <a:pPr marL="0" lvl="0" indent="0" algn="l" rtl="0">
              <a:lnSpc>
                <a:spcPct val="115000"/>
              </a:lnSpc>
              <a:spcBef>
                <a:spcPts val="0"/>
              </a:spcBef>
              <a:spcAft>
                <a:spcPts val="0"/>
              </a:spcAft>
              <a:buSzPts val="1400"/>
              <a:buNone/>
            </a:pPr>
            <a:endParaRPr sz="1800" dirty="0"/>
          </a:p>
          <a:p>
            <a:pPr marL="0" lvl="0" indent="0" algn="l" rtl="0">
              <a:lnSpc>
                <a:spcPct val="115000"/>
              </a:lnSpc>
              <a:spcBef>
                <a:spcPts val="1600"/>
              </a:spcBef>
              <a:spcAft>
                <a:spcPts val="1600"/>
              </a:spcAft>
              <a:buSzPts val="1400"/>
              <a:buNone/>
            </a:pPr>
            <a:endParaRPr sz="1800" dirty="0"/>
          </a:p>
        </p:txBody>
      </p:sp>
      <p:sp>
        <p:nvSpPr>
          <p:cNvPr id="126" name="Google Shape;126;p2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3"/>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Working through problems (1)</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322" name="Google Shape;322;p53"/>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19" name="Google Shape;319;p53"/>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Arial"/>
              <a:buNone/>
            </a:pPr>
            <a:r>
              <a:rPr lang="en-GB" dirty="0">
                <a:solidFill>
                  <a:srgbClr val="000000"/>
                </a:solidFill>
              </a:rPr>
              <a:t>Explain that most friendships have their ups and downs. When there is conflict in a friendship it can help to:</a:t>
            </a:r>
            <a:endParaRPr dirty="0">
              <a:solidFill>
                <a:srgbClr val="000000"/>
              </a:solidFill>
            </a:endParaRPr>
          </a:p>
          <a:p>
            <a:pPr marL="457200" lvl="0" indent="-317500" algn="l" rtl="0">
              <a:lnSpc>
                <a:spcPct val="115000"/>
              </a:lnSpc>
              <a:spcBef>
                <a:spcPts val="1000"/>
              </a:spcBef>
              <a:spcAft>
                <a:spcPts val="0"/>
              </a:spcAft>
              <a:buClr>
                <a:schemeClr val="accent1"/>
              </a:buClr>
              <a:buSzPts val="1400"/>
              <a:buChar char="●"/>
            </a:pPr>
            <a:r>
              <a:rPr lang="en-GB" b="1" dirty="0">
                <a:solidFill>
                  <a:srgbClr val="000000"/>
                </a:solidFill>
              </a:rPr>
              <a:t>apologise</a:t>
            </a:r>
            <a:r>
              <a:rPr lang="en-GB" dirty="0">
                <a:solidFill>
                  <a:srgbClr val="000000"/>
                </a:solidFill>
              </a:rPr>
              <a:t> if we are in the wrong</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recognise the emotions</a:t>
            </a:r>
            <a:r>
              <a:rPr lang="en-GB" dirty="0">
                <a:solidFill>
                  <a:srgbClr val="000000"/>
                </a:solidFill>
              </a:rPr>
              <a:t> we each felt</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discuss</a:t>
            </a:r>
            <a:r>
              <a:rPr lang="en-GB" dirty="0">
                <a:solidFill>
                  <a:srgbClr val="000000"/>
                </a:solidFill>
              </a:rPr>
              <a:t> the problem on both sides honestly to resolve issues</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listen and acknowledge </a:t>
            </a:r>
            <a:r>
              <a:rPr lang="en-GB" dirty="0">
                <a:solidFill>
                  <a:srgbClr val="000000"/>
                </a:solidFill>
              </a:rPr>
              <a:t>each other’s viewpoints</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clarify views </a:t>
            </a:r>
            <a:r>
              <a:rPr lang="en-GB" dirty="0">
                <a:solidFill>
                  <a:srgbClr val="000000"/>
                </a:solidFill>
              </a:rPr>
              <a:t>and</a:t>
            </a:r>
            <a:r>
              <a:rPr lang="en-GB" b="1" dirty="0">
                <a:solidFill>
                  <a:srgbClr val="000000"/>
                </a:solidFill>
              </a:rPr>
              <a:t> opinions</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accept the consequences </a:t>
            </a:r>
            <a:r>
              <a:rPr lang="en-GB" dirty="0">
                <a:solidFill>
                  <a:srgbClr val="000000"/>
                </a:solidFill>
              </a:rPr>
              <a:t>of our actions</a:t>
            </a:r>
            <a:endParaRPr dirty="0">
              <a:solidFill>
                <a:srgbClr val="000000"/>
              </a:solidFill>
            </a:endParaRPr>
          </a:p>
          <a:p>
            <a:pPr marL="0" lvl="0" indent="0" algn="l" rtl="0">
              <a:lnSpc>
                <a:spcPct val="115000"/>
              </a:lnSpc>
              <a:spcBef>
                <a:spcPts val="1000"/>
              </a:spcBef>
              <a:spcAft>
                <a:spcPts val="0"/>
              </a:spcAft>
              <a:buClr>
                <a:schemeClr val="dk1"/>
              </a:buClr>
              <a:buSzPts val="1400"/>
              <a:buFont typeface="Arial"/>
              <a:buNone/>
            </a:pPr>
            <a:r>
              <a:rPr lang="en-GB" dirty="0">
                <a:solidFill>
                  <a:srgbClr val="000000"/>
                </a:solidFill>
              </a:rPr>
              <a:t>Explain that a </a:t>
            </a:r>
            <a:r>
              <a:rPr lang="en-GB" b="1" dirty="0">
                <a:solidFill>
                  <a:srgbClr val="000000"/>
                </a:solidFill>
              </a:rPr>
              <a:t>successfully resolved</a:t>
            </a:r>
            <a:r>
              <a:rPr lang="en-GB" dirty="0">
                <a:solidFill>
                  <a:srgbClr val="000000"/>
                </a:solidFill>
              </a:rPr>
              <a:t> conflict can </a:t>
            </a:r>
            <a:r>
              <a:rPr lang="en-GB" b="1" dirty="0">
                <a:solidFill>
                  <a:srgbClr val="000000"/>
                </a:solidFill>
              </a:rPr>
              <a:t>strengthen</a:t>
            </a:r>
            <a:r>
              <a:rPr lang="en-GB" dirty="0">
                <a:solidFill>
                  <a:srgbClr val="000000"/>
                </a:solidFill>
              </a:rPr>
              <a:t> a friendship as the parties understand more about the other person and themselves as a result.</a:t>
            </a:r>
            <a:endParaRPr dirty="0">
              <a:solidFill>
                <a:srgbClr val="000000"/>
              </a:solidFill>
            </a:endParaRPr>
          </a:p>
          <a:p>
            <a:pPr marL="0" lvl="0" indent="0" algn="l" rtl="0">
              <a:lnSpc>
                <a:spcPct val="115000"/>
              </a:lnSpc>
              <a:spcBef>
                <a:spcPts val="0"/>
              </a:spcBef>
              <a:spcAft>
                <a:spcPts val="0"/>
              </a:spcAft>
              <a:buSzPts val="1400"/>
              <a:buNone/>
            </a:pPr>
            <a:endParaRPr dirty="0">
              <a:solidFill>
                <a:srgbClr val="000000"/>
              </a:solidFill>
            </a:endParaRPr>
          </a:p>
        </p:txBody>
      </p:sp>
      <p:sp>
        <p:nvSpPr>
          <p:cNvPr id="321" name="Google Shape;321;p53"/>
          <p:cNvSpPr txBox="1">
            <a:spLocks noGrp="1"/>
          </p:cNvSpPr>
          <p:nvPr>
            <p:ph type="body" idx="2"/>
          </p:nvPr>
        </p:nvSpPr>
        <p:spPr>
          <a:xfrm>
            <a:off x="6178800" y="216425"/>
            <a:ext cx="2695200" cy="26613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that most friendships have ups and downs, and that these can often be worked through so that the friendship is repaired or even strengthened, and that resorting to violence is never right.</a:t>
            </a:r>
            <a:endParaRPr sz="1800" dirty="0"/>
          </a:p>
        </p:txBody>
      </p:sp>
      <p:sp>
        <p:nvSpPr>
          <p:cNvPr id="320" name="Google Shape;320;p53"/>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4"/>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GB" dirty="0"/>
              <a:t>Working through problems (2</a:t>
            </a:r>
            <a:r>
              <a:rPr lang="en-GB" dirty="0">
                <a:solidFill>
                  <a:srgbClr val="073763"/>
                </a:solidFill>
              </a:rPr>
              <a:t>)</a:t>
            </a: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331" name="Google Shape;331;p54"/>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28" name="Google Shape;328;p54"/>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chemeClr val="dk1"/>
                </a:solidFill>
              </a:rPr>
              <a:t>Teach that communicating with someone is the only way to solve an issue in a friendship. </a:t>
            </a:r>
            <a:r>
              <a:rPr lang="en-GB" b="1" dirty="0">
                <a:solidFill>
                  <a:schemeClr val="dk1"/>
                </a:solidFill>
              </a:rPr>
              <a:t>Violence</a:t>
            </a:r>
            <a:r>
              <a:rPr lang="en-GB" dirty="0">
                <a:solidFill>
                  <a:schemeClr val="dk1"/>
                </a:solidFill>
              </a:rPr>
              <a:t> does not solve problems, it usually makes them worse and can permanently end a friendship.</a:t>
            </a:r>
            <a:endParaRPr dirty="0">
              <a:solidFill>
                <a:schemeClr val="dk1"/>
              </a:solidFill>
            </a:endParaRPr>
          </a:p>
          <a:p>
            <a:pPr marL="0" lvl="0" indent="0" algn="l" rtl="0">
              <a:lnSpc>
                <a:spcPct val="115000"/>
              </a:lnSpc>
              <a:spcBef>
                <a:spcPts val="1200"/>
              </a:spcBef>
              <a:spcAft>
                <a:spcPts val="0"/>
              </a:spcAft>
              <a:buSzPts val="1400"/>
              <a:buNone/>
            </a:pPr>
            <a:r>
              <a:rPr lang="en-GB" dirty="0">
                <a:solidFill>
                  <a:schemeClr val="dk1"/>
                </a:solidFill>
              </a:rPr>
              <a:t>Violence or fighting at school is </a:t>
            </a:r>
            <a:r>
              <a:rPr lang="en-GB" b="1" dirty="0">
                <a:solidFill>
                  <a:schemeClr val="dk1"/>
                </a:solidFill>
              </a:rPr>
              <a:t>very serious</a:t>
            </a:r>
            <a:r>
              <a:rPr lang="en-GB" dirty="0">
                <a:solidFill>
                  <a:schemeClr val="dk1"/>
                </a:solidFill>
              </a:rPr>
              <a:t> and will not be accepted </a:t>
            </a:r>
            <a:r>
              <a:rPr lang="en-GB" b="1" dirty="0">
                <a:solidFill>
                  <a:schemeClr val="dk1"/>
                </a:solidFill>
              </a:rPr>
              <a:t>under</a:t>
            </a:r>
            <a:r>
              <a:rPr lang="en-GB" dirty="0">
                <a:solidFill>
                  <a:schemeClr val="dk1"/>
                </a:solidFill>
              </a:rPr>
              <a:t> </a:t>
            </a:r>
            <a:r>
              <a:rPr lang="en-GB" b="1" dirty="0">
                <a:solidFill>
                  <a:schemeClr val="dk1"/>
                </a:solidFill>
              </a:rPr>
              <a:t>any circumstances</a:t>
            </a:r>
            <a:r>
              <a:rPr lang="en-GB" dirty="0">
                <a:solidFill>
                  <a:schemeClr val="dk1"/>
                </a:solidFill>
              </a:rPr>
              <a:t>.</a:t>
            </a:r>
            <a:endParaRPr dirty="0">
              <a:solidFill>
                <a:schemeClr val="dk1"/>
              </a:solidFill>
            </a:endParaRPr>
          </a:p>
          <a:p>
            <a:pPr marL="0" lvl="0" indent="0" algn="l" rtl="0">
              <a:lnSpc>
                <a:spcPct val="115000"/>
              </a:lnSpc>
              <a:spcBef>
                <a:spcPts val="1200"/>
              </a:spcBef>
              <a:spcAft>
                <a:spcPts val="0"/>
              </a:spcAft>
              <a:buSzPts val="1400"/>
              <a:buNone/>
            </a:pPr>
            <a:r>
              <a:rPr lang="en-GB" dirty="0">
                <a:solidFill>
                  <a:schemeClr val="dk1"/>
                </a:solidFill>
              </a:rPr>
              <a:t>Teach that there are always consequences for hurting, threatening to hurt or trying to hurt someone else.</a:t>
            </a: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GB" dirty="0">
                <a:solidFill>
                  <a:schemeClr val="dk1"/>
                </a:solidFill>
              </a:rPr>
              <a:t>Explain that pupils should speak to a trusted adult if they have witnessed any threats of violence against them or people they know. </a:t>
            </a:r>
            <a:endParaRPr dirty="0">
              <a:solidFill>
                <a:schemeClr val="dk1"/>
              </a:solidFill>
            </a:endParaRPr>
          </a:p>
        </p:txBody>
      </p:sp>
      <p:sp>
        <p:nvSpPr>
          <p:cNvPr id="330" name="Google Shape;330;p54"/>
          <p:cNvSpPr txBox="1">
            <a:spLocks noGrp="1"/>
          </p:cNvSpPr>
          <p:nvPr>
            <p:ph type="body" idx="2"/>
          </p:nvPr>
        </p:nvSpPr>
        <p:spPr>
          <a:xfrm>
            <a:off x="6178800" y="216425"/>
            <a:ext cx="2695200" cy="26613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that most friendships have ups and downs, and that these can often be worked through so that the friendship is repaired or even strengthened, and that resorting to violence is never right.</a:t>
            </a:r>
            <a:endParaRPr sz="1800" dirty="0"/>
          </a:p>
        </p:txBody>
      </p:sp>
      <p:sp>
        <p:nvSpPr>
          <p:cNvPr id="329" name="Google Shape;329;p54"/>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Trust and friendship (1)</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340" name="Google Shape;340;p55"/>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37" name="Google Shape;337;p55"/>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solidFill>
                  <a:schemeClr val="dk1"/>
                </a:solidFill>
              </a:rPr>
              <a:t>Teach that an important part of a friendship is trust and being able to rely on friends.</a:t>
            </a:r>
            <a:endParaRPr dirty="0">
              <a:solidFill>
                <a:schemeClr val="dk1"/>
              </a:solidFill>
            </a:endParaRPr>
          </a:p>
          <a:p>
            <a:pPr marL="0" lvl="0" indent="0" algn="l" rtl="0">
              <a:lnSpc>
                <a:spcPct val="100000"/>
              </a:lnSpc>
              <a:spcBef>
                <a:spcPts val="1000"/>
              </a:spcBef>
              <a:spcAft>
                <a:spcPts val="0"/>
              </a:spcAft>
              <a:buSzPts val="1400"/>
              <a:buNone/>
            </a:pPr>
            <a:r>
              <a:rPr lang="en-GB" dirty="0">
                <a:solidFill>
                  <a:schemeClr val="dk1"/>
                </a:solidFill>
              </a:rPr>
              <a:t>Explain that trust is built over time, and people learn to trust us by their </a:t>
            </a:r>
            <a:r>
              <a:rPr lang="en-GB" b="1" dirty="0">
                <a:solidFill>
                  <a:schemeClr val="dk1"/>
                </a:solidFill>
              </a:rPr>
              <a:t>experience</a:t>
            </a:r>
            <a:r>
              <a:rPr lang="en-GB" dirty="0">
                <a:solidFill>
                  <a:schemeClr val="dk1"/>
                </a:solidFill>
              </a:rPr>
              <a:t> of our behaviour towards them, and how they see us behaving towards others.</a:t>
            </a:r>
            <a:endParaRPr dirty="0">
              <a:solidFill>
                <a:schemeClr val="dk1"/>
              </a:solidFill>
            </a:endParaRPr>
          </a:p>
          <a:p>
            <a:pPr marL="0" lvl="0" indent="0" algn="l" rtl="0">
              <a:lnSpc>
                <a:spcPct val="100000"/>
              </a:lnSpc>
              <a:spcBef>
                <a:spcPts val="1000"/>
              </a:spcBef>
              <a:spcAft>
                <a:spcPts val="0"/>
              </a:spcAft>
              <a:buSzPts val="1400"/>
              <a:buNone/>
            </a:pPr>
            <a:r>
              <a:rPr lang="en-GB" dirty="0">
                <a:solidFill>
                  <a:schemeClr val="dk1"/>
                </a:solidFill>
              </a:rPr>
              <a:t>For example, trust develops when people:</a:t>
            </a:r>
            <a:endParaRPr dirty="0">
              <a:solidFill>
                <a:srgbClr val="000000"/>
              </a:solidFill>
            </a:endParaRPr>
          </a:p>
          <a:p>
            <a:pPr marL="457200" lvl="0" indent="-317500" algn="l" rtl="0">
              <a:lnSpc>
                <a:spcPct val="115000"/>
              </a:lnSpc>
              <a:spcBef>
                <a:spcPts val="1000"/>
              </a:spcBef>
              <a:spcAft>
                <a:spcPts val="0"/>
              </a:spcAft>
              <a:buClr>
                <a:schemeClr val="accent1"/>
              </a:buClr>
              <a:buSzPts val="1400"/>
              <a:buChar char="●"/>
            </a:pPr>
            <a:r>
              <a:rPr lang="en-GB" b="1" dirty="0">
                <a:solidFill>
                  <a:srgbClr val="000000"/>
                </a:solidFill>
              </a:rPr>
              <a:t>share</a:t>
            </a:r>
            <a:r>
              <a:rPr lang="en-GB" dirty="0">
                <a:solidFill>
                  <a:srgbClr val="000000"/>
                </a:solidFill>
              </a:rPr>
              <a:t> and take turns</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dirty="0">
                <a:solidFill>
                  <a:srgbClr val="000000"/>
                </a:solidFill>
              </a:rPr>
              <a:t>keep </a:t>
            </a:r>
            <a:r>
              <a:rPr lang="en-GB" b="1" dirty="0">
                <a:solidFill>
                  <a:srgbClr val="000000"/>
                </a:solidFill>
              </a:rPr>
              <a:t>promises</a:t>
            </a:r>
            <a:endParaRPr b="1"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listen</a:t>
            </a:r>
            <a:r>
              <a:rPr lang="en-GB" dirty="0">
                <a:solidFill>
                  <a:srgbClr val="000000"/>
                </a:solidFill>
              </a:rPr>
              <a:t> without judgment</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respect people’s wishes</a:t>
            </a:r>
            <a:r>
              <a:rPr lang="en-GB" dirty="0">
                <a:solidFill>
                  <a:srgbClr val="000000"/>
                </a:solidFill>
              </a:rPr>
              <a:t>, e.g. about boundaries</a:t>
            </a:r>
            <a:endParaRPr dirty="0">
              <a:solidFill>
                <a:srgbClr val="000000"/>
              </a:solidFill>
            </a:endParaRPr>
          </a:p>
          <a:p>
            <a:pPr marL="457200" lvl="0" indent="-317500" algn="l" rtl="0">
              <a:lnSpc>
                <a:spcPct val="115000"/>
              </a:lnSpc>
              <a:spcBef>
                <a:spcPts val="0"/>
              </a:spcBef>
              <a:spcAft>
                <a:spcPts val="0"/>
              </a:spcAft>
              <a:buClr>
                <a:schemeClr val="accent1"/>
              </a:buClr>
              <a:buSzPts val="1400"/>
              <a:buChar char="●"/>
            </a:pPr>
            <a:r>
              <a:rPr lang="en-GB" b="1" dirty="0">
                <a:solidFill>
                  <a:srgbClr val="000000"/>
                </a:solidFill>
              </a:rPr>
              <a:t>are honest</a:t>
            </a:r>
            <a:r>
              <a:rPr lang="en-GB" dirty="0">
                <a:solidFill>
                  <a:srgbClr val="000000"/>
                </a:solidFill>
              </a:rPr>
              <a:t> about their feelings</a:t>
            </a:r>
            <a:endParaRPr dirty="0">
              <a:solidFill>
                <a:srgbClr val="000000"/>
              </a:solidFill>
            </a:endParaRPr>
          </a:p>
          <a:p>
            <a:pPr marL="0" lvl="0" indent="0" algn="l" rtl="0">
              <a:lnSpc>
                <a:spcPct val="115000"/>
              </a:lnSpc>
              <a:spcBef>
                <a:spcPts val="0"/>
              </a:spcBef>
              <a:spcAft>
                <a:spcPts val="0"/>
              </a:spcAft>
              <a:buSzPts val="1400"/>
              <a:buNone/>
            </a:pPr>
            <a:endParaRPr dirty="0">
              <a:solidFill>
                <a:srgbClr val="000000"/>
              </a:solidFill>
            </a:endParaRPr>
          </a:p>
          <a:p>
            <a:pPr marL="0" lvl="0" indent="0" algn="l" rtl="0">
              <a:lnSpc>
                <a:spcPct val="115000"/>
              </a:lnSpc>
              <a:spcBef>
                <a:spcPts val="0"/>
              </a:spcBef>
              <a:spcAft>
                <a:spcPts val="0"/>
              </a:spcAft>
              <a:buSzPts val="1400"/>
              <a:buNone/>
            </a:pPr>
            <a:endParaRPr dirty="0">
              <a:solidFill>
                <a:srgbClr val="000000"/>
              </a:solidFill>
            </a:endParaRPr>
          </a:p>
          <a:p>
            <a:pPr marL="0" lvl="0" indent="0" algn="l" rtl="0">
              <a:lnSpc>
                <a:spcPct val="115000"/>
              </a:lnSpc>
              <a:spcBef>
                <a:spcPts val="0"/>
              </a:spcBef>
              <a:spcAft>
                <a:spcPts val="0"/>
              </a:spcAft>
              <a:buSzPts val="1400"/>
              <a:buNone/>
            </a:pPr>
            <a:endParaRPr dirty="0">
              <a:solidFill>
                <a:srgbClr val="000000"/>
              </a:solidFill>
            </a:endParaRPr>
          </a:p>
          <a:p>
            <a:pPr marL="0" lvl="0" indent="0" algn="l" rtl="0">
              <a:lnSpc>
                <a:spcPct val="115000"/>
              </a:lnSpc>
              <a:spcBef>
                <a:spcPts val="0"/>
              </a:spcBef>
              <a:spcAft>
                <a:spcPts val="0"/>
              </a:spcAft>
              <a:buSzPts val="1400"/>
              <a:buNone/>
            </a:pPr>
            <a:endParaRPr dirty="0"/>
          </a:p>
          <a:p>
            <a:pPr marL="45720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1000"/>
              </a:spcBef>
              <a:spcAft>
                <a:spcPts val="1600"/>
              </a:spcAft>
              <a:buSzPts val="1400"/>
              <a:buNone/>
            </a:pPr>
            <a:endParaRPr dirty="0"/>
          </a:p>
        </p:txBody>
      </p:sp>
      <p:sp>
        <p:nvSpPr>
          <p:cNvPr id="339" name="Google Shape;339;p55"/>
          <p:cNvSpPr txBox="1">
            <a:spLocks noGrp="1"/>
          </p:cNvSpPr>
          <p:nvPr>
            <p:ph type="body" idx="2"/>
          </p:nvPr>
        </p:nvSpPr>
        <p:spPr>
          <a:xfrm>
            <a:off x="6178800" y="216425"/>
            <a:ext cx="2695200" cy="32259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to recognise who to trust and who not to trust, how to judge when a friendship is making them feel unhappy or uncomfortable, managing conflict, how to manage these situations and how to seek help or advice from others, if needed.</a:t>
            </a:r>
            <a:endParaRPr sz="1800" dirty="0"/>
          </a:p>
        </p:txBody>
      </p:sp>
      <p:sp>
        <p:nvSpPr>
          <p:cNvPr id="338" name="Google Shape;338;p55"/>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6"/>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GB" dirty="0"/>
              <a:t>Trust and friendship (2)</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349" name="Google Shape;349;p56"/>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46" name="Google Shape;346;p56"/>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chemeClr val="dk1"/>
                </a:solidFill>
              </a:rPr>
              <a:t>Discuss types of behaviour that </a:t>
            </a:r>
            <a:r>
              <a:rPr lang="en-GB" b="1" dirty="0">
                <a:solidFill>
                  <a:schemeClr val="dk1"/>
                </a:solidFill>
              </a:rPr>
              <a:t>damage trust</a:t>
            </a:r>
            <a:r>
              <a:rPr lang="en-GB" dirty="0">
                <a:solidFill>
                  <a:schemeClr val="dk1"/>
                </a:solidFill>
              </a:rPr>
              <a:t>, for example:</a:t>
            </a:r>
            <a:endParaRPr dirty="0">
              <a:solidFill>
                <a:schemeClr val="dk1"/>
              </a:solidFill>
            </a:endParaRPr>
          </a:p>
          <a:p>
            <a:pPr marL="457200" lvl="0" indent="-317500" algn="l" rtl="0">
              <a:lnSpc>
                <a:spcPct val="115000"/>
              </a:lnSpc>
              <a:spcBef>
                <a:spcPts val="1000"/>
              </a:spcBef>
              <a:spcAft>
                <a:spcPts val="0"/>
              </a:spcAft>
              <a:buClr>
                <a:schemeClr val="accent1"/>
              </a:buClr>
              <a:buSzPts val="1400"/>
              <a:buChar char="●"/>
            </a:pPr>
            <a:r>
              <a:rPr lang="en-GB" b="1" dirty="0">
                <a:solidFill>
                  <a:schemeClr val="dk1"/>
                </a:solidFill>
              </a:rPr>
              <a:t>lying</a:t>
            </a:r>
            <a:r>
              <a:rPr lang="en-GB" dirty="0">
                <a:solidFill>
                  <a:schemeClr val="dk1"/>
                </a:solidFill>
              </a:rPr>
              <a:t> and not being truthful</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gossiping</a:t>
            </a:r>
            <a:r>
              <a:rPr lang="en-GB" dirty="0">
                <a:solidFill>
                  <a:schemeClr val="dk1"/>
                </a:solidFill>
              </a:rPr>
              <a:t> and spreading rumours</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teasing</a:t>
            </a:r>
            <a:r>
              <a:rPr lang="en-GB" dirty="0">
                <a:solidFill>
                  <a:schemeClr val="dk1"/>
                </a:solidFill>
              </a:rPr>
              <a:t> repeatedly</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b="1" dirty="0">
                <a:solidFill>
                  <a:schemeClr val="dk1"/>
                </a:solidFill>
              </a:rPr>
              <a:t>hurting</a:t>
            </a:r>
            <a:r>
              <a:rPr lang="en-GB" dirty="0">
                <a:solidFill>
                  <a:schemeClr val="dk1"/>
                </a:solidFill>
              </a:rPr>
              <a:t> someone</a:t>
            </a:r>
            <a:endParaRPr dirty="0">
              <a:solidFill>
                <a:schemeClr val="dk1"/>
              </a:solidFill>
            </a:endParaRPr>
          </a:p>
          <a:p>
            <a:pPr marL="457200" lvl="0" indent="-317500" algn="l" rtl="0">
              <a:spcBef>
                <a:spcPts val="0"/>
              </a:spcBef>
              <a:spcAft>
                <a:spcPts val="0"/>
              </a:spcAft>
              <a:buClr>
                <a:schemeClr val="accent1"/>
              </a:buClr>
              <a:buSzPts val="1400"/>
              <a:buChar char="●"/>
            </a:pPr>
            <a:r>
              <a:rPr lang="en-GB" b="1" dirty="0">
                <a:solidFill>
                  <a:schemeClr val="dk1"/>
                </a:solidFill>
              </a:rPr>
              <a:t>saying negative things </a:t>
            </a:r>
            <a:r>
              <a:rPr lang="en-GB" dirty="0">
                <a:solidFill>
                  <a:schemeClr val="dk1"/>
                </a:solidFill>
              </a:rPr>
              <a:t>about people</a:t>
            </a:r>
            <a:endParaRPr dirty="0">
              <a:solidFill>
                <a:schemeClr val="dk1"/>
              </a:solidFill>
            </a:endParaRPr>
          </a:p>
          <a:p>
            <a:pPr marL="0" lvl="0" indent="0" algn="l" rtl="0">
              <a:lnSpc>
                <a:spcPct val="115000"/>
              </a:lnSpc>
              <a:spcBef>
                <a:spcPts val="1000"/>
              </a:spcBef>
              <a:spcAft>
                <a:spcPts val="0"/>
              </a:spcAft>
              <a:buSzPts val="1400"/>
              <a:buNone/>
            </a:pPr>
            <a:r>
              <a:rPr lang="en-GB" dirty="0">
                <a:solidFill>
                  <a:srgbClr val="000000"/>
                </a:solidFill>
              </a:rPr>
              <a:t>Explain that if people see us behaving like this towards others, then they may think that we will do the same to them.</a:t>
            </a:r>
            <a:endParaRPr dirty="0"/>
          </a:p>
        </p:txBody>
      </p:sp>
      <p:sp>
        <p:nvSpPr>
          <p:cNvPr id="348" name="Google Shape;348;p56"/>
          <p:cNvSpPr txBox="1">
            <a:spLocks noGrp="1"/>
          </p:cNvSpPr>
          <p:nvPr>
            <p:ph type="body" idx="2"/>
          </p:nvPr>
        </p:nvSpPr>
        <p:spPr>
          <a:xfrm>
            <a:off x="6178800" y="216425"/>
            <a:ext cx="2695200" cy="32259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to recognise who to trust and who not to trust, how to judge when a friendship is making them feel unhappy or uncomfortable, managing conflict, how to manage these situations and how to seek help or advice from others, if needed.</a:t>
            </a:r>
            <a:endParaRPr sz="1800" dirty="0"/>
          </a:p>
        </p:txBody>
      </p:sp>
      <p:sp>
        <p:nvSpPr>
          <p:cNvPr id="347" name="Google Shape;347;p56"/>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Unsafe friendships</a:t>
            </a: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358" name="Google Shape;358;p57"/>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55" name="Google Shape;355;p57"/>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chemeClr val="dk1"/>
                </a:solidFill>
              </a:rPr>
              <a:t>Explain that </a:t>
            </a:r>
            <a:r>
              <a:rPr lang="en-GB" b="1" dirty="0">
                <a:solidFill>
                  <a:schemeClr val="dk1"/>
                </a:solidFill>
              </a:rPr>
              <a:t>psychological</a:t>
            </a:r>
            <a:r>
              <a:rPr lang="en-GB" dirty="0">
                <a:solidFill>
                  <a:schemeClr val="dk1"/>
                </a:solidFill>
              </a:rPr>
              <a:t> </a:t>
            </a:r>
            <a:r>
              <a:rPr lang="en-GB" b="1" dirty="0">
                <a:solidFill>
                  <a:schemeClr val="dk1"/>
                </a:solidFill>
              </a:rPr>
              <a:t>bullying </a:t>
            </a:r>
            <a:r>
              <a:rPr lang="en-GB" dirty="0">
                <a:solidFill>
                  <a:schemeClr val="dk1"/>
                </a:solidFill>
              </a:rPr>
              <a:t>is when a person tries to</a:t>
            </a:r>
            <a:r>
              <a:rPr lang="en-GB" b="1" dirty="0">
                <a:solidFill>
                  <a:schemeClr val="dk1"/>
                </a:solidFill>
              </a:rPr>
              <a:t> </a:t>
            </a:r>
            <a:r>
              <a:rPr lang="en-GB" dirty="0">
                <a:solidFill>
                  <a:schemeClr val="dk1"/>
                </a:solidFill>
              </a:rPr>
              <a:t>make someone else feel bad about themselves, tries to control what they do or say, or regularly excludes them.</a:t>
            </a:r>
            <a:endParaRPr dirty="0">
              <a:solidFill>
                <a:schemeClr val="dk1"/>
              </a:solidFill>
            </a:endParaRPr>
          </a:p>
          <a:p>
            <a:pPr marL="0" lvl="0" indent="0" algn="l" rtl="0">
              <a:lnSpc>
                <a:spcPct val="115000"/>
              </a:lnSpc>
              <a:spcBef>
                <a:spcPts val="1000"/>
              </a:spcBef>
              <a:spcAft>
                <a:spcPts val="0"/>
              </a:spcAft>
              <a:buSzPts val="1100"/>
              <a:buNone/>
            </a:pPr>
            <a:r>
              <a:rPr lang="en-GB" dirty="0">
                <a:solidFill>
                  <a:schemeClr val="dk1"/>
                </a:solidFill>
              </a:rPr>
              <a:t>Explain to pupils that if a friendship is making them feel unhappy or uncomfortable, </a:t>
            </a:r>
            <a:r>
              <a:rPr lang="en-GB" dirty="0">
                <a:solidFill>
                  <a:srgbClr val="000000"/>
                </a:solidFill>
              </a:rPr>
              <a:t>they can speak to a friend outside of that relationship, a trusted adult, or organisations such as</a:t>
            </a:r>
            <a:r>
              <a:rPr lang="en-GB" dirty="0">
                <a:solidFill>
                  <a:srgbClr val="595959"/>
                </a:solidFill>
              </a:rPr>
              <a:t> </a:t>
            </a:r>
            <a:r>
              <a:rPr lang="en-GB" u="sng" dirty="0">
                <a:solidFill>
                  <a:srgbClr val="0000FF"/>
                </a:solidFill>
                <a:hlinkClick r:id="rId3">
                  <a:extLst>
                    <a:ext uri="{A12FA001-AC4F-418D-AE19-62706E023703}">
                      <ahyp:hlinkClr xmlns:ahyp="http://schemas.microsoft.com/office/drawing/2018/hyperlinkcolor" val="tx"/>
                    </a:ext>
                  </a:extLst>
                </a:hlinkClick>
              </a:rPr>
              <a:t>Childline</a:t>
            </a:r>
            <a:r>
              <a:rPr lang="en-GB" dirty="0">
                <a:solidFill>
                  <a:srgbClr val="595959"/>
                </a:solidFill>
              </a:rPr>
              <a:t> </a:t>
            </a:r>
            <a:r>
              <a:rPr lang="en-GB" dirty="0">
                <a:solidFill>
                  <a:srgbClr val="000000"/>
                </a:solidFill>
              </a:rPr>
              <a:t>or</a:t>
            </a:r>
            <a:r>
              <a:rPr lang="en-GB" dirty="0">
                <a:solidFill>
                  <a:srgbClr val="595959"/>
                </a:solidFill>
              </a:rPr>
              <a:t> </a:t>
            </a:r>
            <a:r>
              <a:rPr lang="en-GB" u="sng" dirty="0">
                <a:solidFill>
                  <a:srgbClr val="0000FF"/>
                </a:solidFill>
                <a:hlinkClick r:id="rId4">
                  <a:extLst>
                    <a:ext uri="{A12FA001-AC4F-418D-AE19-62706E023703}">
                      <ahyp:hlinkClr xmlns:ahyp="http://schemas.microsoft.com/office/drawing/2018/hyperlinkcolor" val="tx"/>
                    </a:ext>
                  </a:extLst>
                </a:hlinkClick>
              </a:rPr>
              <a:t>CEOP</a:t>
            </a:r>
            <a:r>
              <a:rPr lang="en-GB" dirty="0">
                <a:solidFill>
                  <a:srgbClr val="595959"/>
                </a:solidFill>
              </a:rPr>
              <a:t>.</a:t>
            </a:r>
            <a:endParaRPr dirty="0">
              <a:solidFill>
                <a:srgbClr val="595959"/>
              </a:solidFill>
            </a:endParaRPr>
          </a:p>
          <a:p>
            <a:pPr marL="0" lvl="0" indent="0" algn="l" rtl="0">
              <a:lnSpc>
                <a:spcPct val="115000"/>
              </a:lnSpc>
              <a:spcBef>
                <a:spcPts val="1000"/>
              </a:spcBef>
              <a:spcAft>
                <a:spcPts val="0"/>
              </a:spcAft>
              <a:buSzPts val="1100"/>
              <a:buNone/>
            </a:pPr>
            <a:r>
              <a:rPr lang="en-GB" dirty="0">
                <a:solidFill>
                  <a:schemeClr val="dk1"/>
                </a:solidFill>
              </a:rPr>
              <a:t>See the </a:t>
            </a:r>
            <a:r>
              <a:rPr lang="en-GB" b="1" dirty="0">
                <a:solidFill>
                  <a:schemeClr val="dk1"/>
                </a:solidFill>
              </a:rPr>
              <a:t>being safe</a:t>
            </a:r>
            <a:r>
              <a:rPr lang="en-GB" dirty="0">
                <a:solidFill>
                  <a:schemeClr val="dk1"/>
                </a:solidFill>
              </a:rPr>
              <a:t> module for more on coercive friendships.</a:t>
            </a:r>
            <a:endParaRPr dirty="0">
              <a:solidFill>
                <a:srgbClr val="595959"/>
              </a:solidFill>
            </a:endParaRPr>
          </a:p>
        </p:txBody>
      </p:sp>
      <p:sp>
        <p:nvSpPr>
          <p:cNvPr id="357" name="Google Shape;357;p57"/>
          <p:cNvSpPr txBox="1">
            <a:spLocks noGrp="1"/>
          </p:cNvSpPr>
          <p:nvPr>
            <p:ph type="body" idx="2"/>
          </p:nvPr>
        </p:nvSpPr>
        <p:spPr>
          <a:xfrm>
            <a:off x="6178800" y="216425"/>
            <a:ext cx="2695200" cy="32259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to recognise who to trust and who not to trust, how to judge when a friendship is making them feel unhappy or uncomfortable, managing conflict, how to manage these situations and how to seek help or advice from others, if needed.</a:t>
            </a:r>
            <a:endParaRPr sz="1800" dirty="0"/>
          </a:p>
        </p:txBody>
      </p:sp>
      <p:sp>
        <p:nvSpPr>
          <p:cNvPr id="356" name="Google Shape;356;p57"/>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5"/>
        <p:cNvGrpSpPr/>
        <p:nvPr/>
      </p:nvGrpSpPr>
      <p:grpSpPr>
        <a:xfrm>
          <a:off x="0" y="0"/>
          <a:ext cx="0" cy="0"/>
          <a:chOff x="0" y="0"/>
          <a:chExt cx="0" cy="0"/>
        </a:xfrm>
      </p:grpSpPr>
      <p:grpSp>
        <p:nvGrpSpPr>
          <p:cNvPr id="150" name="Group 14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5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2" name="Straight Connector 15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6" name="Google Shape;656;p93"/>
          <p:cNvSpPr txBox="1">
            <a:spLocks noGrp="1"/>
          </p:cNvSpPr>
          <p:nvPr>
            <p:ph type="title"/>
          </p:nvPr>
        </p:nvSpPr>
        <p:spPr>
          <a:xfrm>
            <a:off x="739476" y="3415284"/>
            <a:ext cx="6216024" cy="8222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a:t>Examples of good practice</a:t>
            </a:r>
          </a:p>
        </p:txBody>
      </p:sp>
      <p:pic>
        <p:nvPicPr>
          <p:cNvPr id="26" name="Picture 25">
            <a:extLst>
              <a:ext uri="{FF2B5EF4-FFF2-40B4-BE49-F238E27FC236}">
                <a16:creationId xmlns:a16="http://schemas.microsoft.com/office/drawing/2014/main" id="{0A2AD463-077A-46CC-9FFC-4F63F2F702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476" y="1155836"/>
            <a:ext cx="6216024" cy="2019418"/>
          </a:xfrm>
          <a:prstGeom prst="rect">
            <a:avLst/>
          </a:prstGeom>
        </p:spPr>
      </p:pic>
      <p:sp>
        <p:nvSpPr>
          <p:cNvPr id="657" name="Google Shape;657;p93"/>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rPr>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t>25</a:t>
            </a:fld>
            <a:endPar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270000" y="216425"/>
            <a:ext cx="8686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Good practice approaches</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378" name="Google Shape;378;p60"/>
          <p:cNvSpPr txBox="1">
            <a:spLocks noGrp="1"/>
          </p:cNvSpPr>
          <p:nvPr>
            <p:ph type="body" idx="1"/>
          </p:nvPr>
        </p:nvSpPr>
        <p:spPr>
          <a:xfrm>
            <a:off x="270000" y="914400"/>
            <a:ext cx="7607700" cy="3771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400"/>
              <a:buNone/>
            </a:pPr>
            <a:r>
              <a:rPr lang="en-GB" sz="1800" dirty="0"/>
              <a:t>When teaching about how friendships develop, be aware that:</a:t>
            </a:r>
            <a:endParaRPr sz="1800" dirty="0"/>
          </a:p>
          <a:p>
            <a:pPr marL="457200" marR="0" lvl="0" indent="-342900" algn="l" rtl="0">
              <a:lnSpc>
                <a:spcPct val="115000"/>
              </a:lnSpc>
              <a:spcBef>
                <a:spcPts val="1600"/>
              </a:spcBef>
              <a:spcAft>
                <a:spcPts val="0"/>
              </a:spcAft>
              <a:buSzPts val="1800"/>
              <a:buChar char="●"/>
            </a:pPr>
            <a:r>
              <a:rPr lang="en-GB" sz="1800" dirty="0"/>
              <a:t>children recognise friendship qualities appropriate for their age or development</a:t>
            </a:r>
            <a:endParaRPr sz="1800" dirty="0"/>
          </a:p>
          <a:p>
            <a:pPr marL="457200" marR="0" lvl="0" indent="-342900" algn="l" rtl="0">
              <a:lnSpc>
                <a:spcPct val="115000"/>
              </a:lnSpc>
              <a:spcBef>
                <a:spcPts val="0"/>
              </a:spcBef>
              <a:spcAft>
                <a:spcPts val="0"/>
              </a:spcAft>
              <a:buSzPts val="1800"/>
              <a:buChar char="●"/>
            </a:pPr>
            <a:r>
              <a:rPr lang="en-GB" sz="1800" dirty="0"/>
              <a:t>younger children will base friendships on play and time spent together, however by the end of primary school they will be selecting friends based on interests, personality, and shared values</a:t>
            </a:r>
            <a:endParaRPr sz="1800" dirty="0"/>
          </a:p>
          <a:p>
            <a:pPr marL="457200" marR="0" lvl="0" indent="-342900" algn="l" rtl="0">
              <a:lnSpc>
                <a:spcPct val="115000"/>
              </a:lnSpc>
              <a:spcBef>
                <a:spcPts val="0"/>
              </a:spcBef>
              <a:spcAft>
                <a:spcPts val="0"/>
              </a:spcAft>
              <a:buSzPts val="1800"/>
              <a:buChar char="●"/>
            </a:pPr>
            <a:r>
              <a:rPr lang="en-GB" sz="1800" dirty="0"/>
              <a:t>it is important that these discussions are </a:t>
            </a:r>
            <a:r>
              <a:rPr lang="en-GB" sz="1800" b="1" dirty="0"/>
              <a:t>inclusive</a:t>
            </a:r>
            <a:r>
              <a:rPr lang="en-GB" sz="1800" dirty="0"/>
              <a:t>, for example, there should be no stigma attached to friendships with the opposite sex or people from different cultures or backgrounds</a:t>
            </a:r>
            <a:endParaRPr sz="1800" dirty="0"/>
          </a:p>
          <a:p>
            <a:pPr marL="457200" marR="0" lvl="0" indent="-342900" algn="l" rtl="0">
              <a:lnSpc>
                <a:spcPct val="115000"/>
              </a:lnSpc>
              <a:spcBef>
                <a:spcPts val="0"/>
              </a:spcBef>
              <a:spcAft>
                <a:spcPts val="0"/>
              </a:spcAft>
              <a:buSzPts val="1800"/>
              <a:buChar char="●"/>
            </a:pPr>
            <a:r>
              <a:rPr lang="en-GB" sz="1800" dirty="0"/>
              <a:t>if</a:t>
            </a:r>
            <a:r>
              <a:rPr lang="en-GB" sz="1800" dirty="0">
                <a:solidFill>
                  <a:schemeClr val="dk1"/>
                </a:solidFill>
              </a:rPr>
              <a:t> using stories/examples, avoid reinforcing stereotypes, e.g. girls play with dolls and boys play with cars</a:t>
            </a:r>
            <a:endParaRPr sz="1800" dirty="0"/>
          </a:p>
          <a:p>
            <a:pPr marL="0" marR="0" lvl="0" indent="0" algn="l" rtl="0">
              <a:lnSpc>
                <a:spcPct val="115000"/>
              </a:lnSpc>
              <a:spcBef>
                <a:spcPts val="1600"/>
              </a:spcBef>
              <a:spcAft>
                <a:spcPts val="0"/>
              </a:spcAft>
              <a:buSzPts val="1400"/>
              <a:buNone/>
            </a:pPr>
            <a:endParaRPr sz="1800" dirty="0"/>
          </a:p>
          <a:p>
            <a:pPr marL="0" marR="0" lvl="0" indent="0" algn="l" rtl="0">
              <a:lnSpc>
                <a:spcPct val="115000"/>
              </a:lnSpc>
              <a:spcBef>
                <a:spcPts val="1600"/>
              </a:spcBef>
              <a:spcAft>
                <a:spcPts val="1600"/>
              </a:spcAft>
              <a:buSzPts val="1400"/>
              <a:buNone/>
            </a:pPr>
            <a:endParaRPr sz="1800" dirty="0"/>
          </a:p>
        </p:txBody>
      </p:sp>
      <p:sp>
        <p:nvSpPr>
          <p:cNvPr id="379" name="Google Shape;379;p60"/>
          <p:cNvSpPr txBox="1">
            <a:spLocks noGrp="1"/>
          </p:cNvSpPr>
          <p:nvPr>
            <p:ph type="body" idx="2"/>
          </p:nvPr>
        </p:nvSpPr>
        <p:spPr>
          <a:xfrm>
            <a:off x="7122600" y="4474200"/>
            <a:ext cx="1751400" cy="4725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1" i="0" u="none" strike="noStrike" cap="none" dirty="0">
                <a:solidFill>
                  <a:srgbClr val="FFFFFF"/>
                </a:solidFill>
                <a:latin typeface="Arial"/>
                <a:ea typeface="Arial"/>
                <a:cs typeface="Arial"/>
                <a:sym typeface="Arial"/>
              </a:rPr>
              <a:t>Good practice</a:t>
            </a:r>
            <a:endParaRPr sz="1800" b="1" i="0" u="none" strike="noStrike" cap="none" dirty="0">
              <a:solidFill>
                <a:srgbClr val="FFFFFF"/>
              </a:solidFill>
              <a:latin typeface="Arial"/>
              <a:ea typeface="Arial"/>
              <a:cs typeface="Arial"/>
              <a:sym typeface="Arial"/>
            </a:endParaRPr>
          </a:p>
        </p:txBody>
      </p:sp>
      <p:sp>
        <p:nvSpPr>
          <p:cNvPr id="380" name="Google Shape;380;p60"/>
          <p:cNvSpPr txBox="1">
            <a:spLocks noGrp="1"/>
          </p:cNvSpPr>
          <p:nvPr>
            <p:ph type="sldNum" idx="12"/>
          </p:nvPr>
        </p:nvSpPr>
        <p:spPr>
          <a:xfrm>
            <a:off x="8599650" y="4749900"/>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50" name="Google Shape;450;p69"/>
          <p:cNvSpPr txBox="1">
            <a:spLocks noGrp="1"/>
          </p:cNvSpPr>
          <p:nvPr>
            <p:ph type="title"/>
          </p:nvPr>
        </p:nvSpPr>
        <p:spPr>
          <a:xfrm>
            <a:off x="270000" y="216425"/>
            <a:ext cx="775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Dealing with difficult questions (1) </a:t>
            </a: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451" name="Google Shape;451;p6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dirty="0"/>
          </a:p>
        </p:txBody>
      </p:sp>
      <p:sp>
        <p:nvSpPr>
          <p:cNvPr id="449" name="Google Shape;449;p69"/>
          <p:cNvSpPr/>
          <p:nvPr/>
        </p:nvSpPr>
        <p:spPr>
          <a:xfrm>
            <a:off x="745351" y="2234449"/>
            <a:ext cx="7514985" cy="1599011"/>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000" b="0" i="1" u="none" strike="noStrike" cap="none" dirty="0">
                <a:solidFill>
                  <a:schemeClr val="accent4"/>
                </a:solidFill>
                <a:latin typeface="Arial"/>
                <a:ea typeface="Arial"/>
                <a:cs typeface="Arial"/>
                <a:sym typeface="Arial"/>
              </a:rPr>
              <a:t>Why won’t anyone be friends with me?</a:t>
            </a:r>
          </a:p>
          <a:p>
            <a:pPr marL="0" marR="0" lvl="0" indent="0" algn="ctr" rtl="0">
              <a:lnSpc>
                <a:spcPct val="100000"/>
              </a:lnSpc>
              <a:spcBef>
                <a:spcPts val="0"/>
              </a:spcBef>
              <a:spcAft>
                <a:spcPts val="0"/>
              </a:spcAft>
              <a:buClr>
                <a:srgbClr val="000000"/>
              </a:buClr>
              <a:buSzPts val="2400"/>
              <a:buFont typeface="Arial"/>
              <a:buNone/>
            </a:pPr>
            <a:r>
              <a:rPr lang="en-GB" sz="2000" i="1" dirty="0" err="1">
                <a:solidFill>
                  <a:schemeClr val="accent4"/>
                </a:solidFill>
              </a:rPr>
              <a:t>Xxxx</a:t>
            </a:r>
            <a:r>
              <a:rPr lang="en-GB" sz="2000" i="1" dirty="0">
                <a:solidFill>
                  <a:schemeClr val="accent4"/>
                </a:solidFill>
              </a:rPr>
              <a:t> decides who I can play with</a:t>
            </a: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dirty="0">
                <a:solidFill>
                  <a:schemeClr val="accent4"/>
                </a:solidFill>
                <a:latin typeface="Arial"/>
                <a:ea typeface="Arial"/>
                <a:cs typeface="Arial"/>
                <a:sym typeface="Arial"/>
              </a:rPr>
              <a:t>Wha</a:t>
            </a:r>
            <a:r>
              <a:rPr lang="en-GB" sz="2000" dirty="0">
                <a:solidFill>
                  <a:schemeClr val="accent4"/>
                </a:solidFill>
              </a:rPr>
              <a:t>t other challenging comments/ questions situations could occur linked to talking about friendships?</a:t>
            </a:r>
            <a:endParaRPr lang="en-GB" sz="2000" b="0" i="0" u="none" strike="noStrike" cap="none" dirty="0">
              <a:solidFill>
                <a:schemeClr val="accent4"/>
              </a:solidFill>
              <a:sym typeface="Arial"/>
            </a:endParaRPr>
          </a:p>
          <a:p>
            <a:pPr marL="0" marR="0" lvl="0" indent="0" algn="ctr" rtl="0">
              <a:lnSpc>
                <a:spcPct val="100000"/>
              </a:lnSpc>
              <a:spcBef>
                <a:spcPts val="0"/>
              </a:spcBef>
              <a:spcAft>
                <a:spcPts val="0"/>
              </a:spcAft>
              <a:buClr>
                <a:srgbClr val="000000"/>
              </a:buClr>
              <a:buSzPts val="2400"/>
              <a:buFont typeface="Arial"/>
              <a:buNone/>
            </a:pPr>
            <a:endParaRPr sz="2000" b="0" i="0" u="none" strike="noStrike" cap="none" dirty="0">
              <a:solidFill>
                <a:srgbClr val="8A2529"/>
              </a:solidFill>
              <a:latin typeface="Arial"/>
              <a:ea typeface="Arial"/>
              <a:cs typeface="Arial"/>
              <a:sym typeface="Arial"/>
            </a:endParaRPr>
          </a:p>
        </p:txBody>
      </p:sp>
      <p:sp>
        <p:nvSpPr>
          <p:cNvPr id="446" name="Google Shape;446;p69"/>
          <p:cNvSpPr/>
          <p:nvPr/>
        </p:nvSpPr>
        <p:spPr>
          <a:xfrm>
            <a:off x="645450" y="1270750"/>
            <a:ext cx="20172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What would you say?</a:t>
            </a:r>
            <a:endParaRPr sz="2000" b="0" i="0" u="none" strike="noStrike" cap="none" dirty="0">
              <a:solidFill>
                <a:srgbClr val="000000"/>
              </a:solidFill>
              <a:latin typeface="Arial"/>
              <a:ea typeface="Arial"/>
              <a:cs typeface="Arial"/>
              <a:sym typeface="Arial"/>
            </a:endParaRPr>
          </a:p>
        </p:txBody>
      </p:sp>
      <p:sp>
        <p:nvSpPr>
          <p:cNvPr id="447" name="Google Shape;447;p69"/>
          <p:cNvSpPr/>
          <p:nvPr/>
        </p:nvSpPr>
        <p:spPr>
          <a:xfrm>
            <a:off x="5820325" y="1270750"/>
            <a:ext cx="28725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What wouldn’t you say?</a:t>
            </a:r>
            <a:endParaRPr sz="2000" b="0" i="0" u="none" strike="noStrike" cap="none" dirty="0">
              <a:solidFill>
                <a:srgbClr val="000000"/>
              </a:solidFill>
              <a:latin typeface="Arial"/>
              <a:ea typeface="Arial"/>
              <a:cs typeface="Arial"/>
              <a:sym typeface="Arial"/>
            </a:endParaRPr>
          </a:p>
        </p:txBody>
      </p:sp>
      <p:sp>
        <p:nvSpPr>
          <p:cNvPr id="448" name="Google Shape;448;p69"/>
          <p:cNvSpPr/>
          <p:nvPr/>
        </p:nvSpPr>
        <p:spPr>
          <a:xfrm>
            <a:off x="3563400" y="4089093"/>
            <a:ext cx="20172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Follow up</a:t>
            </a:r>
            <a:endParaRPr sz="20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19198E2F-6817-4347-AF9E-347F0DDCD7A7}"/>
              </a:ext>
            </a:extLst>
          </p:cNvPr>
          <p:cNvSpPr/>
          <p:nvPr/>
        </p:nvSpPr>
        <p:spPr>
          <a:xfrm>
            <a:off x="0" y="3833461"/>
            <a:ext cx="3218908" cy="1310039"/>
          </a:xfrm>
          <a:prstGeom prst="rect">
            <a:avLst/>
          </a:prstGeom>
        </p:spPr>
        <p:txBody>
          <a:bodyPr wrap="square">
            <a:spAutoFit/>
          </a:bodyPr>
          <a:lstStyle/>
          <a:p>
            <a:pPr marL="457200" lvl="0" indent="-342900">
              <a:lnSpc>
                <a:spcPct val="115000"/>
              </a:lnSpc>
              <a:spcBef>
                <a:spcPts val="1600"/>
              </a:spcBef>
              <a:buSzPts val="1800"/>
              <a:buChar char="●"/>
            </a:pPr>
            <a:r>
              <a:rPr lang="en-GB" b="1" dirty="0"/>
              <a:t>share concerns</a:t>
            </a:r>
            <a:r>
              <a:rPr lang="en-GB" dirty="0"/>
              <a:t> about questions they could be asked by pupils</a:t>
            </a:r>
          </a:p>
          <a:p>
            <a:pPr marL="457200" lvl="0" indent="-342900">
              <a:lnSpc>
                <a:spcPct val="115000"/>
              </a:lnSpc>
              <a:buSzPts val="1800"/>
              <a:buChar char="●"/>
            </a:pPr>
            <a:r>
              <a:rPr lang="en-GB" b="1" dirty="0" err="1"/>
              <a:t>strategise</a:t>
            </a:r>
            <a:r>
              <a:rPr lang="en-GB" dirty="0"/>
              <a:t> ways to respond to such questions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0"/>
          <p:cNvSpPr txBox="1">
            <a:spLocks noGrp="1"/>
          </p:cNvSpPr>
          <p:nvPr>
            <p:ph type="title"/>
          </p:nvPr>
        </p:nvSpPr>
        <p:spPr>
          <a:xfrm>
            <a:off x="270000" y="216425"/>
            <a:ext cx="775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Dealing with difficult questions (2)</a:t>
            </a: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457" name="Google Shape;457;p70"/>
          <p:cNvSpPr txBox="1">
            <a:spLocks noGrp="1"/>
          </p:cNvSpPr>
          <p:nvPr>
            <p:ph type="body" idx="1"/>
          </p:nvPr>
        </p:nvSpPr>
        <p:spPr>
          <a:xfrm>
            <a:off x="270000" y="914400"/>
            <a:ext cx="71898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sz="1800" dirty="0"/>
              <a:t>Pupils may well ask questions because they: </a:t>
            </a:r>
            <a:endParaRPr sz="1800" dirty="0"/>
          </a:p>
          <a:p>
            <a:pPr marL="457200" lvl="0" indent="-342900" algn="l" rtl="0">
              <a:lnSpc>
                <a:spcPct val="115000"/>
              </a:lnSpc>
              <a:spcBef>
                <a:spcPts val="1600"/>
              </a:spcBef>
              <a:spcAft>
                <a:spcPts val="0"/>
              </a:spcAft>
              <a:buSzPts val="1800"/>
              <a:buChar char="●"/>
            </a:pPr>
            <a:r>
              <a:rPr lang="en-GB" sz="1800" dirty="0"/>
              <a:t>want information</a:t>
            </a:r>
            <a:endParaRPr sz="1800" dirty="0"/>
          </a:p>
          <a:p>
            <a:pPr marL="457200" lvl="0" indent="-342900" algn="l" rtl="0">
              <a:lnSpc>
                <a:spcPct val="115000"/>
              </a:lnSpc>
              <a:spcBef>
                <a:spcPts val="0"/>
              </a:spcBef>
              <a:spcAft>
                <a:spcPts val="0"/>
              </a:spcAft>
              <a:buSzPts val="1800"/>
              <a:buChar char="●"/>
            </a:pPr>
            <a:r>
              <a:rPr lang="en-GB" sz="1800" dirty="0"/>
              <a:t>are seeking permission - “Is it OK if I …?”</a:t>
            </a:r>
            <a:endParaRPr sz="1800" dirty="0"/>
          </a:p>
          <a:p>
            <a:pPr marL="457200" lvl="0" indent="-342900" algn="l" rtl="0">
              <a:lnSpc>
                <a:spcPct val="115000"/>
              </a:lnSpc>
              <a:spcBef>
                <a:spcPts val="0"/>
              </a:spcBef>
              <a:spcAft>
                <a:spcPts val="0"/>
              </a:spcAft>
              <a:buSzPts val="1800"/>
              <a:buChar char="●"/>
            </a:pPr>
            <a:r>
              <a:rPr lang="en-GB" sz="1800" dirty="0"/>
              <a:t>are trying to shock or get attention </a:t>
            </a:r>
            <a:endParaRPr sz="1800" dirty="0"/>
          </a:p>
          <a:p>
            <a:pPr marL="457200" lvl="0" indent="-342900" algn="l" rtl="0">
              <a:lnSpc>
                <a:spcPct val="115000"/>
              </a:lnSpc>
              <a:spcBef>
                <a:spcPts val="0"/>
              </a:spcBef>
              <a:spcAft>
                <a:spcPts val="0"/>
              </a:spcAft>
              <a:buSzPts val="1800"/>
              <a:buChar char="●"/>
            </a:pPr>
            <a:r>
              <a:rPr lang="en-GB" sz="1800" dirty="0"/>
              <a:t>have related personal beliefs</a:t>
            </a:r>
            <a:endParaRPr sz="1800" dirty="0"/>
          </a:p>
          <a:p>
            <a:pPr marL="0" lvl="0" indent="0" algn="l" rtl="0">
              <a:lnSpc>
                <a:spcPct val="115000"/>
              </a:lnSpc>
              <a:spcBef>
                <a:spcPts val="1600"/>
              </a:spcBef>
              <a:spcAft>
                <a:spcPts val="0"/>
              </a:spcAft>
              <a:buSzPts val="1400"/>
              <a:buNone/>
            </a:pPr>
            <a:r>
              <a:rPr lang="en-GB" sz="1800" dirty="0"/>
              <a:t>Remember:</a:t>
            </a:r>
            <a:endParaRPr sz="1800" dirty="0"/>
          </a:p>
          <a:p>
            <a:pPr marL="457200" lvl="0" indent="-342900" algn="l" rtl="0">
              <a:lnSpc>
                <a:spcPct val="115000"/>
              </a:lnSpc>
              <a:spcBef>
                <a:spcPts val="1600"/>
              </a:spcBef>
              <a:spcAft>
                <a:spcPts val="0"/>
              </a:spcAft>
              <a:buSzPts val="1800"/>
              <a:buChar char="●"/>
            </a:pPr>
            <a:r>
              <a:rPr lang="en-GB" sz="1800" dirty="0"/>
              <a:t>don’t feel pressured or that you have to answer straight away</a:t>
            </a:r>
            <a:endParaRPr sz="1800" dirty="0"/>
          </a:p>
          <a:p>
            <a:pPr marL="457200" lvl="0" indent="-342900" algn="l" rtl="0">
              <a:lnSpc>
                <a:spcPct val="115000"/>
              </a:lnSpc>
              <a:spcBef>
                <a:spcPts val="0"/>
              </a:spcBef>
              <a:spcAft>
                <a:spcPts val="0"/>
              </a:spcAft>
              <a:buSzPts val="1800"/>
              <a:buChar char="●"/>
            </a:pPr>
            <a:r>
              <a:rPr lang="en-GB" sz="1800" dirty="0"/>
              <a:t>don’t disclose personal information - use third-person examples, say ‘some people...’</a:t>
            </a:r>
            <a:endParaRPr sz="1800" dirty="0"/>
          </a:p>
          <a:p>
            <a:pPr marL="457200" lvl="0" indent="-342900" algn="l" rtl="0">
              <a:lnSpc>
                <a:spcPct val="115000"/>
              </a:lnSpc>
              <a:spcBef>
                <a:spcPts val="0"/>
              </a:spcBef>
              <a:spcAft>
                <a:spcPts val="0"/>
              </a:spcAft>
              <a:buSzPts val="1800"/>
              <a:buChar char="●"/>
            </a:pPr>
            <a:r>
              <a:rPr lang="en-GB" sz="1800" dirty="0"/>
              <a:t>seek advice if you need it</a:t>
            </a: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r>
              <a:rPr lang="en-GB" sz="1800" dirty="0"/>
              <a:t> </a:t>
            </a: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1600"/>
              </a:spcAft>
              <a:buSzPts val="1400"/>
              <a:buNone/>
            </a:pPr>
            <a:endParaRPr sz="1800" dirty="0"/>
          </a:p>
        </p:txBody>
      </p:sp>
      <p:sp>
        <p:nvSpPr>
          <p:cNvPr id="458" name="Google Shape;458;p7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dirty="0"/>
          </a:p>
        </p:txBody>
      </p:sp>
      <p:pic>
        <p:nvPicPr>
          <p:cNvPr id="2" name="Picture 1">
            <a:extLst>
              <a:ext uri="{FF2B5EF4-FFF2-40B4-BE49-F238E27FC236}">
                <a16:creationId xmlns:a16="http://schemas.microsoft.com/office/drawing/2014/main" id="{F3883C07-85EA-437A-9FC3-373833AB0F7F}"/>
              </a:ext>
            </a:extLst>
          </p:cNvPr>
          <p:cNvPicPr>
            <a:picLocks noChangeAspect="1"/>
          </p:cNvPicPr>
          <p:nvPr/>
        </p:nvPicPr>
        <p:blipFill>
          <a:blip r:embed="rId3"/>
          <a:stretch>
            <a:fillRect/>
          </a:stretch>
        </p:blipFill>
        <p:spPr>
          <a:xfrm>
            <a:off x="4753876" y="914400"/>
            <a:ext cx="3054361" cy="225571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9"/>
          <p:cNvSpPr txBox="1">
            <a:spLocks noGrp="1"/>
          </p:cNvSpPr>
          <p:nvPr>
            <p:ph type="title"/>
          </p:nvPr>
        </p:nvSpPr>
        <p:spPr>
          <a:xfrm>
            <a:off x="145500" y="0"/>
            <a:ext cx="7757700" cy="40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How will I teach this? </a:t>
            </a:r>
            <a:endParaRPr sz="2000" dirty="0"/>
          </a:p>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073763"/>
              </a:solidFill>
            </a:endParaRPr>
          </a:p>
        </p:txBody>
      </p:sp>
      <p:sp>
        <p:nvSpPr>
          <p:cNvPr id="785" name="Google Shape;785;p109"/>
          <p:cNvSpPr txBox="1">
            <a:spLocks noGrp="1"/>
          </p:cNvSpPr>
          <p:nvPr>
            <p:ph type="sldNum" idx="12"/>
          </p:nvPr>
        </p:nvSpPr>
        <p:spPr>
          <a:xfrm>
            <a:off x="8599675"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graphicFrame>
        <p:nvGraphicFramePr>
          <p:cNvPr id="786" name="Google Shape;786;p109"/>
          <p:cNvGraphicFramePr/>
          <p:nvPr/>
        </p:nvGraphicFramePr>
        <p:xfrm>
          <a:off x="76344" y="403836"/>
          <a:ext cx="8728500" cy="4739664"/>
        </p:xfrm>
        <a:graphic>
          <a:graphicData uri="http://schemas.openxmlformats.org/drawingml/2006/table">
            <a:tbl>
              <a:tblPr firstRow="1">
                <a:noFill/>
              </a:tblPr>
              <a:tblGrid>
                <a:gridCol w="3981875">
                  <a:extLst>
                    <a:ext uri="{9D8B030D-6E8A-4147-A177-3AD203B41FA5}">
                      <a16:colId xmlns:a16="http://schemas.microsoft.com/office/drawing/2014/main" val="20000"/>
                    </a:ext>
                  </a:extLst>
                </a:gridCol>
                <a:gridCol w="4746625">
                  <a:extLst>
                    <a:ext uri="{9D8B030D-6E8A-4147-A177-3AD203B41FA5}">
                      <a16:colId xmlns:a16="http://schemas.microsoft.com/office/drawing/2014/main" val="20001"/>
                    </a:ext>
                  </a:extLst>
                </a:gridCol>
              </a:tblGrid>
              <a:tr h="1547743">
                <a:tc>
                  <a:txBody>
                    <a:bodyPr/>
                    <a:lstStyle/>
                    <a:p>
                      <a:pPr marL="0" lvl="0" indent="0" algn="l" rtl="0">
                        <a:lnSpc>
                          <a:spcPct val="115000"/>
                        </a:lnSpc>
                        <a:spcBef>
                          <a:spcPts val="0"/>
                        </a:spcBef>
                        <a:spcAft>
                          <a:spcPts val="0"/>
                        </a:spcAft>
                        <a:buNone/>
                      </a:pPr>
                      <a:r>
                        <a:rPr lang="en-GB" sz="1600" b="1" dirty="0">
                          <a:solidFill>
                            <a:schemeClr val="tx1"/>
                          </a:solidFill>
                        </a:rPr>
                        <a:t>How will I prepare to teach this topic?</a:t>
                      </a:r>
                      <a:endParaRPr sz="1600" b="1"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do I need to do? </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resources do I need?</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Do I need external support?</a:t>
                      </a:r>
                      <a:endParaRPr sz="16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200" dirty="0"/>
                        <a:t>E4S includes a range of</a:t>
                      </a:r>
                      <a:r>
                        <a:rPr lang="en-GB" sz="1200" b="1" dirty="0"/>
                        <a:t> resources- </a:t>
                      </a:r>
                      <a:r>
                        <a:rPr lang="en-GB" sz="1200" dirty="0"/>
                        <a:t>suggested texts, media clips, lesson materials and exemplification from a range of external sources. By following the E4S process, your curriculum planning and supporting resources can be tailored to the needs of your setting and can be used as discussion points in training to build staff expertise. </a:t>
                      </a:r>
                    </a:p>
                  </a:txBody>
                  <a:tcPr marL="91425" marR="91425" marT="91425" marB="91425"/>
                </a:tc>
                <a:extLst>
                  <a:ext uri="{0D108BD9-81ED-4DB2-BD59-A6C34878D82A}">
                    <a16:rowId xmlns:a16="http://schemas.microsoft.com/office/drawing/2014/main" val="10000"/>
                  </a:ext>
                </a:extLst>
              </a:tr>
              <a:tr h="2225314">
                <a:tc>
                  <a:txBody>
                    <a:bodyPr/>
                    <a:lstStyle/>
                    <a:p>
                      <a:pPr marL="0" lvl="0" indent="0" algn="l" rtl="0">
                        <a:lnSpc>
                          <a:spcPct val="115000"/>
                        </a:lnSpc>
                        <a:spcBef>
                          <a:spcPts val="0"/>
                        </a:spcBef>
                        <a:spcAft>
                          <a:spcPts val="0"/>
                        </a:spcAft>
                        <a:buNone/>
                      </a:pPr>
                      <a:r>
                        <a:rPr lang="en-GB" sz="1600" b="1" dirty="0">
                          <a:solidFill>
                            <a:schemeClr val="tx1"/>
                          </a:solidFill>
                        </a:rPr>
                        <a:t>How will I adapt to needs of pupils?</a:t>
                      </a:r>
                      <a:endParaRPr sz="1600" b="1"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are the challenges?</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language and concepts will pupils need support with?</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Do I need additional support in the classroom?</a:t>
                      </a:r>
                      <a:endParaRPr sz="1600" dirty="0">
                        <a:solidFill>
                          <a:schemeClr val="tx1"/>
                        </a:solidFill>
                      </a:endParaRPr>
                    </a:p>
                  </a:txBody>
                  <a:tcPr marL="91425" marR="91425" marT="91425" marB="91425"/>
                </a:tc>
                <a:tc>
                  <a:txBody>
                    <a:bodyPr/>
                    <a:lstStyle/>
                    <a:p>
                      <a:pPr marL="0" lvl="0" indent="0" algn="l" rtl="0">
                        <a:spcBef>
                          <a:spcPts val="0"/>
                        </a:spcBef>
                        <a:spcAft>
                          <a:spcPts val="0"/>
                        </a:spcAft>
                        <a:buNone/>
                      </a:pPr>
                      <a:endParaRPr lang="en-GB" i="1" dirty="0"/>
                    </a:p>
                  </a:txBody>
                  <a:tcPr marL="91425" marR="91425" marT="91425" marB="91425"/>
                </a:tc>
                <a:extLst>
                  <a:ext uri="{0D108BD9-81ED-4DB2-BD59-A6C34878D82A}">
                    <a16:rowId xmlns:a16="http://schemas.microsoft.com/office/drawing/2014/main" val="10001"/>
                  </a:ext>
                </a:extLst>
              </a:tr>
              <a:tr h="966607">
                <a:tc>
                  <a:txBody>
                    <a:bodyPr/>
                    <a:lstStyle/>
                    <a:p>
                      <a:pPr marL="0" lvl="0" indent="0" algn="l" rtl="0">
                        <a:lnSpc>
                          <a:spcPct val="115000"/>
                        </a:lnSpc>
                        <a:spcBef>
                          <a:spcPts val="0"/>
                        </a:spcBef>
                        <a:spcAft>
                          <a:spcPts val="0"/>
                        </a:spcAft>
                        <a:buNone/>
                      </a:pPr>
                      <a:r>
                        <a:rPr lang="en-GB" sz="1600" b="1" dirty="0">
                          <a:solidFill>
                            <a:schemeClr val="tx1"/>
                          </a:solidFill>
                        </a:rPr>
                        <a:t>How will I assess pupil understanding and progress?</a:t>
                      </a:r>
                      <a:endParaRPr b="1" dirty="0">
                        <a:solidFill>
                          <a:schemeClr val="tx1"/>
                        </a:solidFill>
                      </a:endParaRPr>
                    </a:p>
                  </a:txBody>
                  <a:tcPr marL="91425" marR="91425" marT="91425" marB="91425"/>
                </a:tc>
                <a:tc>
                  <a:txBody>
                    <a:bodyPr/>
                    <a:lstStyle/>
                    <a:p>
                      <a:pPr marL="0" lvl="0" indent="0" algn="l" rtl="0">
                        <a:spcBef>
                          <a:spcPts val="0"/>
                        </a:spcBef>
                        <a:spcAft>
                          <a:spcPts val="0"/>
                        </a:spcAft>
                        <a:buNone/>
                      </a:pPr>
                      <a:r>
                        <a:rPr lang="en-GB" dirty="0"/>
                        <a:t>For each cornerstone within E4S, the </a:t>
                      </a:r>
                      <a:r>
                        <a:rPr lang="en-GB" b="1" dirty="0"/>
                        <a:t>key questions </a:t>
                      </a:r>
                      <a:r>
                        <a:rPr lang="en-GB" dirty="0"/>
                        <a:t>for each section can be used as formative assessment and will guide the essential teaching points.</a:t>
                      </a:r>
                      <a:endParaRPr dirty="0"/>
                    </a:p>
                  </a:txBody>
                  <a:tcPr marL="91425" marR="91425" marT="91425" marB="91425"/>
                </a:tc>
                <a:extLst>
                  <a:ext uri="{0D108BD9-81ED-4DB2-BD59-A6C34878D82A}">
                    <a16:rowId xmlns:a16="http://schemas.microsoft.com/office/drawing/2014/main" val="10002"/>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74F8C00F-E379-41CE-87E7-D9F9DB9426AB}"/>
              </a:ext>
            </a:extLst>
          </p:cNvPr>
          <p:cNvPicPr>
            <a:picLocks noChangeAspect="1"/>
          </p:cNvPicPr>
          <p:nvPr/>
        </p:nvPicPr>
        <p:blipFill>
          <a:blip r:embed="rId3"/>
          <a:stretch>
            <a:fillRect/>
          </a:stretch>
        </p:blipFill>
        <p:spPr>
          <a:xfrm>
            <a:off x="7668068" y="2070714"/>
            <a:ext cx="719264" cy="23366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093BF94-6A9A-4929-A889-50B6B0E9F2D0}"/>
              </a:ext>
            </a:extLst>
          </p:cNvPr>
          <p:cNvPicPr>
            <a:picLocks noChangeAspect="1"/>
          </p:cNvPicPr>
          <p:nvPr/>
        </p:nvPicPr>
        <p:blipFill>
          <a:blip r:embed="rId3"/>
          <a:stretch>
            <a:fillRect/>
          </a:stretch>
        </p:blipFill>
        <p:spPr>
          <a:xfrm>
            <a:off x="7822346" y="4739001"/>
            <a:ext cx="854807" cy="2777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1"/>
        <p:cNvGrpSpPr/>
        <p:nvPr/>
      </p:nvGrpSpPr>
      <p:grpSpPr>
        <a:xfrm>
          <a:off x="0" y="0"/>
          <a:ext cx="0" cy="0"/>
          <a:chOff x="0" y="0"/>
          <a:chExt cx="0" cy="0"/>
        </a:xfrm>
      </p:grpSpPr>
      <p:grpSp>
        <p:nvGrpSpPr>
          <p:cNvPr id="141" name="Group 73">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75"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6" name="Straight Connector 75">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2" name="Google Shape;132;p29"/>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rmAutofit/>
          </a:bodyPr>
          <a:lstStyle/>
          <a:p>
            <a:pPr marL="0" lvl="0" indent="0" algn="l" defTabSz="457200">
              <a:spcBef>
                <a:spcPct val="0"/>
              </a:spcBef>
              <a:spcAft>
                <a:spcPts val="0"/>
              </a:spcAft>
            </a:pPr>
            <a:r>
              <a:rPr lang="en-US" sz="3300"/>
              <a:t>Teaching the new curriculum</a:t>
            </a:r>
          </a:p>
        </p:txBody>
      </p:sp>
      <p:pic>
        <p:nvPicPr>
          <p:cNvPr id="4" name="Picture 3">
            <a:extLst>
              <a:ext uri="{FF2B5EF4-FFF2-40B4-BE49-F238E27FC236}">
                <a16:creationId xmlns:a16="http://schemas.microsoft.com/office/drawing/2014/main" id="{AD3B6AB7-5D79-40F9-9A4E-39F6A30BAF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133" name="Google Shape;133;p29"/>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rPr>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t>3</a:t>
            </a:fld>
            <a:endPar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2"/>
          <p:cNvSpPr txBox="1">
            <a:spLocks noGrp="1"/>
          </p:cNvSpPr>
          <p:nvPr>
            <p:ph type="title"/>
          </p:nvPr>
        </p:nvSpPr>
        <p:spPr>
          <a:xfrm>
            <a:off x="270000" y="216425"/>
            <a:ext cx="85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Rate your confidence (</a:t>
            </a:r>
            <a:r>
              <a:rPr lang="en-GB" b="1" dirty="0"/>
              <a:t>after</a:t>
            </a:r>
            <a:r>
              <a:rPr lang="en-GB" dirty="0"/>
              <a:t> training) </a:t>
            </a:r>
            <a:endParaRPr dirty="0"/>
          </a:p>
        </p:txBody>
      </p:sp>
      <p:sp>
        <p:nvSpPr>
          <p:cNvPr id="736" name="Google Shape;736;p102"/>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sp>
        <p:nvSpPr>
          <p:cNvPr id="731" name="Google Shape;731;p102"/>
          <p:cNvSpPr txBox="1"/>
          <p:nvPr/>
        </p:nvSpPr>
        <p:spPr>
          <a:xfrm>
            <a:off x="311700" y="1067938"/>
            <a:ext cx="8520600" cy="3501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prstClr val="black"/>
              </a:buClr>
              <a:buSzPts val="1800"/>
              <a:buFont typeface="Arial"/>
              <a:buNone/>
              <a:tabLst/>
              <a:defRPr/>
            </a:pPr>
            <a:r>
              <a:rPr kumimoji="0" lang="en-GB" sz="2400" b="1" i="0" u="none" strike="noStrike" kern="0" cap="none" spc="0" normalizeH="0" baseline="0" noProof="0" dirty="0">
                <a:ln>
                  <a:noFill/>
                </a:ln>
                <a:solidFill>
                  <a:prstClr val="black"/>
                </a:solidFill>
                <a:effectLst/>
                <a:uLnTx/>
                <a:uFillTx/>
                <a:latin typeface="Arial"/>
                <a:cs typeface="Arial"/>
                <a:sym typeface="Arial"/>
              </a:rPr>
              <a:t>How do you feel now? What support/information could help? </a:t>
            </a:r>
            <a:endParaRPr kumimoji="0" sz="2400" b="1" i="0" u="none" strike="noStrike" kern="0" cap="none" spc="0" normalizeH="0" baseline="0" noProof="0" dirty="0">
              <a:ln>
                <a:noFill/>
              </a:ln>
              <a:solidFill>
                <a:prstClr val="black"/>
              </a:solidFill>
              <a:effectLst/>
              <a:uLnTx/>
              <a:uFillTx/>
              <a:latin typeface="Arial"/>
              <a:cs typeface="Arial"/>
              <a:sym typeface="Arial"/>
            </a:endParaRPr>
          </a:p>
          <a:p>
            <a:pPr marL="0" marR="0" lvl="0" indent="0" algn="l" defTabSz="914400" rtl="0" eaLnBrk="1" fontAlgn="auto" latinLnBrk="0" hangingPunct="1">
              <a:lnSpc>
                <a:spcPct val="115000"/>
              </a:lnSpc>
              <a:spcBef>
                <a:spcPts val="1600"/>
              </a:spcBef>
              <a:spcAft>
                <a:spcPts val="1600"/>
              </a:spcAft>
              <a:buClr>
                <a:srgbClr val="000000"/>
              </a:buClr>
              <a:buSzTx/>
              <a:buFont typeface="Arial"/>
              <a:buNone/>
              <a:tabLst/>
              <a:defRPr/>
            </a:pPr>
            <a:endParaRPr kumimoji="0" sz="2400" b="0" i="0" u="none" strike="noStrike" kern="0" cap="none" spc="0" normalizeH="0" baseline="0" noProof="0" dirty="0">
              <a:ln>
                <a:noFill/>
              </a:ln>
              <a:solidFill>
                <a:srgbClr val="434343"/>
              </a:solidFill>
              <a:effectLst/>
              <a:uLnTx/>
              <a:uFillTx/>
              <a:latin typeface="Arial"/>
              <a:cs typeface="Arial"/>
              <a:sym typeface="Arial"/>
            </a:endParaRPr>
          </a:p>
        </p:txBody>
      </p:sp>
      <p:cxnSp>
        <p:nvCxnSpPr>
          <p:cNvPr id="732" name="Google Shape;732;p102">
            <a:extLst>
              <a:ext uri="{C183D7F6-B498-43B3-948B-1728B52AA6E4}">
                <adec:decorative xmlns:adec="http://schemas.microsoft.com/office/drawing/2017/decorative" val="1"/>
              </a:ext>
            </a:extLst>
          </p:cNvPr>
          <p:cNvCxnSpPr/>
          <p:nvPr/>
        </p:nvCxnSpPr>
        <p:spPr>
          <a:xfrm rot="10800000" flipH="1">
            <a:off x="748800" y="3958300"/>
            <a:ext cx="7442700" cy="14700"/>
          </a:xfrm>
          <a:prstGeom prst="straightConnector1">
            <a:avLst/>
          </a:prstGeom>
          <a:noFill/>
          <a:ln w="38100" cap="flat" cmpd="sng">
            <a:solidFill>
              <a:srgbClr val="595959"/>
            </a:solidFill>
            <a:prstDash val="solid"/>
            <a:round/>
            <a:headEnd type="none" w="sm" len="sm"/>
            <a:tailEnd type="none" w="sm" len="sm"/>
          </a:ln>
        </p:spPr>
      </p:cxnSp>
      <p:sp>
        <p:nvSpPr>
          <p:cNvPr id="733" name="Google Shape;733;p102"/>
          <p:cNvSpPr txBox="1"/>
          <p:nvPr/>
        </p:nvSpPr>
        <p:spPr>
          <a:xfrm>
            <a:off x="74880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Not confident at all</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34" name="Google Shape;734;p102"/>
          <p:cNvSpPr txBox="1"/>
          <p:nvPr/>
        </p:nvSpPr>
        <p:spPr>
          <a:xfrm>
            <a:off x="664185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Very confident</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735" name="Google Shape;735;p102"/>
          <p:cNvGraphicFramePr/>
          <p:nvPr/>
        </p:nvGraphicFramePr>
        <p:xfrm>
          <a:off x="850650" y="3474650"/>
          <a:ext cx="7239000" cy="396210"/>
        </p:xfrm>
        <a:graphic>
          <a:graphicData uri="http://schemas.openxmlformats.org/drawingml/2006/table">
            <a:tbl>
              <a:tblPr firstRow="1">
                <a:noFil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2</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3</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4</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5</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6</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7</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8</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9</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10</a:t>
                      </a: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sp>
        <p:nvSpPr>
          <p:cNvPr id="2" name="Rectangle 1">
            <a:extLst>
              <a:ext uri="{FF2B5EF4-FFF2-40B4-BE49-F238E27FC236}">
                <a16:creationId xmlns:a16="http://schemas.microsoft.com/office/drawing/2014/main" id="{37DA1C05-75D2-4BD1-84C0-A543692B296E}"/>
              </a:ext>
            </a:extLst>
          </p:cNvPr>
          <p:cNvSpPr/>
          <p:nvPr/>
        </p:nvSpPr>
        <p:spPr>
          <a:xfrm>
            <a:off x="469900" y="4165600"/>
            <a:ext cx="2387600" cy="76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prstClr val="black"/>
                </a:solidFill>
                <a:effectLst/>
                <a:uLnTx/>
                <a:uFillTx/>
                <a:latin typeface="Trebuchet MS" panose="020B0603020202020204"/>
                <a:ea typeface="+mn-ea"/>
                <a:cs typeface="+mn-cs"/>
                <a:sym typeface="Arial"/>
              </a:rPr>
              <a:t>Any questions?</a:t>
            </a:r>
          </a:p>
        </p:txBody>
      </p:sp>
      <p:sp>
        <p:nvSpPr>
          <p:cNvPr id="3" name="Rectangle 2">
            <a:extLst>
              <a:ext uri="{FF2B5EF4-FFF2-40B4-BE49-F238E27FC236}">
                <a16:creationId xmlns:a16="http://schemas.microsoft.com/office/drawing/2014/main" id="{D78130D1-206D-45E9-AA81-EB3516FEA765}"/>
              </a:ext>
            </a:extLst>
          </p:cNvPr>
          <p:cNvSpPr/>
          <p:nvPr/>
        </p:nvSpPr>
        <p:spPr>
          <a:xfrm>
            <a:off x="3276600" y="4165600"/>
            <a:ext cx="2203450" cy="76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prstClr val="black"/>
                </a:solidFill>
                <a:effectLst/>
                <a:uLnTx/>
                <a:uFillTx/>
                <a:latin typeface="Trebuchet MS" panose="020B0603020202020204"/>
                <a:ea typeface="+mn-ea"/>
                <a:cs typeface="+mn-cs"/>
                <a:sym typeface="Arial"/>
              </a:rPr>
              <a:t>Next steps?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4" name="Google Shape;724;p101"/>
          <p:cNvSpPr txBox="1">
            <a:spLocks noGrp="1"/>
          </p:cNvSpPr>
          <p:nvPr>
            <p:ph type="title"/>
          </p:nvPr>
        </p:nvSpPr>
        <p:spPr>
          <a:xfrm>
            <a:off x="270000" y="216425"/>
            <a:ext cx="85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Rate your confidence (</a:t>
            </a:r>
            <a:r>
              <a:rPr lang="en-GB" b="1" dirty="0"/>
              <a:t>before</a:t>
            </a:r>
            <a:r>
              <a:rPr lang="en-GB" dirty="0"/>
              <a:t> training)</a:t>
            </a:r>
            <a:endParaRPr b="1" dirty="0"/>
          </a:p>
          <a:p>
            <a:pPr marL="0" lvl="0" indent="0" algn="l" rtl="0">
              <a:spcBef>
                <a:spcPts val="0"/>
              </a:spcBef>
              <a:spcAft>
                <a:spcPts val="0"/>
              </a:spcAft>
              <a:buNone/>
            </a:pPr>
            <a:endParaRPr dirty="0">
              <a:solidFill>
                <a:srgbClr val="073763"/>
              </a:solidFill>
            </a:endParaRPr>
          </a:p>
        </p:txBody>
      </p:sp>
      <p:sp>
        <p:nvSpPr>
          <p:cNvPr id="725" name="Google Shape;725;p101"/>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sp>
        <p:nvSpPr>
          <p:cNvPr id="719" name="Google Shape;719;p101"/>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600"/>
              </a:spcAft>
              <a:buClr>
                <a:srgbClr val="000000"/>
              </a:buClr>
              <a:buSzTx/>
              <a:buFont typeface="Arial"/>
              <a:buNone/>
              <a:tabLst/>
              <a:defRPr/>
            </a:pPr>
            <a:r>
              <a:rPr kumimoji="0" lang="en-GB" sz="2400" b="1" i="0" u="none" strike="noStrike" kern="0" cap="none" spc="0" normalizeH="0" baseline="0" noProof="0" dirty="0">
                <a:ln>
                  <a:noFill/>
                </a:ln>
                <a:solidFill>
                  <a:prstClr val="black"/>
                </a:solidFill>
                <a:effectLst/>
                <a:uLnTx/>
                <a:uFillTx/>
                <a:latin typeface="Arial"/>
                <a:cs typeface="Arial"/>
                <a:sym typeface="Arial"/>
              </a:rPr>
              <a:t>How do you feel about teaching this topic? </a:t>
            </a:r>
            <a:endParaRPr kumimoji="0" sz="2400" b="1" i="0" u="none" strike="noStrike" kern="0" cap="none" spc="0" normalizeH="0" baseline="0" noProof="0" dirty="0">
              <a:ln>
                <a:noFill/>
              </a:ln>
              <a:solidFill>
                <a:prstClr val="black"/>
              </a:solidFill>
              <a:effectLst/>
              <a:uLnTx/>
              <a:uFillTx/>
              <a:latin typeface="Arial"/>
              <a:cs typeface="Arial"/>
              <a:sym typeface="Arial"/>
            </a:endParaRPr>
          </a:p>
        </p:txBody>
      </p:sp>
      <p:sp>
        <p:nvSpPr>
          <p:cNvPr id="721" name="Google Shape;721;p101"/>
          <p:cNvSpPr txBox="1"/>
          <p:nvPr/>
        </p:nvSpPr>
        <p:spPr>
          <a:xfrm>
            <a:off x="74880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Not confident at all</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22" name="Google Shape;722;p101"/>
          <p:cNvSpPr txBox="1"/>
          <p:nvPr/>
        </p:nvSpPr>
        <p:spPr>
          <a:xfrm>
            <a:off x="664185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Very confident</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723" name="Google Shape;723;p101"/>
          <p:cNvGraphicFramePr/>
          <p:nvPr/>
        </p:nvGraphicFramePr>
        <p:xfrm>
          <a:off x="850650" y="3474650"/>
          <a:ext cx="7239000" cy="396210"/>
        </p:xfrm>
        <a:graphic>
          <a:graphicData uri="http://schemas.openxmlformats.org/drawingml/2006/table">
            <a:tbl>
              <a:tblPr firstRow="1">
                <a:noFil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2</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3</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4</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5</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6</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7</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8</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9</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10</a:t>
                      </a: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cxnSp>
        <p:nvCxnSpPr>
          <p:cNvPr id="720" name="Google Shape;720;p101">
            <a:extLst>
              <a:ext uri="{C183D7F6-B498-43B3-948B-1728B52AA6E4}">
                <adec:decorative xmlns:adec="http://schemas.microsoft.com/office/drawing/2017/decorative" val="1"/>
              </a:ext>
            </a:extLst>
          </p:cNvPr>
          <p:cNvCxnSpPr/>
          <p:nvPr/>
        </p:nvCxnSpPr>
        <p:spPr>
          <a:xfrm rot="10800000" flipH="1">
            <a:off x="748800" y="3958300"/>
            <a:ext cx="7442700" cy="14700"/>
          </a:xfrm>
          <a:prstGeom prst="straightConnector1">
            <a:avLst/>
          </a:prstGeom>
          <a:noFill/>
          <a:ln w="38100" cap="flat" cmpd="sng">
            <a:solidFill>
              <a:srgbClr val="595959"/>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6"/>
        <p:cNvGrpSpPr/>
        <p:nvPr/>
      </p:nvGrpSpPr>
      <p:grpSpPr>
        <a:xfrm>
          <a:off x="0" y="0"/>
          <a:ext cx="0" cy="0"/>
          <a:chOff x="0" y="0"/>
          <a:chExt cx="0" cy="0"/>
        </a:xfrm>
      </p:grpSpPr>
      <p:grpSp>
        <p:nvGrpSpPr>
          <p:cNvPr id="141" name="Group 79">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42" name="Straight Connector 80">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81">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4"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84">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Isosceles Triangle 88">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89">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2" name="Rectangle 9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3" name="Rectangle 9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9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51435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9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2761059"/>
            <a:ext cx="3572669" cy="2382441"/>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6350"/>
            <a:ext cx="2255512"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Isosceles Triangle 10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2286000"/>
            <a:ext cx="2444750"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0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2692400"/>
            <a:ext cx="1362870"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Freeform: Shape 109">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6350"/>
            <a:ext cx="5332385" cy="5149850"/>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Google Shape;137;p30"/>
          <p:cNvSpPr txBox="1">
            <a:spLocks noGrp="1"/>
          </p:cNvSpPr>
          <p:nvPr>
            <p:ph type="title"/>
          </p:nvPr>
        </p:nvSpPr>
        <p:spPr>
          <a:xfrm>
            <a:off x="508000" y="457199"/>
            <a:ext cx="2882531" cy="415925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a:solidFill>
                  <a:schemeClr val="tx1">
                    <a:lumMod val="85000"/>
                    <a:lumOff val="15000"/>
                  </a:schemeClr>
                </a:solidFill>
              </a:rPr>
              <a:t>Related topics</a:t>
            </a:r>
          </a:p>
        </p:txBody>
      </p:sp>
      <p:sp>
        <p:nvSpPr>
          <p:cNvPr id="139" name="Google Shape;139;p30"/>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SzPts val="1000"/>
              <a:buNone/>
            </a:pPr>
            <a:fld id="{00000000-1234-1234-1234-123412341234}" type="slidenum">
              <a:rPr lang="en-US" sz="700" kern="1200">
                <a:solidFill>
                  <a:srgbClr val="FFFFFF"/>
                </a:solidFill>
                <a:latin typeface="+mn-lt"/>
                <a:ea typeface="+mn-ea"/>
                <a:cs typeface="+mn-cs"/>
              </a:rPr>
              <a:pPr lvl="0" indent="0" defTabSz="457200">
                <a:lnSpc>
                  <a:spcPct val="90000"/>
                </a:lnSpc>
                <a:spcBef>
                  <a:spcPts val="0"/>
                </a:spcBef>
                <a:spcAft>
                  <a:spcPts val="600"/>
                </a:spcAft>
                <a:buSzPts val="1000"/>
                <a:buNone/>
              </a:pPr>
              <a:t>5</a:t>
            </a:fld>
            <a:endParaRPr lang="en-US" sz="700" kern="1200">
              <a:solidFill>
                <a:srgbClr val="FFFFFF"/>
              </a:solidFill>
              <a:latin typeface="+mn-lt"/>
              <a:ea typeface="+mn-ea"/>
              <a:cs typeface="+mn-cs"/>
            </a:endParaRPr>
          </a:p>
        </p:txBody>
      </p:sp>
      <p:sp>
        <p:nvSpPr>
          <p:cNvPr id="138" name="Google Shape;138;p30"/>
          <p:cNvSpPr txBox="1">
            <a:spLocks noGrp="1"/>
          </p:cNvSpPr>
          <p:nvPr>
            <p:ph type="body" idx="1"/>
          </p:nvPr>
        </p:nvSpPr>
        <p:spPr>
          <a:xfrm>
            <a:off x="3879432" y="755650"/>
            <a:ext cx="5073751" cy="3467100"/>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Font typeface="Wingdings 3" charset="2"/>
              <a:buChar char=""/>
            </a:pPr>
            <a:r>
              <a:rPr lang="en-US" b="1" dirty="0">
                <a:solidFill>
                  <a:srgbClr val="FFFFFF"/>
                </a:solidFill>
              </a:rPr>
              <a:t>Caring friendships</a:t>
            </a:r>
            <a:r>
              <a:rPr lang="en-US" dirty="0">
                <a:solidFill>
                  <a:srgbClr val="FFFFFF"/>
                </a:solidFill>
              </a:rPr>
              <a:t> is closely related to the following topics:</a:t>
            </a:r>
          </a:p>
          <a:p>
            <a:pPr marL="457200" lvl="0" indent="-342900" defTabSz="457200">
              <a:spcBef>
                <a:spcPts val="1000"/>
              </a:spcBef>
              <a:buSzPct val="80000"/>
              <a:buFont typeface="Wingdings 3" charset="2"/>
              <a:buChar char=""/>
            </a:pPr>
            <a:r>
              <a:rPr lang="en-US" dirty="0">
                <a:solidFill>
                  <a:srgbClr val="FFFFFF"/>
                </a:solidFill>
              </a:rPr>
              <a:t>respectful relationships</a:t>
            </a:r>
          </a:p>
          <a:p>
            <a:pPr marL="457200" lvl="0" indent="-342900" defTabSz="457200">
              <a:spcBef>
                <a:spcPts val="1000"/>
              </a:spcBef>
              <a:buSzPct val="80000"/>
              <a:buFont typeface="Wingdings 3" charset="2"/>
              <a:buChar char=""/>
            </a:pPr>
            <a:r>
              <a:rPr lang="en-US" dirty="0">
                <a:solidFill>
                  <a:srgbClr val="FFFFFF"/>
                </a:solidFill>
              </a:rPr>
              <a:t>intimate relationships and sexual health (secondary only)</a:t>
            </a:r>
          </a:p>
          <a:p>
            <a:pPr marL="0" lvl="0" indent="0" defTabSz="457200">
              <a:spcBef>
                <a:spcPts val="1000"/>
              </a:spcBef>
              <a:buSzPct val="80000"/>
              <a:buFont typeface="Wingdings 3" charset="2"/>
              <a:buChar char=""/>
            </a:pPr>
            <a:r>
              <a:rPr lang="en-US" dirty="0">
                <a:solidFill>
                  <a:srgbClr val="FFFFFF"/>
                </a:solidFill>
              </a:rPr>
              <a:t>Therefore, you should: </a:t>
            </a:r>
          </a:p>
          <a:p>
            <a:pPr marL="457200" lvl="0" indent="-342900" defTabSz="457200">
              <a:spcBef>
                <a:spcPts val="1000"/>
              </a:spcBef>
              <a:buSzPct val="80000"/>
              <a:buFont typeface="Wingdings 3" charset="2"/>
              <a:buChar char=""/>
            </a:pPr>
            <a:r>
              <a:rPr lang="en-US" b="1" dirty="0">
                <a:solidFill>
                  <a:srgbClr val="FFFFFF"/>
                </a:solidFill>
              </a:rPr>
              <a:t>consider</a:t>
            </a:r>
            <a:r>
              <a:rPr lang="en-US" dirty="0">
                <a:solidFill>
                  <a:srgbClr val="FFFFFF"/>
                </a:solidFill>
              </a:rPr>
              <a:t> </a:t>
            </a:r>
            <a:r>
              <a:rPr lang="en-US" b="1" dirty="0">
                <a:solidFill>
                  <a:srgbClr val="FFFFFF"/>
                </a:solidFill>
              </a:rPr>
              <a:t>thematic links </a:t>
            </a:r>
            <a:r>
              <a:rPr lang="en-US" dirty="0">
                <a:solidFill>
                  <a:srgbClr val="FFFFFF"/>
                </a:solidFill>
              </a:rPr>
              <a:t>across key topics and the whole school when planning and delivering lessons</a:t>
            </a:r>
            <a:endParaRPr lang="en-US" b="1" dirty="0">
              <a:solidFill>
                <a:srgbClr val="FFFFFF"/>
              </a:solidFill>
            </a:endParaRPr>
          </a:p>
          <a:p>
            <a:pPr marL="457200" lvl="0" indent="-342900" defTabSz="457200">
              <a:spcBef>
                <a:spcPts val="1000"/>
              </a:spcBef>
              <a:buSzPct val="80000"/>
              <a:buFont typeface="Wingdings 3" charset="2"/>
              <a:buChar char=""/>
            </a:pPr>
            <a:r>
              <a:rPr lang="en-US" dirty="0">
                <a:solidFill>
                  <a:srgbClr val="FFFFFF"/>
                </a:solidFill>
              </a:rPr>
              <a:t>find ways to </a:t>
            </a:r>
            <a:r>
              <a:rPr lang="en-US" b="1" dirty="0">
                <a:solidFill>
                  <a:srgbClr val="FFFFFF"/>
                </a:solidFill>
              </a:rPr>
              <a:t>link knowledge and vocabulary </a:t>
            </a:r>
            <a:r>
              <a:rPr lang="en-US" dirty="0">
                <a:solidFill>
                  <a:srgbClr val="FFFFFF"/>
                </a:solidFill>
              </a:rPr>
              <a:t>across topics</a:t>
            </a:r>
          </a:p>
          <a:p>
            <a:pPr marL="457200" lvl="0" indent="-342900" defTabSz="457200">
              <a:spcBef>
                <a:spcPts val="1000"/>
              </a:spcBef>
              <a:buSzPct val="80000"/>
              <a:buFont typeface="Wingdings 3" charset="2"/>
              <a:buChar char=""/>
            </a:pPr>
            <a:endParaRPr lang="en-US" dirty="0">
              <a:solidFill>
                <a:srgbClr val="FFFFFF"/>
              </a:solidFill>
            </a:endParaRPr>
          </a:p>
          <a:p>
            <a:pPr marL="0" lvl="0" indent="0" defTabSz="457200">
              <a:spcBef>
                <a:spcPts val="1000"/>
              </a:spcBef>
              <a:buSzPct val="80000"/>
              <a:buFont typeface="Wingdings 3" charset="2"/>
              <a:buChar char=""/>
            </a:pPr>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270000" y="216425"/>
            <a:ext cx="9006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Friendships support</a:t>
            </a:r>
            <a:endParaRPr dirty="0">
              <a:solidFill>
                <a:schemeClr val="accent2"/>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152" name="Google Shape;152;p32"/>
          <p:cNvSpPr txBox="1">
            <a:spLocks noGrp="1"/>
          </p:cNvSpPr>
          <p:nvPr>
            <p:ph type="body" idx="1"/>
          </p:nvPr>
        </p:nvSpPr>
        <p:spPr>
          <a:xfrm>
            <a:off x="270000" y="914400"/>
            <a:ext cx="71898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400"/>
              <a:buNone/>
            </a:pPr>
            <a:r>
              <a:rPr lang="en-GB" sz="2200" b="1" dirty="0"/>
              <a:t>Who supports the friendships in the school?</a:t>
            </a:r>
          </a:p>
          <a:p>
            <a:pPr marL="0" lvl="0" indent="0" algn="l" rtl="0">
              <a:lnSpc>
                <a:spcPct val="115000"/>
              </a:lnSpc>
              <a:spcBef>
                <a:spcPts val="1000"/>
              </a:spcBef>
              <a:spcAft>
                <a:spcPts val="0"/>
              </a:spcAft>
              <a:buSzPts val="1400"/>
              <a:buNone/>
            </a:pPr>
            <a:endParaRPr lang="en-GB" sz="2200" b="1" dirty="0"/>
          </a:p>
          <a:p>
            <a:pPr marL="0" lvl="0" indent="0" algn="l" rtl="0">
              <a:lnSpc>
                <a:spcPct val="115000"/>
              </a:lnSpc>
              <a:spcBef>
                <a:spcPts val="1000"/>
              </a:spcBef>
              <a:spcAft>
                <a:spcPts val="0"/>
              </a:spcAft>
              <a:buSzPts val="1400"/>
              <a:buNone/>
            </a:pPr>
            <a:r>
              <a:rPr lang="en-GB" sz="2200" b="1" dirty="0"/>
              <a:t>Which policies are relevant to caring friendships? Do we have a school policy on bullying?</a:t>
            </a:r>
          </a:p>
          <a:p>
            <a:pPr marL="0" lvl="0" indent="0" algn="l" rtl="0">
              <a:lnSpc>
                <a:spcPct val="115000"/>
              </a:lnSpc>
              <a:spcBef>
                <a:spcPts val="1000"/>
              </a:spcBef>
              <a:spcAft>
                <a:spcPts val="0"/>
              </a:spcAft>
              <a:buSzPts val="1400"/>
              <a:buNone/>
            </a:pPr>
            <a:endParaRPr sz="2200" b="1" dirty="0"/>
          </a:p>
          <a:p>
            <a:pPr marL="0" lvl="0" indent="0" algn="l" rtl="0">
              <a:lnSpc>
                <a:spcPct val="115000"/>
              </a:lnSpc>
              <a:spcBef>
                <a:spcPts val="0"/>
              </a:spcBef>
              <a:spcAft>
                <a:spcPts val="0"/>
              </a:spcAft>
              <a:buSzPts val="1400"/>
              <a:buNone/>
            </a:pPr>
            <a:r>
              <a:rPr lang="en-GB" sz="2200" b="1" dirty="0"/>
              <a:t>Where do we/can we get specialist support?</a:t>
            </a:r>
            <a:br>
              <a:rPr lang="en-GB" sz="2200" b="1" dirty="0">
                <a:solidFill>
                  <a:srgbClr val="434343"/>
                </a:solidFill>
              </a:rPr>
            </a:br>
            <a:endParaRPr lang="en-GB" sz="2200" b="1" dirty="0">
              <a:solidFill>
                <a:srgbClr val="434343"/>
              </a:solidFill>
            </a:endParaRPr>
          </a:p>
          <a:p>
            <a:pPr marL="0" lvl="0" indent="0" algn="l" rtl="0">
              <a:lnSpc>
                <a:spcPct val="115000"/>
              </a:lnSpc>
              <a:spcBef>
                <a:spcPts val="0"/>
              </a:spcBef>
              <a:spcAft>
                <a:spcPts val="0"/>
              </a:spcAft>
              <a:buSzPts val="1400"/>
              <a:buNone/>
            </a:pPr>
            <a:r>
              <a:rPr lang="en-GB" sz="2200" b="1" dirty="0"/>
              <a:t>Other information – See resources and </a:t>
            </a:r>
            <a:r>
              <a:rPr lang="en-GB" sz="2200" b="1"/>
              <a:t>links in EHWB </a:t>
            </a:r>
            <a:r>
              <a:rPr lang="en-GB" sz="2200" b="1" dirty="0"/>
              <a:t>and RSE cornerstones- E4S</a:t>
            </a:r>
            <a:br>
              <a:rPr lang="en-GB" sz="1800" dirty="0">
                <a:solidFill>
                  <a:srgbClr val="434343"/>
                </a:solidFill>
              </a:rPr>
            </a:br>
            <a:endParaRPr sz="2200" b="1" dirty="0">
              <a:solidFill>
                <a:srgbClr val="FF0000"/>
              </a:solidFill>
            </a:endParaRPr>
          </a:p>
          <a:p>
            <a:pPr marL="0" lvl="0" indent="0" algn="l" rtl="0">
              <a:lnSpc>
                <a:spcPct val="115000"/>
              </a:lnSpc>
              <a:spcBef>
                <a:spcPts val="1600"/>
              </a:spcBef>
              <a:spcAft>
                <a:spcPts val="1600"/>
              </a:spcAft>
              <a:buSzPts val="1400"/>
              <a:buNone/>
            </a:pPr>
            <a:endParaRPr sz="1800" dirty="0">
              <a:solidFill>
                <a:srgbClr val="434343"/>
              </a:solidFill>
            </a:endParaRPr>
          </a:p>
        </p:txBody>
      </p:sp>
      <p:sp>
        <p:nvSpPr>
          <p:cNvPr id="153" name="Google Shape;153;p3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270000" y="216425"/>
            <a:ext cx="875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Teaching about caring friendships </a:t>
            </a:r>
            <a:r>
              <a:rPr lang="en-GB" dirty="0">
                <a:solidFill>
                  <a:schemeClr val="accent2"/>
                </a:solidFill>
              </a:rPr>
              <a:t> </a:t>
            </a:r>
            <a:endParaRPr dirty="0">
              <a:solidFill>
                <a:schemeClr val="accent2"/>
              </a:solidFill>
              <a:highlight>
                <a:srgbClr val="FFFF00"/>
              </a:highlight>
            </a:endParaRPr>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159" name="Google Shape;159;p33"/>
          <p:cNvSpPr txBox="1">
            <a:spLocks noGrp="1"/>
          </p:cNvSpPr>
          <p:nvPr>
            <p:ph type="body" idx="1"/>
          </p:nvPr>
        </p:nvSpPr>
        <p:spPr>
          <a:xfrm>
            <a:off x="270000" y="914400"/>
            <a:ext cx="71898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1400"/>
              <a:buNone/>
            </a:pPr>
            <a:r>
              <a:rPr lang="en-GB" sz="1800" dirty="0"/>
              <a:t>Ways in which we already teach about caring friendships at our school:</a:t>
            </a:r>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2200" b="1" dirty="0">
              <a:solidFill>
                <a:srgbClr val="434343"/>
              </a:solidFill>
            </a:endParaRPr>
          </a:p>
          <a:p>
            <a:pPr marL="0" lvl="0" indent="0" algn="l" rtl="0">
              <a:lnSpc>
                <a:spcPct val="115000"/>
              </a:lnSpc>
              <a:spcBef>
                <a:spcPts val="1600"/>
              </a:spcBef>
              <a:spcAft>
                <a:spcPts val="0"/>
              </a:spcAft>
              <a:buSzPts val="1400"/>
              <a:buNone/>
            </a:pPr>
            <a:endParaRPr sz="1800" dirty="0">
              <a:solidFill>
                <a:srgbClr val="FF0000"/>
              </a:solidFill>
            </a:endParaRPr>
          </a:p>
          <a:p>
            <a:pPr marL="0" lvl="0" indent="0" algn="l" rtl="0">
              <a:lnSpc>
                <a:spcPct val="115000"/>
              </a:lnSpc>
              <a:spcBef>
                <a:spcPts val="1600"/>
              </a:spcBef>
              <a:spcAft>
                <a:spcPts val="0"/>
              </a:spcAft>
              <a:buSzPts val="1400"/>
              <a:buNone/>
            </a:pPr>
            <a:endParaRPr sz="2200" b="1" dirty="0">
              <a:solidFill>
                <a:srgbClr val="FF0000"/>
              </a:solidFill>
            </a:endParaRPr>
          </a:p>
          <a:p>
            <a:pPr marL="0" lvl="0" indent="0" algn="l" rtl="0">
              <a:lnSpc>
                <a:spcPct val="115000"/>
              </a:lnSpc>
              <a:spcBef>
                <a:spcPts val="1600"/>
              </a:spcBef>
              <a:spcAft>
                <a:spcPts val="1600"/>
              </a:spcAft>
              <a:buSzPts val="1400"/>
              <a:buNone/>
            </a:pPr>
            <a:endParaRPr sz="1800" dirty="0">
              <a:solidFill>
                <a:srgbClr val="434343"/>
              </a:solidFill>
            </a:endParaRPr>
          </a:p>
        </p:txBody>
      </p:sp>
      <p:sp>
        <p:nvSpPr>
          <p:cNvPr id="160" name="Google Shape;160;p33"/>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dirty="0"/>
          </a:p>
        </p:txBody>
      </p:sp>
      <p:sp>
        <p:nvSpPr>
          <p:cNvPr id="2" name="Speech Bubble: Oval 1">
            <a:extLst>
              <a:ext uri="{FF2B5EF4-FFF2-40B4-BE49-F238E27FC236}">
                <a16:creationId xmlns:a16="http://schemas.microsoft.com/office/drawing/2014/main" id="{11AFB9B8-0C9A-4A8D-AC88-D6131B45F4E8}"/>
              </a:ext>
            </a:extLst>
          </p:cNvPr>
          <p:cNvSpPr/>
          <p:nvPr/>
        </p:nvSpPr>
        <p:spPr>
          <a:xfrm>
            <a:off x="1074419" y="1836419"/>
            <a:ext cx="2298871" cy="2392681"/>
          </a:xfrm>
          <a:prstGeom prst="wedgeEllipseCallout">
            <a:avLst>
              <a:gd name="adj1" fmla="val -47888"/>
              <a:gd name="adj2" fmla="val 5666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 which areas of the curriculum might we discuss caring friendships? Where are the ‘bump into’ opportunities?</a:t>
            </a:r>
          </a:p>
        </p:txBody>
      </p:sp>
      <p:sp>
        <p:nvSpPr>
          <p:cNvPr id="3" name="Speech Bubble: Oval 2">
            <a:extLst>
              <a:ext uri="{FF2B5EF4-FFF2-40B4-BE49-F238E27FC236}">
                <a16:creationId xmlns:a16="http://schemas.microsoft.com/office/drawing/2014/main" id="{8E222F76-40FC-48BB-8085-9355573C87D0}"/>
              </a:ext>
            </a:extLst>
          </p:cNvPr>
          <p:cNvSpPr/>
          <p:nvPr/>
        </p:nvSpPr>
        <p:spPr>
          <a:xfrm>
            <a:off x="5231431" y="1552174"/>
            <a:ext cx="2358998" cy="1675119"/>
          </a:xfrm>
          <a:prstGeom prst="wedgeEllipseCallout">
            <a:avLst>
              <a:gd name="adj1" fmla="val 37279"/>
              <a:gd name="adj2" fmla="val 6417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we make time and space to react to immediate friendship needs?</a:t>
            </a:r>
          </a:p>
        </p:txBody>
      </p:sp>
      <p:sp>
        <p:nvSpPr>
          <p:cNvPr id="4" name="Speech Bubble: Oval 3">
            <a:extLst>
              <a:ext uri="{FF2B5EF4-FFF2-40B4-BE49-F238E27FC236}">
                <a16:creationId xmlns:a16="http://schemas.microsoft.com/office/drawing/2014/main" id="{28FAE8C9-0D2B-4690-AA7D-E9D17108752F}"/>
              </a:ext>
            </a:extLst>
          </p:cNvPr>
          <p:cNvSpPr/>
          <p:nvPr/>
        </p:nvSpPr>
        <p:spPr>
          <a:xfrm>
            <a:off x="3503919" y="3135856"/>
            <a:ext cx="2581836" cy="1675119"/>
          </a:xfrm>
          <a:prstGeom prst="wedgeEllipse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has worked well in previous work we have done around caring friendships?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85"/>
        <p:cNvGrpSpPr/>
        <p:nvPr/>
      </p:nvGrpSpPr>
      <p:grpSpPr>
        <a:xfrm>
          <a:off x="0" y="0"/>
          <a:ext cx="0" cy="0"/>
          <a:chOff x="0" y="0"/>
          <a:chExt cx="0" cy="0"/>
        </a:xfrm>
      </p:grpSpPr>
      <p:grpSp>
        <p:nvGrpSpPr>
          <p:cNvPr id="193" name="Group 192">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94" name="Straight Connector 193">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6"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Isosceles Triangle 197">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3" name="Isosceles Triangle 202">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5" name="Rectangle 204">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208" name="Straight Connector 207">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0"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 name="Isosceles Triangle 211">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4"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6" name="Isosceles Triangle 215">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7" name="Isosceles Triangle 216">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6" name="Google Shape;186;p37"/>
          <p:cNvSpPr txBox="1">
            <a:spLocks noGrp="1"/>
          </p:cNvSpPr>
          <p:nvPr>
            <p:ph type="title"/>
          </p:nvPr>
        </p:nvSpPr>
        <p:spPr>
          <a:xfrm>
            <a:off x="508000" y="457200"/>
            <a:ext cx="6447501" cy="990600"/>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buSzPts val="2800"/>
            </a:pPr>
            <a:r>
              <a:rPr lang="en-US" sz="3600"/>
              <a:t>Trusted adults</a:t>
            </a:r>
          </a:p>
        </p:txBody>
      </p:sp>
      <p:sp>
        <p:nvSpPr>
          <p:cNvPr id="188" name="Google Shape;188;p37"/>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SzPts val="1000"/>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SzPts val="1000"/>
                <a:buNone/>
              </a:pPr>
              <a:t>8</a:t>
            </a:fld>
            <a:endParaRPr lang="en-US" sz="700" kern="1200">
              <a:solidFill>
                <a:schemeClr val="accent1"/>
              </a:solidFill>
              <a:latin typeface="+mn-lt"/>
              <a:ea typeface="+mn-ea"/>
              <a:cs typeface="+mn-cs"/>
            </a:endParaRPr>
          </a:p>
        </p:txBody>
      </p:sp>
      <p:sp>
        <p:nvSpPr>
          <p:cNvPr id="187" name="Google Shape;187;p37"/>
          <p:cNvSpPr txBox="1">
            <a:spLocks noGrp="1"/>
          </p:cNvSpPr>
          <p:nvPr>
            <p:ph type="body" idx="1"/>
          </p:nvPr>
        </p:nvSpPr>
        <p:spPr>
          <a:xfrm>
            <a:off x="508000" y="1620441"/>
            <a:ext cx="6447501" cy="2910580"/>
          </a:xfrm>
          <a:prstGeom prst="rect">
            <a:avLst/>
          </a:prstGeom>
        </p:spPr>
        <p:txBody>
          <a:bodyPr spcFirstLastPara="1" vert="horz" lIns="91440" tIns="45720" rIns="91440" bIns="45720" rtlCol="0" anchorCtr="0">
            <a:normAutofit fontScale="92500" lnSpcReduction="20000"/>
          </a:bodyPr>
          <a:lstStyle/>
          <a:p>
            <a:pPr marL="0" lvl="0" indent="0" defTabSz="457200">
              <a:spcBef>
                <a:spcPts val="1000"/>
              </a:spcBef>
              <a:buSzPct val="80000"/>
              <a:buFont typeface="Wingdings 3" charset="2"/>
              <a:buChar char=""/>
            </a:pPr>
            <a:r>
              <a:rPr lang="en-US" sz="1800" dirty="0">
                <a:solidFill>
                  <a:schemeClr val="tx1">
                    <a:lumMod val="75000"/>
                    <a:lumOff val="25000"/>
                  </a:schemeClr>
                </a:solidFill>
              </a:rPr>
              <a:t>Within this module we have used the term </a:t>
            </a:r>
            <a:r>
              <a:rPr lang="en-US" sz="2600" b="1" dirty="0">
                <a:solidFill>
                  <a:schemeClr val="tx1">
                    <a:lumMod val="75000"/>
                    <a:lumOff val="25000"/>
                  </a:schemeClr>
                </a:solidFill>
              </a:rPr>
              <a:t>trusted adult</a:t>
            </a:r>
            <a:r>
              <a:rPr lang="en-US" sz="1800" dirty="0">
                <a:solidFill>
                  <a:schemeClr val="tx1">
                    <a:lumMod val="75000"/>
                    <a:lumOff val="25000"/>
                  </a:schemeClr>
                </a:solidFill>
              </a:rPr>
              <a:t>.</a:t>
            </a:r>
          </a:p>
          <a:p>
            <a:pPr marL="0" lvl="0" indent="0" defTabSz="457200">
              <a:spcBef>
                <a:spcPts val="1000"/>
              </a:spcBef>
              <a:buSzPct val="80000"/>
              <a:buFont typeface="Wingdings 3" charset="2"/>
              <a:buChar char=""/>
            </a:pPr>
            <a:r>
              <a:rPr lang="en-US" sz="1800" dirty="0">
                <a:solidFill>
                  <a:schemeClr val="tx1">
                    <a:lumMod val="75000"/>
                    <a:lumOff val="25000"/>
                  </a:schemeClr>
                </a:solidFill>
              </a:rPr>
              <a:t>A trusted adult will generally be someone who children feel comfortable to turn to for help. Obvious examples include family members, teachers and doctors.</a:t>
            </a:r>
          </a:p>
          <a:p>
            <a:pPr marL="0" lvl="0" indent="0" defTabSz="457200">
              <a:spcBef>
                <a:spcPts val="1000"/>
              </a:spcBef>
              <a:buSzPct val="80000"/>
              <a:buFont typeface="Wingdings 3" charset="2"/>
              <a:buChar char=""/>
            </a:pPr>
            <a:r>
              <a:rPr lang="en-US" sz="1800" dirty="0">
                <a:solidFill>
                  <a:schemeClr val="tx1">
                    <a:lumMod val="75000"/>
                    <a:lumOff val="25000"/>
                  </a:schemeClr>
                </a:solidFill>
              </a:rPr>
              <a:t>It will be important when teaching this topic, and any other relevant topics, that teachers explore this concept. Pupils should be comfortable and capable of identifying who their trusted adults could be both within their families and wider circles.  </a:t>
            </a:r>
          </a:p>
          <a:p>
            <a:pPr marL="0" lvl="0" indent="0" defTabSz="457200">
              <a:spcBef>
                <a:spcPts val="1000"/>
              </a:spcBef>
              <a:buSzPct val="80000"/>
              <a:buFont typeface="Wingdings 3" charset="2"/>
              <a:buChar char=""/>
            </a:pPr>
            <a:endParaRPr lang="en-US" dirty="0">
              <a:solidFill>
                <a:schemeClr val="tx1">
                  <a:lumMod val="75000"/>
                  <a:lumOff val="25000"/>
                </a:schemeClr>
              </a:solidFill>
            </a:endParaRPr>
          </a:p>
          <a:p>
            <a:pPr marL="0" lvl="0" indent="0" defTabSz="457200">
              <a:spcBef>
                <a:spcPts val="1000"/>
              </a:spcBef>
              <a:buSzPct val="80000"/>
              <a:buFont typeface="Wingdings 3" charset="2"/>
              <a:buChar char=""/>
            </a:pPr>
            <a:endParaRPr lang="en-US" dirty="0">
              <a:solidFill>
                <a:schemeClr val="tx1">
                  <a:lumMod val="75000"/>
                  <a:lumOff val="25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Happy and secure friendships (1)</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23" name="Google Shape;223;p42"/>
          <p:cNvSpPr txBox="1">
            <a:spLocks noGrp="1"/>
          </p:cNvSpPr>
          <p:nvPr>
            <p:ph type="subTitle" idx="4294967295"/>
          </p:nvPr>
        </p:nvSpPr>
        <p:spPr>
          <a:xfrm>
            <a:off x="7796400" y="4454575"/>
            <a:ext cx="1077600" cy="472500"/>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20" name="Google Shape;220;p42"/>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dirty="0">
                <a:solidFill>
                  <a:srgbClr val="000000"/>
                </a:solidFill>
              </a:rPr>
              <a:t>Explain that friendship is a relationship between two or more people who care about each other and choose to have a relationship together.</a:t>
            </a:r>
            <a:endParaRPr dirty="0">
              <a:solidFill>
                <a:srgbClr val="000000"/>
              </a:solidFill>
            </a:endParaRPr>
          </a:p>
          <a:p>
            <a:pPr marL="0" lvl="0" indent="0" algn="l" rtl="0">
              <a:spcBef>
                <a:spcPts val="1000"/>
              </a:spcBef>
              <a:spcAft>
                <a:spcPts val="0"/>
              </a:spcAft>
              <a:buSzPts val="1400"/>
              <a:buNone/>
            </a:pPr>
            <a:r>
              <a:rPr lang="en-GB" dirty="0">
                <a:solidFill>
                  <a:schemeClr val="dk1"/>
                </a:solidFill>
              </a:rPr>
              <a:t>Teach pupils that friendship of all ages is usually based on something which binds people together, for example:</a:t>
            </a:r>
            <a:endParaRPr dirty="0">
              <a:solidFill>
                <a:schemeClr val="dk1"/>
              </a:solidFill>
            </a:endParaRPr>
          </a:p>
          <a:p>
            <a:pPr marL="457200" lvl="0" indent="-317500" algn="l" rtl="0">
              <a:lnSpc>
                <a:spcPct val="115000"/>
              </a:lnSpc>
              <a:spcBef>
                <a:spcPts val="1600"/>
              </a:spcBef>
              <a:spcAft>
                <a:spcPts val="0"/>
              </a:spcAft>
              <a:buClr>
                <a:schemeClr val="accent1"/>
              </a:buClr>
              <a:buSzPts val="1400"/>
              <a:buChar char="●"/>
            </a:pPr>
            <a:r>
              <a:rPr lang="en-GB" dirty="0">
                <a:solidFill>
                  <a:schemeClr val="dk1"/>
                </a:solidFill>
              </a:rPr>
              <a:t>liking to </a:t>
            </a:r>
            <a:r>
              <a:rPr lang="en-GB" b="1" dirty="0">
                <a:solidFill>
                  <a:schemeClr val="dk1"/>
                </a:solidFill>
              </a:rPr>
              <a:t>play</a:t>
            </a:r>
            <a:r>
              <a:rPr lang="en-GB" dirty="0">
                <a:solidFill>
                  <a:schemeClr val="dk1"/>
                </a:solidFill>
              </a:rPr>
              <a:t> with each other</a:t>
            </a:r>
            <a:endParaRPr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enjoying each other’s </a:t>
            </a:r>
            <a:r>
              <a:rPr lang="en-GB" b="1" dirty="0">
                <a:solidFill>
                  <a:schemeClr val="dk1"/>
                </a:solidFill>
              </a:rPr>
              <a:t>company</a:t>
            </a:r>
            <a:endParaRPr b="1" dirty="0">
              <a:solidFill>
                <a:schemeClr val="dk1"/>
              </a:solidFill>
            </a:endParaRPr>
          </a:p>
          <a:p>
            <a:pPr marL="457200" lvl="0" indent="-317500" algn="l" rtl="0">
              <a:lnSpc>
                <a:spcPct val="115000"/>
              </a:lnSpc>
              <a:spcBef>
                <a:spcPts val="0"/>
              </a:spcBef>
              <a:spcAft>
                <a:spcPts val="0"/>
              </a:spcAft>
              <a:buClr>
                <a:schemeClr val="accent1"/>
              </a:buClr>
              <a:buSzPts val="1400"/>
              <a:buChar char="●"/>
            </a:pPr>
            <a:r>
              <a:rPr lang="en-GB" dirty="0">
                <a:solidFill>
                  <a:schemeClr val="dk1"/>
                </a:solidFill>
              </a:rPr>
              <a:t>having </a:t>
            </a:r>
            <a:r>
              <a:rPr lang="en-GB" b="1" dirty="0">
                <a:solidFill>
                  <a:schemeClr val="dk1"/>
                </a:solidFill>
              </a:rPr>
              <a:t>similar interests </a:t>
            </a:r>
            <a:r>
              <a:rPr lang="en-GB" dirty="0">
                <a:solidFill>
                  <a:schemeClr val="dk1"/>
                </a:solidFill>
              </a:rPr>
              <a:t>and</a:t>
            </a:r>
            <a:r>
              <a:rPr lang="en-GB" b="1" dirty="0">
                <a:solidFill>
                  <a:schemeClr val="dk1"/>
                </a:solidFill>
              </a:rPr>
              <a:t> hobbies</a:t>
            </a:r>
            <a:endParaRPr b="1"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enjoying the same </a:t>
            </a:r>
            <a:r>
              <a:rPr lang="en-GB" b="1" dirty="0">
                <a:solidFill>
                  <a:schemeClr val="dk1"/>
                </a:solidFill>
              </a:rPr>
              <a:t>activities</a:t>
            </a:r>
            <a:endParaRPr b="1" dirty="0">
              <a:solidFill>
                <a:schemeClr val="dk1"/>
              </a:solidFill>
            </a:endParaRPr>
          </a:p>
          <a:p>
            <a:pPr marL="457200" lvl="0" indent="-317500" algn="l" rtl="0">
              <a:spcBef>
                <a:spcPts val="0"/>
              </a:spcBef>
              <a:spcAft>
                <a:spcPts val="0"/>
              </a:spcAft>
              <a:buClr>
                <a:schemeClr val="accent1"/>
              </a:buClr>
              <a:buSzPts val="1400"/>
              <a:buChar char="●"/>
            </a:pPr>
            <a:r>
              <a:rPr lang="en-GB" dirty="0">
                <a:solidFill>
                  <a:schemeClr val="dk1"/>
                </a:solidFill>
              </a:rPr>
              <a:t>having </a:t>
            </a:r>
            <a:r>
              <a:rPr lang="en-GB" b="1" dirty="0">
                <a:solidFill>
                  <a:schemeClr val="dk1"/>
                </a:solidFill>
              </a:rPr>
              <a:t>shared</a:t>
            </a:r>
            <a:r>
              <a:rPr lang="en-GB" dirty="0">
                <a:solidFill>
                  <a:schemeClr val="dk1"/>
                </a:solidFill>
              </a:rPr>
              <a:t> </a:t>
            </a:r>
            <a:r>
              <a:rPr lang="en-GB" b="1" dirty="0">
                <a:solidFill>
                  <a:schemeClr val="dk1"/>
                </a:solidFill>
              </a:rPr>
              <a:t>experiences</a:t>
            </a:r>
            <a:r>
              <a:rPr lang="en-GB" dirty="0">
                <a:solidFill>
                  <a:schemeClr val="dk1"/>
                </a:solidFill>
              </a:rPr>
              <a:t>, e.g. becoming friends after a trip </a:t>
            </a:r>
            <a:endParaRPr dirty="0">
              <a:solidFill>
                <a:schemeClr val="dk1"/>
              </a:solidFill>
            </a:endParaRPr>
          </a:p>
        </p:txBody>
      </p:sp>
      <p:sp>
        <p:nvSpPr>
          <p:cNvPr id="222" name="Google Shape;222;p42"/>
          <p:cNvSpPr txBox="1">
            <a:spLocks noGrp="1"/>
          </p:cNvSpPr>
          <p:nvPr>
            <p:ph type="body" idx="2"/>
          </p:nvPr>
        </p:nvSpPr>
        <p:spPr>
          <a:xfrm>
            <a:off x="6178800" y="216425"/>
            <a:ext cx="2695200" cy="18537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how important friendships are in making us feel happy and secure, and how people choose and make friends.</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21" name="Google Shape;221;p42"/>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dirty="0"/>
          </a:p>
        </p:txBody>
      </p:sp>
    </p:spTree>
  </p:cSld>
  <p:clrMapOvr>
    <a:masterClrMapping/>
  </p:clrMapOvr>
</p:sld>
</file>

<file path=ppt/theme/theme1.xml><?xml version="1.0" encoding="utf-8"?>
<a:theme xmlns:a="http://schemas.openxmlformats.org/drawingml/2006/main" name="Simple Light">
  <a:themeElements>
    <a:clrScheme name="DfE">
      <a:dk1>
        <a:sysClr val="windowText" lastClr="000000"/>
      </a:dk1>
      <a:lt1>
        <a:sysClr val="window" lastClr="FFFFFF"/>
      </a:lt1>
      <a:dk2>
        <a:srgbClr val="1F497D"/>
      </a:dk2>
      <a:lt2>
        <a:srgbClr val="9FB9C8"/>
      </a:lt2>
      <a:accent1>
        <a:srgbClr val="104F75"/>
      </a:accent1>
      <a:accent2>
        <a:srgbClr val="8A2529"/>
      </a:accent2>
      <a:accent3>
        <a:srgbClr val="E87D1E"/>
      </a:accent3>
      <a:accent4>
        <a:srgbClr val="C2A204"/>
      </a:accent4>
      <a:accent5>
        <a:srgbClr val="004712"/>
      </a:accent5>
      <a:accent6>
        <a:srgbClr val="260859"/>
      </a:accent6>
      <a:hlink>
        <a:srgbClr val="104F75"/>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2901</Words>
  <Application>Microsoft Office PowerPoint</Application>
  <PresentationFormat>On-screen Show (16:9)</PresentationFormat>
  <Paragraphs>314</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Calibri</vt:lpstr>
      <vt:lpstr>Roboto</vt:lpstr>
      <vt:lpstr>Wingdings 3</vt:lpstr>
      <vt:lpstr>Arial</vt:lpstr>
      <vt:lpstr>Trebuchet MS</vt:lpstr>
      <vt:lpstr>Simple Light</vt:lpstr>
      <vt:lpstr>Facet</vt:lpstr>
      <vt:lpstr>1_Facet</vt:lpstr>
      <vt:lpstr>Teaching about caring friendships</vt:lpstr>
      <vt:lpstr>What you get out of today </vt:lpstr>
      <vt:lpstr>Teaching the new curriculum</vt:lpstr>
      <vt:lpstr>Rate your confidence (before training) </vt:lpstr>
      <vt:lpstr>Related topics</vt:lpstr>
      <vt:lpstr>Friendships support </vt:lpstr>
      <vt:lpstr>Teaching about caring friendships    </vt:lpstr>
      <vt:lpstr>Trusted adults</vt:lpstr>
      <vt:lpstr>Happy and secure friendships (1) </vt:lpstr>
      <vt:lpstr>Happy and secure friendships (2)  </vt:lpstr>
      <vt:lpstr>Ways of making friends </vt:lpstr>
      <vt:lpstr>Choosing friends (1)</vt:lpstr>
      <vt:lpstr>Choosing friends (2)</vt:lpstr>
      <vt:lpstr>Online friendships</vt:lpstr>
      <vt:lpstr>Characteristics of friendships (1) </vt:lpstr>
      <vt:lpstr>Characteristics of friendships (2) </vt:lpstr>
      <vt:lpstr>Welcoming friendships (1)  </vt:lpstr>
      <vt:lpstr>Welcoming friendships (2)   </vt:lpstr>
      <vt:lpstr>When an offer of friendship is rejected  </vt:lpstr>
      <vt:lpstr>Working through problems (1)  </vt:lpstr>
      <vt:lpstr>Working through problems (2)     </vt:lpstr>
      <vt:lpstr>Trust and friendship (1)  </vt:lpstr>
      <vt:lpstr>Trust and friendship (2)  </vt:lpstr>
      <vt:lpstr>Unsafe friendships  </vt:lpstr>
      <vt:lpstr>Examples of good practice</vt:lpstr>
      <vt:lpstr>Good practice approaches </vt:lpstr>
      <vt:lpstr>Dealing with difficult questions (1)    </vt:lpstr>
      <vt:lpstr>Dealing with difficult questions (2)   </vt:lpstr>
      <vt:lpstr>How will I teach this?   </vt:lpstr>
      <vt:lpstr>Rate your confidence (after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module</dc:title>
  <cp:lastModifiedBy>Sarah Brooking</cp:lastModifiedBy>
  <cp:revision>1</cp:revision>
  <dcterms:modified xsi:type="dcterms:W3CDTF">2020-10-20T09:15:58Z</dcterms:modified>
</cp:coreProperties>
</file>