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93" r:id="rId4"/>
  </p:sldMasterIdLst>
  <p:notesMasterIdLst>
    <p:notesMasterId r:id="rId43"/>
  </p:notesMasterIdLst>
  <p:sldIdLst>
    <p:sldId id="380" r:id="rId5"/>
    <p:sldId id="259" r:id="rId6"/>
    <p:sldId id="309" r:id="rId7"/>
    <p:sldId id="350" r:id="rId8"/>
    <p:sldId id="261" r:id="rId9"/>
    <p:sldId id="262" r:id="rId10"/>
    <p:sldId id="381" r:id="rId11"/>
    <p:sldId id="382" r:id="rId12"/>
    <p:sldId id="268" r:id="rId13"/>
    <p:sldId id="277" r:id="rId14"/>
    <p:sldId id="278" r:id="rId15"/>
    <p:sldId id="280" r:id="rId16"/>
    <p:sldId id="281" r:id="rId17"/>
    <p:sldId id="282" r:id="rId18"/>
    <p:sldId id="283" r:id="rId19"/>
    <p:sldId id="285" r:id="rId20"/>
    <p:sldId id="286" r:id="rId21"/>
    <p:sldId id="287" r:id="rId22"/>
    <p:sldId id="289" r:id="rId23"/>
    <p:sldId id="291" r:id="rId24"/>
    <p:sldId id="292" r:id="rId25"/>
    <p:sldId id="294" r:id="rId26"/>
    <p:sldId id="296" r:id="rId27"/>
    <p:sldId id="298" r:id="rId28"/>
    <p:sldId id="300" r:id="rId29"/>
    <p:sldId id="301" r:id="rId30"/>
    <p:sldId id="303" r:id="rId31"/>
    <p:sldId id="305" r:id="rId32"/>
    <p:sldId id="306" r:id="rId33"/>
    <p:sldId id="308" r:id="rId34"/>
    <p:sldId id="346" r:id="rId35"/>
    <p:sldId id="347" r:id="rId36"/>
    <p:sldId id="348" r:id="rId37"/>
    <p:sldId id="349" r:id="rId38"/>
    <p:sldId id="352" r:id="rId39"/>
    <p:sldId id="383" r:id="rId40"/>
    <p:sldId id="367" r:id="rId41"/>
    <p:sldId id="359" r:id="rId4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497">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43BB43-9DA0-4D1E-9905-0613B1145DDE}" v="7" dt="2020-10-20T08:19:12.598"/>
  </p1510:revLst>
</p1510:revInfo>
</file>

<file path=ppt/tableStyles.xml><?xml version="1.0" encoding="utf-8"?>
<a:tblStyleLst xmlns:a="http://schemas.openxmlformats.org/drawingml/2006/main" def="{C6B4B7AF-35E5-4902-8D9F-D094FAFDCE35}">
  <a:tblStyle styleId="{C6B4B7AF-35E5-4902-8D9F-D094FAFDCE3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FE611DD-0040-41F9-B700-B24DFBA8ADFD}"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0" y="336"/>
      </p:cViewPr>
      <p:guideLst>
        <p:guide orient="horz" pos="1620"/>
        <p:guide pos="2880"/>
        <p:guide orient="horz" pos="136"/>
        <p:guide orient="horz" pos="3116"/>
        <p:guide pos="5590"/>
        <p:guide pos="2031"/>
        <p:guide pos="170"/>
        <p:guide pos="3729"/>
        <p:guide pos="3808"/>
        <p:guide pos="4699"/>
        <p:guide orient="horz" pos="497"/>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Brooking" userId="18cedcd5-ab48-4fbc-a36a-40873077071e" providerId="ADAL" clId="{0843BB43-9DA0-4D1E-9905-0613B1145DDE}"/>
    <pc:docChg chg="custSel delSld modSld sldOrd">
      <pc:chgData name="Sarah Brooking" userId="18cedcd5-ab48-4fbc-a36a-40873077071e" providerId="ADAL" clId="{0843BB43-9DA0-4D1E-9905-0613B1145DDE}" dt="2020-10-20T08:19:46.370" v="114" actId="2"/>
      <pc:docMkLst>
        <pc:docMk/>
      </pc:docMkLst>
      <pc:sldChg chg="modSp">
        <pc:chgData name="Sarah Brooking" userId="18cedcd5-ab48-4fbc-a36a-40873077071e" providerId="ADAL" clId="{0843BB43-9DA0-4D1E-9905-0613B1145DDE}" dt="2020-10-20T08:19:05.263" v="112" actId="2"/>
        <pc:sldMkLst>
          <pc:docMk/>
          <pc:sldMk cId="0" sldId="277"/>
        </pc:sldMkLst>
        <pc:spChg chg="mod">
          <ac:chgData name="Sarah Brooking" userId="18cedcd5-ab48-4fbc-a36a-40873077071e" providerId="ADAL" clId="{0843BB43-9DA0-4D1E-9905-0613B1145DDE}" dt="2020-10-20T08:19:05.263" v="112" actId="2"/>
          <ac:spMkLst>
            <pc:docMk/>
            <pc:sldMk cId="0" sldId="277"/>
            <ac:spMk id="251" creationId="{00000000-0000-0000-0000-000000000000}"/>
          </ac:spMkLst>
        </pc:spChg>
      </pc:sldChg>
      <pc:sldChg chg="addSp modSp">
        <pc:chgData name="Sarah Brooking" userId="18cedcd5-ab48-4fbc-a36a-40873077071e" providerId="ADAL" clId="{0843BB43-9DA0-4D1E-9905-0613B1145DDE}" dt="2020-10-20T08:11:45.462" v="44" actId="14100"/>
        <pc:sldMkLst>
          <pc:docMk/>
          <pc:sldMk cId="0" sldId="280"/>
        </pc:sldMkLst>
        <pc:spChg chg="add mod">
          <ac:chgData name="Sarah Brooking" userId="18cedcd5-ab48-4fbc-a36a-40873077071e" providerId="ADAL" clId="{0843BB43-9DA0-4D1E-9905-0613B1145DDE}" dt="2020-10-20T08:11:45.462" v="44" actId="14100"/>
          <ac:spMkLst>
            <pc:docMk/>
            <pc:sldMk cId="0" sldId="280"/>
            <ac:spMk id="2" creationId="{5DF27485-1663-4C11-9033-C2298BE42DA3}"/>
          </ac:spMkLst>
        </pc:spChg>
      </pc:sldChg>
      <pc:sldChg chg="modSp">
        <pc:chgData name="Sarah Brooking" userId="18cedcd5-ab48-4fbc-a36a-40873077071e" providerId="ADAL" clId="{0843BB43-9DA0-4D1E-9905-0613B1145DDE}" dt="2020-10-20T08:16:41.648" v="52" actId="20577"/>
        <pc:sldMkLst>
          <pc:docMk/>
          <pc:sldMk cId="0" sldId="289"/>
        </pc:sldMkLst>
        <pc:spChg chg="mod">
          <ac:chgData name="Sarah Brooking" userId="18cedcd5-ab48-4fbc-a36a-40873077071e" providerId="ADAL" clId="{0843BB43-9DA0-4D1E-9905-0613B1145DDE}" dt="2020-10-20T08:16:10.201" v="47" actId="1076"/>
          <ac:spMkLst>
            <pc:docMk/>
            <pc:sldMk cId="0" sldId="289"/>
            <ac:spMk id="350" creationId="{00000000-0000-0000-0000-000000000000}"/>
          </ac:spMkLst>
        </pc:spChg>
        <pc:spChg chg="mod">
          <ac:chgData name="Sarah Brooking" userId="18cedcd5-ab48-4fbc-a36a-40873077071e" providerId="ADAL" clId="{0843BB43-9DA0-4D1E-9905-0613B1145DDE}" dt="2020-10-20T08:16:41.648" v="52" actId="20577"/>
          <ac:spMkLst>
            <pc:docMk/>
            <pc:sldMk cId="0" sldId="289"/>
            <ac:spMk id="351" creationId="{00000000-0000-0000-0000-000000000000}"/>
          </ac:spMkLst>
        </pc:spChg>
      </pc:sldChg>
      <pc:sldChg chg="del">
        <pc:chgData name="Sarah Brooking" userId="18cedcd5-ab48-4fbc-a36a-40873077071e" providerId="ADAL" clId="{0843BB43-9DA0-4D1E-9905-0613B1145DDE}" dt="2020-10-20T08:16:38.265" v="51" actId="2696"/>
        <pc:sldMkLst>
          <pc:docMk/>
          <pc:sldMk cId="0" sldId="290"/>
        </pc:sldMkLst>
      </pc:sldChg>
      <pc:sldChg chg="modSp">
        <pc:chgData name="Sarah Brooking" userId="18cedcd5-ab48-4fbc-a36a-40873077071e" providerId="ADAL" clId="{0843BB43-9DA0-4D1E-9905-0613B1145DDE}" dt="2020-10-20T08:17:55.474" v="109" actId="20577"/>
        <pc:sldMkLst>
          <pc:docMk/>
          <pc:sldMk cId="0" sldId="296"/>
        </pc:sldMkLst>
        <pc:spChg chg="mod">
          <ac:chgData name="Sarah Brooking" userId="18cedcd5-ab48-4fbc-a36a-40873077071e" providerId="ADAL" clId="{0843BB43-9DA0-4D1E-9905-0613B1145DDE}" dt="2020-10-20T08:17:55.474" v="109" actId="20577"/>
          <ac:spMkLst>
            <pc:docMk/>
            <pc:sldMk cId="0" sldId="296"/>
            <ac:spMk id="2" creationId="{8A40093F-857F-40DB-AC2E-521CFA559ABA}"/>
          </ac:spMkLst>
        </pc:spChg>
      </pc:sldChg>
      <pc:sldChg chg="modSp">
        <pc:chgData name="Sarah Brooking" userId="18cedcd5-ab48-4fbc-a36a-40873077071e" providerId="ADAL" clId="{0843BB43-9DA0-4D1E-9905-0613B1145DDE}" dt="2020-10-20T08:19:12.598" v="113" actId="2"/>
        <pc:sldMkLst>
          <pc:docMk/>
          <pc:sldMk cId="0" sldId="346"/>
        </pc:sldMkLst>
        <pc:graphicFrameChg chg="mod">
          <ac:chgData name="Sarah Brooking" userId="18cedcd5-ab48-4fbc-a36a-40873077071e" providerId="ADAL" clId="{0843BB43-9DA0-4D1E-9905-0613B1145DDE}" dt="2020-10-20T08:19:12.598" v="113" actId="2"/>
          <ac:graphicFrameMkLst>
            <pc:docMk/>
            <pc:sldMk cId="0" sldId="346"/>
            <ac:graphicFrameMk id="832" creationId="{68202328-921D-48FB-A95E-3C7E428D377B}"/>
          </ac:graphicFrameMkLst>
        </pc:graphicFrameChg>
      </pc:sldChg>
      <pc:sldChg chg="ord">
        <pc:chgData name="Sarah Brooking" userId="18cedcd5-ab48-4fbc-a36a-40873077071e" providerId="ADAL" clId="{0843BB43-9DA0-4D1E-9905-0613B1145DDE}" dt="2020-10-20T08:18:39.033" v="111"/>
        <pc:sldMkLst>
          <pc:docMk/>
          <pc:sldMk cId="0" sldId="347"/>
        </pc:sldMkLst>
      </pc:sldChg>
      <pc:sldChg chg="modSp">
        <pc:chgData name="Sarah Brooking" userId="18cedcd5-ab48-4fbc-a36a-40873077071e" providerId="ADAL" clId="{0843BB43-9DA0-4D1E-9905-0613B1145DDE}" dt="2020-10-20T08:19:46.370" v="114" actId="2"/>
        <pc:sldMkLst>
          <pc:docMk/>
          <pc:sldMk cId="0" sldId="352"/>
        </pc:sldMkLst>
        <pc:spChg chg="mod">
          <ac:chgData name="Sarah Brooking" userId="18cedcd5-ab48-4fbc-a36a-40873077071e" providerId="ADAL" clId="{0843BB43-9DA0-4D1E-9905-0613B1145DDE}" dt="2020-10-20T08:19:46.370" v="114" actId="2"/>
          <ac:spMkLst>
            <pc:docMk/>
            <pc:sldMk cId="0" sldId="352"/>
            <ac:spMk id="2" creationId="{19198E2F-6817-4347-AF9E-347F0DDCD7A7}"/>
          </ac:spMkLst>
        </pc:spChg>
      </pc:sldChg>
      <pc:sldChg chg="del">
        <pc:chgData name="Sarah Brooking" userId="18cedcd5-ab48-4fbc-a36a-40873077071e" providerId="ADAL" clId="{0843BB43-9DA0-4D1E-9905-0613B1145DDE}" dt="2020-10-19T19:39:54.465" v="0" actId="2696"/>
        <pc:sldMkLst>
          <pc:docMk/>
          <pc:sldMk cId="0" sldId="358"/>
        </pc:sldMkLst>
      </pc:sldChg>
      <pc:sldChg chg="modSp">
        <pc:chgData name="Sarah Brooking" userId="18cedcd5-ab48-4fbc-a36a-40873077071e" providerId="ADAL" clId="{0843BB43-9DA0-4D1E-9905-0613B1145DDE}" dt="2020-10-20T08:08:50.288" v="1" actId="20577"/>
        <pc:sldMkLst>
          <pc:docMk/>
          <pc:sldMk cId="0" sldId="381"/>
        </pc:sldMkLst>
        <pc:spChg chg="mod">
          <ac:chgData name="Sarah Brooking" userId="18cedcd5-ab48-4fbc-a36a-40873077071e" providerId="ADAL" clId="{0843BB43-9DA0-4D1E-9905-0613B1145DDE}" dt="2020-10-20T08:08:50.288" v="1" actId="20577"/>
          <ac:spMkLst>
            <pc:docMk/>
            <pc:sldMk cId="0" sldId="381"/>
            <ac:spMk id="15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ACDDE0-AADF-4A31-A941-F53B507AA81B}" type="doc">
      <dgm:prSet loTypeId="urn:microsoft.com/office/officeart/2016/7/layout/VerticalSolidActionList" loCatId="List" qsTypeId="urn:microsoft.com/office/officeart/2005/8/quickstyle/simple1" qsCatId="simple" csTypeId="urn:microsoft.com/office/officeart/2005/8/colors/accent1_2" csCatId="accent1"/>
      <dgm:spPr/>
      <dgm:t>
        <a:bodyPr/>
        <a:lstStyle/>
        <a:p>
          <a:endParaRPr lang="en-US"/>
        </a:p>
      </dgm:t>
    </dgm:pt>
    <dgm:pt modelId="{2C6354FF-0328-4617-812C-81C6FEF6CFFA}">
      <dgm:prSet/>
      <dgm:spPr/>
      <dgm:t>
        <a:bodyPr/>
        <a:lstStyle/>
        <a:p>
          <a:r>
            <a:rPr lang="en-US" dirty="0"/>
            <a:t>Ensure</a:t>
          </a:r>
        </a:p>
      </dgm:t>
    </dgm:pt>
    <dgm:pt modelId="{15A28B15-433F-42CD-AA22-47DBD09B9FA8}" type="parTrans" cxnId="{231A7DD8-B5BB-4765-9254-6017B0DC6AE6}">
      <dgm:prSet/>
      <dgm:spPr/>
      <dgm:t>
        <a:bodyPr/>
        <a:lstStyle/>
        <a:p>
          <a:endParaRPr lang="en-US"/>
        </a:p>
      </dgm:t>
    </dgm:pt>
    <dgm:pt modelId="{68E72109-4C5E-4D76-AC21-E44E7FF7998F}" type="sibTrans" cxnId="{231A7DD8-B5BB-4765-9254-6017B0DC6AE6}">
      <dgm:prSet/>
      <dgm:spPr/>
      <dgm:t>
        <a:bodyPr/>
        <a:lstStyle/>
        <a:p>
          <a:endParaRPr lang="en-US"/>
        </a:p>
      </dgm:t>
    </dgm:pt>
    <dgm:pt modelId="{0600D3BA-6244-49C8-BF49-F306AB171AD6}">
      <dgm:prSet/>
      <dgm:spPr/>
      <dgm:t>
        <a:bodyPr/>
        <a:lstStyle/>
        <a:p>
          <a:r>
            <a:rPr lang="en-US" dirty="0"/>
            <a:t>Ensure information is taught at the right time so that pupils are not lacking the knowledge they need to make informed decisions when they encounter issues online.</a:t>
          </a:r>
        </a:p>
      </dgm:t>
    </dgm:pt>
    <dgm:pt modelId="{DD8CA8DC-1A6C-4C98-9DD6-06F8A64CD4D2}" type="parTrans" cxnId="{980142CC-AB89-4AC8-934E-8C5A2AFCB90B}">
      <dgm:prSet/>
      <dgm:spPr/>
      <dgm:t>
        <a:bodyPr/>
        <a:lstStyle/>
        <a:p>
          <a:endParaRPr lang="en-US"/>
        </a:p>
      </dgm:t>
    </dgm:pt>
    <dgm:pt modelId="{877BB680-18C0-4F33-A683-1D5572D1ED26}" type="sibTrans" cxnId="{980142CC-AB89-4AC8-934E-8C5A2AFCB90B}">
      <dgm:prSet/>
      <dgm:spPr/>
      <dgm:t>
        <a:bodyPr/>
        <a:lstStyle/>
        <a:p>
          <a:endParaRPr lang="en-US"/>
        </a:p>
      </dgm:t>
    </dgm:pt>
    <dgm:pt modelId="{6AAC03B1-CD05-4539-AEBE-2C18F8FDE52F}">
      <dgm:prSet/>
      <dgm:spPr/>
      <dgm:t>
        <a:bodyPr/>
        <a:lstStyle/>
        <a:p>
          <a:r>
            <a:rPr lang="en-US" dirty="0"/>
            <a:t>Embed</a:t>
          </a:r>
        </a:p>
      </dgm:t>
    </dgm:pt>
    <dgm:pt modelId="{E955DA24-3E3A-4010-8AD3-6296F57D9B33}" type="parTrans" cxnId="{D02DA295-56ED-4A4C-A05B-E9E3C29AC154}">
      <dgm:prSet/>
      <dgm:spPr/>
      <dgm:t>
        <a:bodyPr/>
        <a:lstStyle/>
        <a:p>
          <a:endParaRPr lang="en-US"/>
        </a:p>
      </dgm:t>
    </dgm:pt>
    <dgm:pt modelId="{85792D86-3439-4615-A5C5-FBC4AEF73F5E}" type="sibTrans" cxnId="{D02DA295-56ED-4A4C-A05B-E9E3C29AC154}">
      <dgm:prSet/>
      <dgm:spPr/>
      <dgm:t>
        <a:bodyPr/>
        <a:lstStyle/>
        <a:p>
          <a:endParaRPr lang="en-US"/>
        </a:p>
      </dgm:t>
    </dgm:pt>
    <dgm:pt modelId="{4E857383-D106-4DAB-9772-63332E5D32C0}">
      <dgm:prSet/>
      <dgm:spPr/>
      <dgm:t>
        <a:bodyPr/>
        <a:lstStyle/>
        <a:p>
          <a:r>
            <a:rPr lang="en-US" dirty="0"/>
            <a:t>Embed the school’s own policies on internet use, bullying and personal devices, ensuring pupils and parents are aware of the rules and consequences. </a:t>
          </a:r>
        </a:p>
      </dgm:t>
    </dgm:pt>
    <dgm:pt modelId="{C26FA305-92F4-44CD-BD64-F3C4705E0A9A}" type="parTrans" cxnId="{F930396E-28EA-437C-A653-3AF8FA524BF6}">
      <dgm:prSet/>
      <dgm:spPr/>
      <dgm:t>
        <a:bodyPr/>
        <a:lstStyle/>
        <a:p>
          <a:endParaRPr lang="en-US"/>
        </a:p>
      </dgm:t>
    </dgm:pt>
    <dgm:pt modelId="{2F076568-E6F9-4A10-BDBA-D8C6EB3F3E5D}" type="sibTrans" cxnId="{F930396E-28EA-437C-A653-3AF8FA524BF6}">
      <dgm:prSet/>
      <dgm:spPr/>
      <dgm:t>
        <a:bodyPr/>
        <a:lstStyle/>
        <a:p>
          <a:endParaRPr lang="en-US"/>
        </a:p>
      </dgm:t>
    </dgm:pt>
    <dgm:pt modelId="{D1834EC9-2894-476E-8F85-C66411A9ED33}">
      <dgm:prSet/>
      <dgm:spPr/>
      <dgm:t>
        <a:bodyPr/>
        <a:lstStyle/>
        <a:p>
          <a:r>
            <a:rPr lang="en-US" dirty="0"/>
            <a:t>Ensure</a:t>
          </a:r>
        </a:p>
      </dgm:t>
    </dgm:pt>
    <dgm:pt modelId="{614F6E0C-1997-4F7F-A474-00FAE49ABF6D}" type="parTrans" cxnId="{CC12B386-28EE-4203-895E-8E7A2F28C658}">
      <dgm:prSet/>
      <dgm:spPr/>
      <dgm:t>
        <a:bodyPr/>
        <a:lstStyle/>
        <a:p>
          <a:endParaRPr lang="en-US"/>
        </a:p>
      </dgm:t>
    </dgm:pt>
    <dgm:pt modelId="{A3B62EBD-E343-4B0A-B09F-F046FB33C7BA}" type="sibTrans" cxnId="{CC12B386-28EE-4203-895E-8E7A2F28C658}">
      <dgm:prSet/>
      <dgm:spPr/>
      <dgm:t>
        <a:bodyPr/>
        <a:lstStyle/>
        <a:p>
          <a:endParaRPr lang="en-US"/>
        </a:p>
      </dgm:t>
    </dgm:pt>
    <dgm:pt modelId="{44E20C89-8F92-4F85-A469-E0C09A818C91}">
      <dgm:prSet/>
      <dgm:spPr/>
      <dgm:t>
        <a:bodyPr/>
        <a:lstStyle/>
        <a:p>
          <a:r>
            <a:rPr lang="en-US" dirty="0"/>
            <a:t>Ensure language and advice de-stigmatises victims of online harms and creates a culture where people feel able to seek help. </a:t>
          </a:r>
        </a:p>
      </dgm:t>
    </dgm:pt>
    <dgm:pt modelId="{364F15CB-AA01-4EF1-BE92-DB1295A73871}" type="parTrans" cxnId="{40D369D1-EB23-4C6F-8439-830A14F47FB2}">
      <dgm:prSet/>
      <dgm:spPr/>
      <dgm:t>
        <a:bodyPr/>
        <a:lstStyle/>
        <a:p>
          <a:endParaRPr lang="en-US"/>
        </a:p>
      </dgm:t>
    </dgm:pt>
    <dgm:pt modelId="{DEE46F87-79B5-4AFB-BB4B-766956A08B98}" type="sibTrans" cxnId="{40D369D1-EB23-4C6F-8439-830A14F47FB2}">
      <dgm:prSet/>
      <dgm:spPr/>
      <dgm:t>
        <a:bodyPr/>
        <a:lstStyle/>
        <a:p>
          <a:endParaRPr lang="en-US"/>
        </a:p>
      </dgm:t>
    </dgm:pt>
    <dgm:pt modelId="{1E4437CB-D2C7-465C-9613-075A5886E9FD}">
      <dgm:prSet/>
      <dgm:spPr/>
      <dgm:t>
        <a:bodyPr/>
        <a:lstStyle/>
        <a:p>
          <a:r>
            <a:rPr lang="en-US" dirty="0"/>
            <a:t>Use</a:t>
          </a:r>
        </a:p>
      </dgm:t>
    </dgm:pt>
    <dgm:pt modelId="{57FBBD20-1F17-4959-A797-5C978B3F4467}" type="parTrans" cxnId="{1E088493-D5F5-4BAF-9014-A1B0C63C9A20}">
      <dgm:prSet/>
      <dgm:spPr/>
      <dgm:t>
        <a:bodyPr/>
        <a:lstStyle/>
        <a:p>
          <a:endParaRPr lang="en-US"/>
        </a:p>
      </dgm:t>
    </dgm:pt>
    <dgm:pt modelId="{329D1D85-8D9C-4A5C-B4BB-5098625BEB26}" type="sibTrans" cxnId="{1E088493-D5F5-4BAF-9014-A1B0C63C9A20}">
      <dgm:prSet/>
      <dgm:spPr/>
      <dgm:t>
        <a:bodyPr/>
        <a:lstStyle/>
        <a:p>
          <a:endParaRPr lang="en-US"/>
        </a:p>
      </dgm:t>
    </dgm:pt>
    <dgm:pt modelId="{23C38D34-02A1-42BA-BB1B-66FADA3A8207}">
      <dgm:prSet/>
      <dgm:spPr/>
      <dgm:t>
        <a:bodyPr/>
        <a:lstStyle/>
        <a:p>
          <a:r>
            <a:rPr lang="en-US" dirty="0"/>
            <a:t>Use the concept of ‘digital citizenship’ to explore issues such as rights, responsibilities and the law.</a:t>
          </a:r>
        </a:p>
      </dgm:t>
    </dgm:pt>
    <dgm:pt modelId="{2CC398CD-EA80-4D19-B78C-C65F32CC3282}" type="parTrans" cxnId="{60D084BD-82A4-4BC5-81FB-7933B1EBAB66}">
      <dgm:prSet/>
      <dgm:spPr/>
      <dgm:t>
        <a:bodyPr/>
        <a:lstStyle/>
        <a:p>
          <a:endParaRPr lang="en-US"/>
        </a:p>
      </dgm:t>
    </dgm:pt>
    <dgm:pt modelId="{8E8C745A-E05D-4013-B2CC-B6EA88EB8AF1}" type="sibTrans" cxnId="{60D084BD-82A4-4BC5-81FB-7933B1EBAB66}">
      <dgm:prSet/>
      <dgm:spPr/>
      <dgm:t>
        <a:bodyPr/>
        <a:lstStyle/>
        <a:p>
          <a:endParaRPr lang="en-US"/>
        </a:p>
      </dgm:t>
    </dgm:pt>
    <dgm:pt modelId="{3797502B-55F0-4CDD-8C4E-82A8FBB2AC80}" type="pres">
      <dgm:prSet presAssocID="{24ACDDE0-AADF-4A31-A941-F53B507AA81B}" presName="Name0" presStyleCnt="0">
        <dgm:presLayoutVars>
          <dgm:dir/>
          <dgm:animLvl val="lvl"/>
          <dgm:resizeHandles val="exact"/>
        </dgm:presLayoutVars>
      </dgm:prSet>
      <dgm:spPr/>
    </dgm:pt>
    <dgm:pt modelId="{68399966-14DD-412E-B72F-EF038412E7BB}" type="pres">
      <dgm:prSet presAssocID="{2C6354FF-0328-4617-812C-81C6FEF6CFFA}" presName="linNode" presStyleCnt="0"/>
      <dgm:spPr/>
    </dgm:pt>
    <dgm:pt modelId="{D6DD55AE-E686-45CC-9F52-DC7D8C538E43}" type="pres">
      <dgm:prSet presAssocID="{2C6354FF-0328-4617-812C-81C6FEF6CFFA}" presName="parentText" presStyleLbl="alignNode1" presStyleIdx="0" presStyleCnt="4">
        <dgm:presLayoutVars>
          <dgm:chMax val="1"/>
          <dgm:bulletEnabled/>
        </dgm:presLayoutVars>
      </dgm:prSet>
      <dgm:spPr/>
    </dgm:pt>
    <dgm:pt modelId="{7ECAD40F-401A-4D69-A316-23A5E24F543B}" type="pres">
      <dgm:prSet presAssocID="{2C6354FF-0328-4617-812C-81C6FEF6CFFA}" presName="descendantText" presStyleLbl="alignAccFollowNode1" presStyleIdx="0" presStyleCnt="4">
        <dgm:presLayoutVars>
          <dgm:bulletEnabled/>
        </dgm:presLayoutVars>
      </dgm:prSet>
      <dgm:spPr/>
    </dgm:pt>
    <dgm:pt modelId="{78E9B97A-1E62-4955-804E-C24A76C66DD9}" type="pres">
      <dgm:prSet presAssocID="{68E72109-4C5E-4D76-AC21-E44E7FF7998F}" presName="sp" presStyleCnt="0"/>
      <dgm:spPr/>
    </dgm:pt>
    <dgm:pt modelId="{09ACB952-EA36-41E5-AC2F-2D7F9F95BD59}" type="pres">
      <dgm:prSet presAssocID="{6AAC03B1-CD05-4539-AEBE-2C18F8FDE52F}" presName="linNode" presStyleCnt="0"/>
      <dgm:spPr/>
    </dgm:pt>
    <dgm:pt modelId="{2F4ABDCB-DFA3-4D2A-8414-958D39939261}" type="pres">
      <dgm:prSet presAssocID="{6AAC03B1-CD05-4539-AEBE-2C18F8FDE52F}" presName="parentText" presStyleLbl="alignNode1" presStyleIdx="1" presStyleCnt="4">
        <dgm:presLayoutVars>
          <dgm:chMax val="1"/>
          <dgm:bulletEnabled/>
        </dgm:presLayoutVars>
      </dgm:prSet>
      <dgm:spPr/>
    </dgm:pt>
    <dgm:pt modelId="{09D82A5E-6E32-4211-B7D0-CB65E3F1E53A}" type="pres">
      <dgm:prSet presAssocID="{6AAC03B1-CD05-4539-AEBE-2C18F8FDE52F}" presName="descendantText" presStyleLbl="alignAccFollowNode1" presStyleIdx="1" presStyleCnt="4">
        <dgm:presLayoutVars>
          <dgm:bulletEnabled/>
        </dgm:presLayoutVars>
      </dgm:prSet>
      <dgm:spPr/>
    </dgm:pt>
    <dgm:pt modelId="{11779AE5-B6EB-47E4-8965-B24A2BBDA57D}" type="pres">
      <dgm:prSet presAssocID="{85792D86-3439-4615-A5C5-FBC4AEF73F5E}" presName="sp" presStyleCnt="0"/>
      <dgm:spPr/>
    </dgm:pt>
    <dgm:pt modelId="{6A6CCB3E-F7D6-46E0-BDF2-83CFC6914DCE}" type="pres">
      <dgm:prSet presAssocID="{D1834EC9-2894-476E-8F85-C66411A9ED33}" presName="linNode" presStyleCnt="0"/>
      <dgm:spPr/>
    </dgm:pt>
    <dgm:pt modelId="{C09559E4-189A-40E0-871C-7921C4981974}" type="pres">
      <dgm:prSet presAssocID="{D1834EC9-2894-476E-8F85-C66411A9ED33}" presName="parentText" presStyleLbl="alignNode1" presStyleIdx="2" presStyleCnt="4">
        <dgm:presLayoutVars>
          <dgm:chMax val="1"/>
          <dgm:bulletEnabled/>
        </dgm:presLayoutVars>
      </dgm:prSet>
      <dgm:spPr/>
    </dgm:pt>
    <dgm:pt modelId="{39A474D4-EECE-44D9-841A-5861F79C91CA}" type="pres">
      <dgm:prSet presAssocID="{D1834EC9-2894-476E-8F85-C66411A9ED33}" presName="descendantText" presStyleLbl="alignAccFollowNode1" presStyleIdx="2" presStyleCnt="4">
        <dgm:presLayoutVars>
          <dgm:bulletEnabled/>
        </dgm:presLayoutVars>
      </dgm:prSet>
      <dgm:spPr/>
    </dgm:pt>
    <dgm:pt modelId="{D48B22D1-4467-4AE8-A14F-75AEA6E6A63C}" type="pres">
      <dgm:prSet presAssocID="{A3B62EBD-E343-4B0A-B09F-F046FB33C7BA}" presName="sp" presStyleCnt="0"/>
      <dgm:spPr/>
    </dgm:pt>
    <dgm:pt modelId="{C7C2554D-C551-45A2-B4A5-93F314FCC01E}" type="pres">
      <dgm:prSet presAssocID="{1E4437CB-D2C7-465C-9613-075A5886E9FD}" presName="linNode" presStyleCnt="0"/>
      <dgm:spPr/>
    </dgm:pt>
    <dgm:pt modelId="{AEDB16BC-BAEC-41DC-8021-B3F3CC578180}" type="pres">
      <dgm:prSet presAssocID="{1E4437CB-D2C7-465C-9613-075A5886E9FD}" presName="parentText" presStyleLbl="alignNode1" presStyleIdx="3" presStyleCnt="4">
        <dgm:presLayoutVars>
          <dgm:chMax val="1"/>
          <dgm:bulletEnabled/>
        </dgm:presLayoutVars>
      </dgm:prSet>
      <dgm:spPr/>
    </dgm:pt>
    <dgm:pt modelId="{10792117-DAD3-452D-BD48-76ACE872F435}" type="pres">
      <dgm:prSet presAssocID="{1E4437CB-D2C7-465C-9613-075A5886E9FD}" presName="descendantText" presStyleLbl="alignAccFollowNode1" presStyleIdx="3" presStyleCnt="4">
        <dgm:presLayoutVars>
          <dgm:bulletEnabled/>
        </dgm:presLayoutVars>
      </dgm:prSet>
      <dgm:spPr/>
    </dgm:pt>
  </dgm:ptLst>
  <dgm:cxnLst>
    <dgm:cxn modelId="{2B90E118-E06A-4E93-9B00-8D933785F848}" type="presOf" srcId="{D1834EC9-2894-476E-8F85-C66411A9ED33}" destId="{C09559E4-189A-40E0-871C-7921C4981974}" srcOrd="0" destOrd="0" presId="urn:microsoft.com/office/officeart/2016/7/layout/VerticalSolidActionList"/>
    <dgm:cxn modelId="{3863FC35-D7BF-4C25-AEAA-B154344ACCC0}" type="presOf" srcId="{24ACDDE0-AADF-4A31-A941-F53B507AA81B}" destId="{3797502B-55F0-4CDD-8C4E-82A8FBB2AC80}" srcOrd="0" destOrd="0" presId="urn:microsoft.com/office/officeart/2016/7/layout/VerticalSolidActionList"/>
    <dgm:cxn modelId="{08B38F37-A257-4994-934B-84203BDD9EC4}" type="presOf" srcId="{4E857383-D106-4DAB-9772-63332E5D32C0}" destId="{09D82A5E-6E32-4211-B7D0-CB65E3F1E53A}" srcOrd="0" destOrd="0" presId="urn:microsoft.com/office/officeart/2016/7/layout/VerticalSolidActionList"/>
    <dgm:cxn modelId="{04231A61-185D-4773-A4BA-580B60931B69}" type="presOf" srcId="{0600D3BA-6244-49C8-BF49-F306AB171AD6}" destId="{7ECAD40F-401A-4D69-A316-23A5E24F543B}" srcOrd="0" destOrd="0" presId="urn:microsoft.com/office/officeart/2016/7/layout/VerticalSolidActionList"/>
    <dgm:cxn modelId="{F930396E-28EA-437C-A653-3AF8FA524BF6}" srcId="{6AAC03B1-CD05-4539-AEBE-2C18F8FDE52F}" destId="{4E857383-D106-4DAB-9772-63332E5D32C0}" srcOrd="0" destOrd="0" parTransId="{C26FA305-92F4-44CD-BD64-F3C4705E0A9A}" sibTransId="{2F076568-E6F9-4A10-BDBA-D8C6EB3F3E5D}"/>
    <dgm:cxn modelId="{CC12B386-28EE-4203-895E-8E7A2F28C658}" srcId="{24ACDDE0-AADF-4A31-A941-F53B507AA81B}" destId="{D1834EC9-2894-476E-8F85-C66411A9ED33}" srcOrd="2" destOrd="0" parTransId="{614F6E0C-1997-4F7F-A474-00FAE49ABF6D}" sibTransId="{A3B62EBD-E343-4B0A-B09F-F046FB33C7BA}"/>
    <dgm:cxn modelId="{1E088493-D5F5-4BAF-9014-A1B0C63C9A20}" srcId="{24ACDDE0-AADF-4A31-A941-F53B507AA81B}" destId="{1E4437CB-D2C7-465C-9613-075A5886E9FD}" srcOrd="3" destOrd="0" parTransId="{57FBBD20-1F17-4959-A797-5C978B3F4467}" sibTransId="{329D1D85-8D9C-4A5C-B4BB-5098625BEB26}"/>
    <dgm:cxn modelId="{D02DA295-56ED-4A4C-A05B-E9E3C29AC154}" srcId="{24ACDDE0-AADF-4A31-A941-F53B507AA81B}" destId="{6AAC03B1-CD05-4539-AEBE-2C18F8FDE52F}" srcOrd="1" destOrd="0" parTransId="{E955DA24-3E3A-4010-8AD3-6296F57D9B33}" sibTransId="{85792D86-3439-4615-A5C5-FBC4AEF73F5E}"/>
    <dgm:cxn modelId="{60D084BD-82A4-4BC5-81FB-7933B1EBAB66}" srcId="{1E4437CB-D2C7-465C-9613-075A5886E9FD}" destId="{23C38D34-02A1-42BA-BB1B-66FADA3A8207}" srcOrd="0" destOrd="0" parTransId="{2CC398CD-EA80-4D19-B78C-C65F32CC3282}" sibTransId="{8E8C745A-E05D-4013-B2CC-B6EA88EB8AF1}"/>
    <dgm:cxn modelId="{980142CC-AB89-4AC8-934E-8C5A2AFCB90B}" srcId="{2C6354FF-0328-4617-812C-81C6FEF6CFFA}" destId="{0600D3BA-6244-49C8-BF49-F306AB171AD6}" srcOrd="0" destOrd="0" parTransId="{DD8CA8DC-1A6C-4C98-9DD6-06F8A64CD4D2}" sibTransId="{877BB680-18C0-4F33-A683-1D5572D1ED26}"/>
    <dgm:cxn modelId="{40D369D1-EB23-4C6F-8439-830A14F47FB2}" srcId="{D1834EC9-2894-476E-8F85-C66411A9ED33}" destId="{44E20C89-8F92-4F85-A469-E0C09A818C91}" srcOrd="0" destOrd="0" parTransId="{364F15CB-AA01-4EF1-BE92-DB1295A73871}" sibTransId="{DEE46F87-79B5-4AFB-BB4B-766956A08B98}"/>
    <dgm:cxn modelId="{026878D6-C3AD-43F1-BF8C-FC4410ECB715}" type="presOf" srcId="{44E20C89-8F92-4F85-A469-E0C09A818C91}" destId="{39A474D4-EECE-44D9-841A-5861F79C91CA}" srcOrd="0" destOrd="0" presId="urn:microsoft.com/office/officeart/2016/7/layout/VerticalSolidActionList"/>
    <dgm:cxn modelId="{4DD592D7-460C-4E21-8885-BDE0D7CB13C9}" type="presOf" srcId="{1E4437CB-D2C7-465C-9613-075A5886E9FD}" destId="{AEDB16BC-BAEC-41DC-8021-B3F3CC578180}" srcOrd="0" destOrd="0" presId="urn:microsoft.com/office/officeart/2016/7/layout/VerticalSolidActionList"/>
    <dgm:cxn modelId="{231A7DD8-B5BB-4765-9254-6017B0DC6AE6}" srcId="{24ACDDE0-AADF-4A31-A941-F53B507AA81B}" destId="{2C6354FF-0328-4617-812C-81C6FEF6CFFA}" srcOrd="0" destOrd="0" parTransId="{15A28B15-433F-42CD-AA22-47DBD09B9FA8}" sibTransId="{68E72109-4C5E-4D76-AC21-E44E7FF7998F}"/>
    <dgm:cxn modelId="{68FA7CE8-F7B7-43E0-9B03-767A41B18CF9}" type="presOf" srcId="{6AAC03B1-CD05-4539-AEBE-2C18F8FDE52F}" destId="{2F4ABDCB-DFA3-4D2A-8414-958D39939261}" srcOrd="0" destOrd="0" presId="urn:microsoft.com/office/officeart/2016/7/layout/VerticalSolidActionList"/>
    <dgm:cxn modelId="{E1E755F2-1C86-435E-9810-E46D4A083C11}" type="presOf" srcId="{23C38D34-02A1-42BA-BB1B-66FADA3A8207}" destId="{10792117-DAD3-452D-BD48-76ACE872F435}" srcOrd="0" destOrd="0" presId="urn:microsoft.com/office/officeart/2016/7/layout/VerticalSolidActionList"/>
    <dgm:cxn modelId="{CEB362F7-B555-493F-A64A-0DA0BE1720EF}" type="presOf" srcId="{2C6354FF-0328-4617-812C-81C6FEF6CFFA}" destId="{D6DD55AE-E686-45CC-9F52-DC7D8C538E43}" srcOrd="0" destOrd="0" presId="urn:microsoft.com/office/officeart/2016/7/layout/VerticalSolidActionList"/>
    <dgm:cxn modelId="{EFFD82E2-E681-496B-9AF0-F7B5B0156B76}" type="presParOf" srcId="{3797502B-55F0-4CDD-8C4E-82A8FBB2AC80}" destId="{68399966-14DD-412E-B72F-EF038412E7BB}" srcOrd="0" destOrd="0" presId="urn:microsoft.com/office/officeart/2016/7/layout/VerticalSolidActionList"/>
    <dgm:cxn modelId="{CD3EC368-72C3-4923-8562-9DD6E8A1EA97}" type="presParOf" srcId="{68399966-14DD-412E-B72F-EF038412E7BB}" destId="{D6DD55AE-E686-45CC-9F52-DC7D8C538E43}" srcOrd="0" destOrd="0" presId="urn:microsoft.com/office/officeart/2016/7/layout/VerticalSolidActionList"/>
    <dgm:cxn modelId="{48BC3E54-DF86-4885-B482-3832D4355DA3}" type="presParOf" srcId="{68399966-14DD-412E-B72F-EF038412E7BB}" destId="{7ECAD40F-401A-4D69-A316-23A5E24F543B}" srcOrd="1" destOrd="0" presId="urn:microsoft.com/office/officeart/2016/7/layout/VerticalSolidActionList"/>
    <dgm:cxn modelId="{18FC99DB-1AE0-4454-B109-5F17816319D4}" type="presParOf" srcId="{3797502B-55F0-4CDD-8C4E-82A8FBB2AC80}" destId="{78E9B97A-1E62-4955-804E-C24A76C66DD9}" srcOrd="1" destOrd="0" presId="urn:microsoft.com/office/officeart/2016/7/layout/VerticalSolidActionList"/>
    <dgm:cxn modelId="{87DCE1A2-2772-46FF-913E-C76A40A20915}" type="presParOf" srcId="{3797502B-55F0-4CDD-8C4E-82A8FBB2AC80}" destId="{09ACB952-EA36-41E5-AC2F-2D7F9F95BD59}" srcOrd="2" destOrd="0" presId="urn:microsoft.com/office/officeart/2016/7/layout/VerticalSolidActionList"/>
    <dgm:cxn modelId="{11390E6C-AF7B-4B3C-B03E-805DEF03D1C6}" type="presParOf" srcId="{09ACB952-EA36-41E5-AC2F-2D7F9F95BD59}" destId="{2F4ABDCB-DFA3-4D2A-8414-958D39939261}" srcOrd="0" destOrd="0" presId="urn:microsoft.com/office/officeart/2016/7/layout/VerticalSolidActionList"/>
    <dgm:cxn modelId="{AA768FD3-7700-4D4F-BCAA-708332BEA2FE}" type="presParOf" srcId="{09ACB952-EA36-41E5-AC2F-2D7F9F95BD59}" destId="{09D82A5E-6E32-4211-B7D0-CB65E3F1E53A}" srcOrd="1" destOrd="0" presId="urn:microsoft.com/office/officeart/2016/7/layout/VerticalSolidActionList"/>
    <dgm:cxn modelId="{EDEE6F0E-9C48-4AEB-88F4-A533AC8BB02B}" type="presParOf" srcId="{3797502B-55F0-4CDD-8C4E-82A8FBB2AC80}" destId="{11779AE5-B6EB-47E4-8965-B24A2BBDA57D}" srcOrd="3" destOrd="0" presId="urn:microsoft.com/office/officeart/2016/7/layout/VerticalSolidActionList"/>
    <dgm:cxn modelId="{1C5183BB-46A5-42EB-A9BE-2B270DC52665}" type="presParOf" srcId="{3797502B-55F0-4CDD-8C4E-82A8FBB2AC80}" destId="{6A6CCB3E-F7D6-46E0-BDF2-83CFC6914DCE}" srcOrd="4" destOrd="0" presId="urn:microsoft.com/office/officeart/2016/7/layout/VerticalSolidActionList"/>
    <dgm:cxn modelId="{1B587CEC-F525-4C59-9F1F-616F256D89AA}" type="presParOf" srcId="{6A6CCB3E-F7D6-46E0-BDF2-83CFC6914DCE}" destId="{C09559E4-189A-40E0-871C-7921C4981974}" srcOrd="0" destOrd="0" presId="urn:microsoft.com/office/officeart/2016/7/layout/VerticalSolidActionList"/>
    <dgm:cxn modelId="{73185BC5-8407-4DEE-966E-F90AD19EC7A4}" type="presParOf" srcId="{6A6CCB3E-F7D6-46E0-BDF2-83CFC6914DCE}" destId="{39A474D4-EECE-44D9-841A-5861F79C91CA}" srcOrd="1" destOrd="0" presId="urn:microsoft.com/office/officeart/2016/7/layout/VerticalSolidActionList"/>
    <dgm:cxn modelId="{A0698112-4516-4445-A98F-36326CC3AB2A}" type="presParOf" srcId="{3797502B-55F0-4CDD-8C4E-82A8FBB2AC80}" destId="{D48B22D1-4467-4AE8-A14F-75AEA6E6A63C}" srcOrd="5" destOrd="0" presId="urn:microsoft.com/office/officeart/2016/7/layout/VerticalSolidActionList"/>
    <dgm:cxn modelId="{D5BDDADA-CF98-4E0D-B761-CBCFF9A9C6F3}" type="presParOf" srcId="{3797502B-55F0-4CDD-8C4E-82A8FBB2AC80}" destId="{C7C2554D-C551-45A2-B4A5-93F314FCC01E}" srcOrd="6" destOrd="0" presId="urn:microsoft.com/office/officeart/2016/7/layout/VerticalSolidActionList"/>
    <dgm:cxn modelId="{475BDA0C-44D7-46DC-A89F-A6E575BC7097}" type="presParOf" srcId="{C7C2554D-C551-45A2-B4A5-93F314FCC01E}" destId="{AEDB16BC-BAEC-41DC-8021-B3F3CC578180}" srcOrd="0" destOrd="0" presId="urn:microsoft.com/office/officeart/2016/7/layout/VerticalSolidActionList"/>
    <dgm:cxn modelId="{E5A2BA8B-A8E2-489E-AA5B-86CFF8783113}" type="presParOf" srcId="{C7C2554D-C551-45A2-B4A5-93F314FCC01E}" destId="{10792117-DAD3-452D-BD48-76ACE872F435}"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B27BDA-D4A5-4FA6-BF7D-04020F0083CE}" type="doc">
      <dgm:prSet loTypeId="urn:microsoft.com/office/officeart/2016/7/layout/VerticalSolidActionList" loCatId="List" qsTypeId="urn:microsoft.com/office/officeart/2005/8/quickstyle/simple1" qsCatId="simple" csTypeId="urn:microsoft.com/office/officeart/2005/8/colors/accent1_2" csCatId="accent1"/>
      <dgm:spPr/>
      <dgm:t>
        <a:bodyPr/>
        <a:lstStyle/>
        <a:p>
          <a:endParaRPr lang="en-US"/>
        </a:p>
      </dgm:t>
    </dgm:pt>
    <dgm:pt modelId="{54F856C6-0A74-4BED-A3DB-C36693DEF0AE}">
      <dgm:prSet/>
      <dgm:spPr/>
      <dgm:t>
        <a:bodyPr/>
        <a:lstStyle/>
        <a:p>
          <a:r>
            <a:rPr lang="en-US" dirty="0"/>
            <a:t>Celebrate</a:t>
          </a:r>
        </a:p>
      </dgm:t>
    </dgm:pt>
    <dgm:pt modelId="{50890583-9EA4-49DB-B174-44E98E48705B}" type="parTrans" cxnId="{F8C27E73-9626-4B43-A089-8E991A5F7009}">
      <dgm:prSet/>
      <dgm:spPr/>
      <dgm:t>
        <a:bodyPr/>
        <a:lstStyle/>
        <a:p>
          <a:endParaRPr lang="en-US"/>
        </a:p>
      </dgm:t>
    </dgm:pt>
    <dgm:pt modelId="{D795841B-860A-4901-80B9-9EA3D18DDF41}" type="sibTrans" cxnId="{F8C27E73-9626-4B43-A089-8E991A5F7009}">
      <dgm:prSet/>
      <dgm:spPr/>
      <dgm:t>
        <a:bodyPr/>
        <a:lstStyle/>
        <a:p>
          <a:endParaRPr lang="en-US"/>
        </a:p>
      </dgm:t>
    </dgm:pt>
    <dgm:pt modelId="{2C5F988C-63E2-4145-BEEB-0742541CE017}">
      <dgm:prSet/>
      <dgm:spPr/>
      <dgm:t>
        <a:bodyPr/>
        <a:lstStyle/>
        <a:p>
          <a:r>
            <a:rPr lang="en-US" dirty="0"/>
            <a:t>Celebrate positive online relationships/activities/achievements, e.g. encouraging pupils to write a blog for the school website or interact with friends or their community. </a:t>
          </a:r>
        </a:p>
      </dgm:t>
    </dgm:pt>
    <dgm:pt modelId="{BD391179-BE4C-4837-AC6F-ED41936B57A2}" type="parTrans" cxnId="{E16B7A84-E030-498A-8B16-D58BF6CE6287}">
      <dgm:prSet/>
      <dgm:spPr/>
      <dgm:t>
        <a:bodyPr/>
        <a:lstStyle/>
        <a:p>
          <a:endParaRPr lang="en-US"/>
        </a:p>
      </dgm:t>
    </dgm:pt>
    <dgm:pt modelId="{0391CB96-2456-478C-A1AA-B4AAA9449261}" type="sibTrans" cxnId="{E16B7A84-E030-498A-8B16-D58BF6CE6287}">
      <dgm:prSet/>
      <dgm:spPr/>
      <dgm:t>
        <a:bodyPr/>
        <a:lstStyle/>
        <a:p>
          <a:endParaRPr lang="en-US"/>
        </a:p>
      </dgm:t>
    </dgm:pt>
    <dgm:pt modelId="{7DDAF3B1-8806-4DF9-A19B-367D4D1A70EB}">
      <dgm:prSet/>
      <dgm:spPr/>
      <dgm:t>
        <a:bodyPr/>
        <a:lstStyle/>
        <a:p>
          <a:r>
            <a:rPr lang="en-US" dirty="0"/>
            <a:t>Embed</a:t>
          </a:r>
        </a:p>
      </dgm:t>
    </dgm:pt>
    <dgm:pt modelId="{DD384345-B5BA-40D2-A755-3F0F1E455840}" type="parTrans" cxnId="{FAF0A5EC-59E3-496C-83C3-9DD87CA294D5}">
      <dgm:prSet/>
      <dgm:spPr/>
      <dgm:t>
        <a:bodyPr/>
        <a:lstStyle/>
        <a:p>
          <a:endParaRPr lang="en-US"/>
        </a:p>
      </dgm:t>
    </dgm:pt>
    <dgm:pt modelId="{E052C94C-0C34-4AE5-8700-F5686DC3EE91}" type="sibTrans" cxnId="{FAF0A5EC-59E3-496C-83C3-9DD87CA294D5}">
      <dgm:prSet/>
      <dgm:spPr/>
      <dgm:t>
        <a:bodyPr/>
        <a:lstStyle/>
        <a:p>
          <a:endParaRPr lang="en-US"/>
        </a:p>
      </dgm:t>
    </dgm:pt>
    <dgm:pt modelId="{F28DD477-533C-44B6-A456-E05E9EF79B6B}">
      <dgm:prSet/>
      <dgm:spPr/>
      <dgm:t>
        <a:bodyPr/>
        <a:lstStyle/>
        <a:p>
          <a:r>
            <a:rPr lang="en-US" dirty="0"/>
            <a:t>Embed age-appropriate opportunities for pupils to explore the online world across the curriculum so that they can build skills, knowledge and confidence. </a:t>
          </a:r>
        </a:p>
      </dgm:t>
    </dgm:pt>
    <dgm:pt modelId="{873F09BC-6AE3-4958-A7AA-0DC6EF160D5D}" type="parTrans" cxnId="{080D0DA9-7E72-4C4C-BDD7-B71AE3F1CBB0}">
      <dgm:prSet/>
      <dgm:spPr/>
      <dgm:t>
        <a:bodyPr/>
        <a:lstStyle/>
        <a:p>
          <a:endParaRPr lang="en-US"/>
        </a:p>
      </dgm:t>
    </dgm:pt>
    <dgm:pt modelId="{9EA2E438-CE62-4DD7-904F-68FA7A0594FB}" type="sibTrans" cxnId="{080D0DA9-7E72-4C4C-BDD7-B71AE3F1CBB0}">
      <dgm:prSet/>
      <dgm:spPr/>
      <dgm:t>
        <a:bodyPr/>
        <a:lstStyle/>
        <a:p>
          <a:endParaRPr lang="en-US"/>
        </a:p>
      </dgm:t>
    </dgm:pt>
    <dgm:pt modelId="{5C8FB581-B72A-4BE6-A6E0-BEB5B0348E73}">
      <dgm:prSet/>
      <dgm:spPr/>
      <dgm:t>
        <a:bodyPr/>
        <a:lstStyle/>
        <a:p>
          <a:r>
            <a:rPr lang="en-US" dirty="0"/>
            <a:t>Use</a:t>
          </a:r>
        </a:p>
      </dgm:t>
    </dgm:pt>
    <dgm:pt modelId="{0FA744D4-66B7-44ED-90CF-A7602D9CFA4C}" type="parTrans" cxnId="{2A3E18F1-E0EF-4223-8FC5-FA2B64C396D5}">
      <dgm:prSet/>
      <dgm:spPr/>
      <dgm:t>
        <a:bodyPr/>
        <a:lstStyle/>
        <a:p>
          <a:endParaRPr lang="en-US"/>
        </a:p>
      </dgm:t>
    </dgm:pt>
    <dgm:pt modelId="{BAAFDB35-6B2E-4E71-80FC-6F659748D98C}" type="sibTrans" cxnId="{2A3E18F1-E0EF-4223-8FC5-FA2B64C396D5}">
      <dgm:prSet/>
      <dgm:spPr/>
      <dgm:t>
        <a:bodyPr/>
        <a:lstStyle/>
        <a:p>
          <a:endParaRPr lang="en-US"/>
        </a:p>
      </dgm:t>
    </dgm:pt>
    <dgm:pt modelId="{0E00FD51-C7A2-4242-8DC1-B3A285B08A29}">
      <dgm:prSet/>
      <dgm:spPr/>
      <dgm:t>
        <a:bodyPr/>
        <a:lstStyle/>
        <a:p>
          <a:r>
            <a:rPr lang="en-US" dirty="0"/>
            <a:t>Use scenarios and strategies to help pupils understand how to manage problems online and, when and where to seek help.</a:t>
          </a:r>
        </a:p>
      </dgm:t>
    </dgm:pt>
    <dgm:pt modelId="{9296F3C8-F34D-4674-AA72-B4766871495F}" type="parTrans" cxnId="{0612E53C-7A2C-49AF-96AB-092CE2374983}">
      <dgm:prSet/>
      <dgm:spPr/>
      <dgm:t>
        <a:bodyPr/>
        <a:lstStyle/>
        <a:p>
          <a:endParaRPr lang="en-US"/>
        </a:p>
      </dgm:t>
    </dgm:pt>
    <dgm:pt modelId="{FC4FE648-56BA-4472-9BEF-E692D44A7735}" type="sibTrans" cxnId="{0612E53C-7A2C-49AF-96AB-092CE2374983}">
      <dgm:prSet/>
      <dgm:spPr/>
      <dgm:t>
        <a:bodyPr/>
        <a:lstStyle/>
        <a:p>
          <a:endParaRPr lang="en-US"/>
        </a:p>
      </dgm:t>
    </dgm:pt>
    <dgm:pt modelId="{5EE79675-0176-4E38-9DB8-D7E4C2C78E6B}">
      <dgm:prSet/>
      <dgm:spPr/>
      <dgm:t>
        <a:bodyPr/>
        <a:lstStyle/>
        <a:p>
          <a:r>
            <a:rPr lang="en-US" dirty="0"/>
            <a:t>Approach</a:t>
          </a:r>
        </a:p>
      </dgm:t>
    </dgm:pt>
    <dgm:pt modelId="{446C0237-39B2-4064-AE69-AB1EACC6DD4A}" type="parTrans" cxnId="{3D71D3E8-C12A-4C76-A8ED-016E133406DE}">
      <dgm:prSet/>
      <dgm:spPr/>
      <dgm:t>
        <a:bodyPr/>
        <a:lstStyle/>
        <a:p>
          <a:endParaRPr lang="en-US"/>
        </a:p>
      </dgm:t>
    </dgm:pt>
    <dgm:pt modelId="{4B604305-7823-47BA-9707-EC6A131E6970}" type="sibTrans" cxnId="{3D71D3E8-C12A-4C76-A8ED-016E133406DE}">
      <dgm:prSet/>
      <dgm:spPr/>
      <dgm:t>
        <a:bodyPr/>
        <a:lstStyle/>
        <a:p>
          <a:endParaRPr lang="en-US"/>
        </a:p>
      </dgm:t>
    </dgm:pt>
    <dgm:pt modelId="{B4D6C433-CE63-4AE2-8300-FAFCC63AD88C}">
      <dgm:prSet/>
      <dgm:spPr/>
      <dgm:t>
        <a:bodyPr/>
        <a:lstStyle/>
        <a:p>
          <a:r>
            <a:rPr lang="en-US" dirty="0"/>
            <a:t>Approach discussions on sexually explicit material sensitively, being aware that not all pupils will know about pornography, and </a:t>
          </a:r>
          <a:br>
            <a:rPr lang="en-US" dirty="0"/>
          </a:br>
          <a:r>
            <a:rPr lang="en-US" dirty="0"/>
            <a:t>that some pupils may have shared sexual images.</a:t>
          </a:r>
        </a:p>
      </dgm:t>
    </dgm:pt>
    <dgm:pt modelId="{6B5B8473-BCA5-48C4-A532-6D295EF45677}" type="parTrans" cxnId="{702DB278-7D27-4AD6-A9A2-2B5FF3308E62}">
      <dgm:prSet/>
      <dgm:spPr/>
      <dgm:t>
        <a:bodyPr/>
        <a:lstStyle/>
        <a:p>
          <a:endParaRPr lang="en-US"/>
        </a:p>
      </dgm:t>
    </dgm:pt>
    <dgm:pt modelId="{3791D403-19CD-47D2-BF03-A31CEFE5C0A3}" type="sibTrans" cxnId="{702DB278-7D27-4AD6-A9A2-2B5FF3308E62}">
      <dgm:prSet/>
      <dgm:spPr/>
      <dgm:t>
        <a:bodyPr/>
        <a:lstStyle/>
        <a:p>
          <a:endParaRPr lang="en-US"/>
        </a:p>
      </dgm:t>
    </dgm:pt>
    <dgm:pt modelId="{846D0A19-7D91-48EF-8F50-3DDA08A88658}" type="pres">
      <dgm:prSet presAssocID="{3CB27BDA-D4A5-4FA6-BF7D-04020F0083CE}" presName="Name0" presStyleCnt="0">
        <dgm:presLayoutVars>
          <dgm:dir/>
          <dgm:animLvl val="lvl"/>
          <dgm:resizeHandles val="exact"/>
        </dgm:presLayoutVars>
      </dgm:prSet>
      <dgm:spPr/>
    </dgm:pt>
    <dgm:pt modelId="{1B79BDEB-03F1-4A8A-9052-C895241A897E}" type="pres">
      <dgm:prSet presAssocID="{54F856C6-0A74-4BED-A3DB-C36693DEF0AE}" presName="linNode" presStyleCnt="0"/>
      <dgm:spPr/>
    </dgm:pt>
    <dgm:pt modelId="{C0AFBEB8-5430-4C05-BF31-570CD04D2A2F}" type="pres">
      <dgm:prSet presAssocID="{54F856C6-0A74-4BED-A3DB-C36693DEF0AE}" presName="parentText" presStyleLbl="alignNode1" presStyleIdx="0" presStyleCnt="4">
        <dgm:presLayoutVars>
          <dgm:chMax val="1"/>
          <dgm:bulletEnabled/>
        </dgm:presLayoutVars>
      </dgm:prSet>
      <dgm:spPr/>
    </dgm:pt>
    <dgm:pt modelId="{4BA94582-04D0-418F-A912-C8AB1563A546}" type="pres">
      <dgm:prSet presAssocID="{54F856C6-0A74-4BED-A3DB-C36693DEF0AE}" presName="descendantText" presStyleLbl="alignAccFollowNode1" presStyleIdx="0" presStyleCnt="4">
        <dgm:presLayoutVars>
          <dgm:bulletEnabled/>
        </dgm:presLayoutVars>
      </dgm:prSet>
      <dgm:spPr/>
    </dgm:pt>
    <dgm:pt modelId="{061D644A-C8FF-48F8-B21E-37C3F25430FF}" type="pres">
      <dgm:prSet presAssocID="{D795841B-860A-4901-80B9-9EA3D18DDF41}" presName="sp" presStyleCnt="0"/>
      <dgm:spPr/>
    </dgm:pt>
    <dgm:pt modelId="{492AFCE3-822A-4FC9-92A0-C3EF1AE6E406}" type="pres">
      <dgm:prSet presAssocID="{7DDAF3B1-8806-4DF9-A19B-367D4D1A70EB}" presName="linNode" presStyleCnt="0"/>
      <dgm:spPr/>
    </dgm:pt>
    <dgm:pt modelId="{E058A4BE-5775-4871-B605-87871E02722B}" type="pres">
      <dgm:prSet presAssocID="{7DDAF3B1-8806-4DF9-A19B-367D4D1A70EB}" presName="parentText" presStyleLbl="alignNode1" presStyleIdx="1" presStyleCnt="4">
        <dgm:presLayoutVars>
          <dgm:chMax val="1"/>
          <dgm:bulletEnabled/>
        </dgm:presLayoutVars>
      </dgm:prSet>
      <dgm:spPr/>
    </dgm:pt>
    <dgm:pt modelId="{B6F013CA-ACAA-4A69-9CF7-3978AF5C100B}" type="pres">
      <dgm:prSet presAssocID="{7DDAF3B1-8806-4DF9-A19B-367D4D1A70EB}" presName="descendantText" presStyleLbl="alignAccFollowNode1" presStyleIdx="1" presStyleCnt="4">
        <dgm:presLayoutVars>
          <dgm:bulletEnabled/>
        </dgm:presLayoutVars>
      </dgm:prSet>
      <dgm:spPr/>
    </dgm:pt>
    <dgm:pt modelId="{BFA8ED13-E603-4294-9A91-893527710654}" type="pres">
      <dgm:prSet presAssocID="{E052C94C-0C34-4AE5-8700-F5686DC3EE91}" presName="sp" presStyleCnt="0"/>
      <dgm:spPr/>
    </dgm:pt>
    <dgm:pt modelId="{66990521-AEAF-45AD-96FB-36EA7DEFB6A3}" type="pres">
      <dgm:prSet presAssocID="{5C8FB581-B72A-4BE6-A6E0-BEB5B0348E73}" presName="linNode" presStyleCnt="0"/>
      <dgm:spPr/>
    </dgm:pt>
    <dgm:pt modelId="{1CB83EA0-86B8-4EDE-9E93-4A27853051CA}" type="pres">
      <dgm:prSet presAssocID="{5C8FB581-B72A-4BE6-A6E0-BEB5B0348E73}" presName="parentText" presStyleLbl="alignNode1" presStyleIdx="2" presStyleCnt="4">
        <dgm:presLayoutVars>
          <dgm:chMax val="1"/>
          <dgm:bulletEnabled/>
        </dgm:presLayoutVars>
      </dgm:prSet>
      <dgm:spPr/>
    </dgm:pt>
    <dgm:pt modelId="{77524C29-9F80-4751-B1AE-9898ACB98E92}" type="pres">
      <dgm:prSet presAssocID="{5C8FB581-B72A-4BE6-A6E0-BEB5B0348E73}" presName="descendantText" presStyleLbl="alignAccFollowNode1" presStyleIdx="2" presStyleCnt="4">
        <dgm:presLayoutVars>
          <dgm:bulletEnabled/>
        </dgm:presLayoutVars>
      </dgm:prSet>
      <dgm:spPr/>
    </dgm:pt>
    <dgm:pt modelId="{02767B2B-1DD1-4781-9A64-C4E745793C16}" type="pres">
      <dgm:prSet presAssocID="{BAAFDB35-6B2E-4E71-80FC-6F659748D98C}" presName="sp" presStyleCnt="0"/>
      <dgm:spPr/>
    </dgm:pt>
    <dgm:pt modelId="{0E7DF5EC-252F-469A-9A62-0A095962CEE6}" type="pres">
      <dgm:prSet presAssocID="{5EE79675-0176-4E38-9DB8-D7E4C2C78E6B}" presName="linNode" presStyleCnt="0"/>
      <dgm:spPr/>
    </dgm:pt>
    <dgm:pt modelId="{CD2EF1D7-B0DC-488E-A386-9163FD94ED58}" type="pres">
      <dgm:prSet presAssocID="{5EE79675-0176-4E38-9DB8-D7E4C2C78E6B}" presName="parentText" presStyleLbl="alignNode1" presStyleIdx="3" presStyleCnt="4">
        <dgm:presLayoutVars>
          <dgm:chMax val="1"/>
          <dgm:bulletEnabled/>
        </dgm:presLayoutVars>
      </dgm:prSet>
      <dgm:spPr/>
    </dgm:pt>
    <dgm:pt modelId="{06045416-9B0E-4999-8131-9714D4A77EA7}" type="pres">
      <dgm:prSet presAssocID="{5EE79675-0176-4E38-9DB8-D7E4C2C78E6B}" presName="descendantText" presStyleLbl="alignAccFollowNode1" presStyleIdx="3" presStyleCnt="4">
        <dgm:presLayoutVars>
          <dgm:bulletEnabled/>
        </dgm:presLayoutVars>
      </dgm:prSet>
      <dgm:spPr/>
    </dgm:pt>
  </dgm:ptLst>
  <dgm:cxnLst>
    <dgm:cxn modelId="{7F04CC06-742C-4BEE-9A04-ACE6747EBC92}" type="presOf" srcId="{F28DD477-533C-44B6-A456-E05E9EF79B6B}" destId="{B6F013CA-ACAA-4A69-9CF7-3978AF5C100B}" srcOrd="0" destOrd="0" presId="urn:microsoft.com/office/officeart/2016/7/layout/VerticalSolidActionList"/>
    <dgm:cxn modelId="{2F9A3219-1A88-4D32-BC0E-A13BDE5CFA7F}" type="presOf" srcId="{7DDAF3B1-8806-4DF9-A19B-367D4D1A70EB}" destId="{E058A4BE-5775-4871-B605-87871E02722B}" srcOrd="0" destOrd="0" presId="urn:microsoft.com/office/officeart/2016/7/layout/VerticalSolidActionList"/>
    <dgm:cxn modelId="{0612E53C-7A2C-49AF-96AB-092CE2374983}" srcId="{5C8FB581-B72A-4BE6-A6E0-BEB5B0348E73}" destId="{0E00FD51-C7A2-4242-8DC1-B3A285B08A29}" srcOrd="0" destOrd="0" parTransId="{9296F3C8-F34D-4674-AA72-B4766871495F}" sibTransId="{FC4FE648-56BA-4472-9BEF-E692D44A7735}"/>
    <dgm:cxn modelId="{D3EC1850-2134-4AC3-ACE5-1F024A50F49F}" type="presOf" srcId="{5C8FB581-B72A-4BE6-A6E0-BEB5B0348E73}" destId="{1CB83EA0-86B8-4EDE-9E93-4A27853051CA}" srcOrd="0" destOrd="0" presId="urn:microsoft.com/office/officeart/2016/7/layout/VerticalSolidActionList"/>
    <dgm:cxn modelId="{8BA75151-8B97-4759-844D-C4B644D0BF90}" type="presOf" srcId="{B4D6C433-CE63-4AE2-8300-FAFCC63AD88C}" destId="{06045416-9B0E-4999-8131-9714D4A77EA7}" srcOrd="0" destOrd="0" presId="urn:microsoft.com/office/officeart/2016/7/layout/VerticalSolidActionList"/>
    <dgm:cxn modelId="{F8C27E73-9626-4B43-A089-8E991A5F7009}" srcId="{3CB27BDA-D4A5-4FA6-BF7D-04020F0083CE}" destId="{54F856C6-0A74-4BED-A3DB-C36693DEF0AE}" srcOrd="0" destOrd="0" parTransId="{50890583-9EA4-49DB-B174-44E98E48705B}" sibTransId="{D795841B-860A-4901-80B9-9EA3D18DDF41}"/>
    <dgm:cxn modelId="{702DB278-7D27-4AD6-A9A2-2B5FF3308E62}" srcId="{5EE79675-0176-4E38-9DB8-D7E4C2C78E6B}" destId="{B4D6C433-CE63-4AE2-8300-FAFCC63AD88C}" srcOrd="0" destOrd="0" parTransId="{6B5B8473-BCA5-48C4-A532-6D295EF45677}" sibTransId="{3791D403-19CD-47D2-BF03-A31CEFE5C0A3}"/>
    <dgm:cxn modelId="{BB0B6B84-E144-42D7-8897-9E9DD2468C01}" type="presOf" srcId="{3CB27BDA-D4A5-4FA6-BF7D-04020F0083CE}" destId="{846D0A19-7D91-48EF-8F50-3DDA08A88658}" srcOrd="0" destOrd="0" presId="urn:microsoft.com/office/officeart/2016/7/layout/VerticalSolidActionList"/>
    <dgm:cxn modelId="{E16B7A84-E030-498A-8B16-D58BF6CE6287}" srcId="{54F856C6-0A74-4BED-A3DB-C36693DEF0AE}" destId="{2C5F988C-63E2-4145-BEEB-0742541CE017}" srcOrd="0" destOrd="0" parTransId="{BD391179-BE4C-4837-AC6F-ED41936B57A2}" sibTransId="{0391CB96-2456-478C-A1AA-B4AAA9449261}"/>
    <dgm:cxn modelId="{080D0DA9-7E72-4C4C-BDD7-B71AE3F1CBB0}" srcId="{7DDAF3B1-8806-4DF9-A19B-367D4D1A70EB}" destId="{F28DD477-533C-44B6-A456-E05E9EF79B6B}" srcOrd="0" destOrd="0" parTransId="{873F09BC-6AE3-4958-A7AA-0DC6EF160D5D}" sibTransId="{9EA2E438-CE62-4DD7-904F-68FA7A0594FB}"/>
    <dgm:cxn modelId="{ACA496B0-DF91-4168-A1DC-919896C43821}" type="presOf" srcId="{2C5F988C-63E2-4145-BEEB-0742541CE017}" destId="{4BA94582-04D0-418F-A912-C8AB1563A546}" srcOrd="0" destOrd="0" presId="urn:microsoft.com/office/officeart/2016/7/layout/VerticalSolidActionList"/>
    <dgm:cxn modelId="{0464F0BF-3E72-48C3-AE6D-8D9180BA5F72}" type="presOf" srcId="{54F856C6-0A74-4BED-A3DB-C36693DEF0AE}" destId="{C0AFBEB8-5430-4C05-BF31-570CD04D2A2F}" srcOrd="0" destOrd="0" presId="urn:microsoft.com/office/officeart/2016/7/layout/VerticalSolidActionList"/>
    <dgm:cxn modelId="{22DEC8DF-614F-42F9-9CF2-D8478F373FA0}" type="presOf" srcId="{0E00FD51-C7A2-4242-8DC1-B3A285B08A29}" destId="{77524C29-9F80-4751-B1AE-9898ACB98E92}" srcOrd="0" destOrd="0" presId="urn:microsoft.com/office/officeart/2016/7/layout/VerticalSolidActionList"/>
    <dgm:cxn modelId="{3D71D3E8-C12A-4C76-A8ED-016E133406DE}" srcId="{3CB27BDA-D4A5-4FA6-BF7D-04020F0083CE}" destId="{5EE79675-0176-4E38-9DB8-D7E4C2C78E6B}" srcOrd="3" destOrd="0" parTransId="{446C0237-39B2-4064-AE69-AB1EACC6DD4A}" sibTransId="{4B604305-7823-47BA-9707-EC6A131E6970}"/>
    <dgm:cxn modelId="{FAF0A5EC-59E3-496C-83C3-9DD87CA294D5}" srcId="{3CB27BDA-D4A5-4FA6-BF7D-04020F0083CE}" destId="{7DDAF3B1-8806-4DF9-A19B-367D4D1A70EB}" srcOrd="1" destOrd="0" parTransId="{DD384345-B5BA-40D2-A755-3F0F1E455840}" sibTransId="{E052C94C-0C34-4AE5-8700-F5686DC3EE91}"/>
    <dgm:cxn modelId="{7501B8F0-2A5A-4117-BFEA-45017AD36754}" type="presOf" srcId="{5EE79675-0176-4E38-9DB8-D7E4C2C78E6B}" destId="{CD2EF1D7-B0DC-488E-A386-9163FD94ED58}" srcOrd="0" destOrd="0" presId="urn:microsoft.com/office/officeart/2016/7/layout/VerticalSolidActionList"/>
    <dgm:cxn modelId="{2A3E18F1-E0EF-4223-8FC5-FA2B64C396D5}" srcId="{3CB27BDA-D4A5-4FA6-BF7D-04020F0083CE}" destId="{5C8FB581-B72A-4BE6-A6E0-BEB5B0348E73}" srcOrd="2" destOrd="0" parTransId="{0FA744D4-66B7-44ED-90CF-A7602D9CFA4C}" sibTransId="{BAAFDB35-6B2E-4E71-80FC-6F659748D98C}"/>
    <dgm:cxn modelId="{C3320EFE-5DD9-49B4-B8B8-F0BC17BFF0C9}" type="presParOf" srcId="{846D0A19-7D91-48EF-8F50-3DDA08A88658}" destId="{1B79BDEB-03F1-4A8A-9052-C895241A897E}" srcOrd="0" destOrd="0" presId="urn:microsoft.com/office/officeart/2016/7/layout/VerticalSolidActionList"/>
    <dgm:cxn modelId="{74320ECC-FF8C-4C62-8E2E-8112C8BF1F07}" type="presParOf" srcId="{1B79BDEB-03F1-4A8A-9052-C895241A897E}" destId="{C0AFBEB8-5430-4C05-BF31-570CD04D2A2F}" srcOrd="0" destOrd="0" presId="urn:microsoft.com/office/officeart/2016/7/layout/VerticalSolidActionList"/>
    <dgm:cxn modelId="{FCD30E9E-F9B4-43F9-9301-1F510954BC02}" type="presParOf" srcId="{1B79BDEB-03F1-4A8A-9052-C895241A897E}" destId="{4BA94582-04D0-418F-A912-C8AB1563A546}" srcOrd="1" destOrd="0" presId="urn:microsoft.com/office/officeart/2016/7/layout/VerticalSolidActionList"/>
    <dgm:cxn modelId="{5487A729-4FD4-41B7-BB0E-44ADCF2F9189}" type="presParOf" srcId="{846D0A19-7D91-48EF-8F50-3DDA08A88658}" destId="{061D644A-C8FF-48F8-B21E-37C3F25430FF}" srcOrd="1" destOrd="0" presId="urn:microsoft.com/office/officeart/2016/7/layout/VerticalSolidActionList"/>
    <dgm:cxn modelId="{EBED4B32-9DCF-4E02-846B-B0890FA1DCDA}" type="presParOf" srcId="{846D0A19-7D91-48EF-8F50-3DDA08A88658}" destId="{492AFCE3-822A-4FC9-92A0-C3EF1AE6E406}" srcOrd="2" destOrd="0" presId="urn:microsoft.com/office/officeart/2016/7/layout/VerticalSolidActionList"/>
    <dgm:cxn modelId="{C4C5BFB5-19B4-4A0D-95A6-DEB9BE8807BF}" type="presParOf" srcId="{492AFCE3-822A-4FC9-92A0-C3EF1AE6E406}" destId="{E058A4BE-5775-4871-B605-87871E02722B}" srcOrd="0" destOrd="0" presId="urn:microsoft.com/office/officeart/2016/7/layout/VerticalSolidActionList"/>
    <dgm:cxn modelId="{ADF7BC8C-8607-4E14-8C12-5939319CA7BC}" type="presParOf" srcId="{492AFCE3-822A-4FC9-92A0-C3EF1AE6E406}" destId="{B6F013CA-ACAA-4A69-9CF7-3978AF5C100B}" srcOrd="1" destOrd="0" presId="urn:microsoft.com/office/officeart/2016/7/layout/VerticalSolidActionList"/>
    <dgm:cxn modelId="{F15E69BC-212E-42E8-A8BD-85D158BB25E9}" type="presParOf" srcId="{846D0A19-7D91-48EF-8F50-3DDA08A88658}" destId="{BFA8ED13-E603-4294-9A91-893527710654}" srcOrd="3" destOrd="0" presId="urn:microsoft.com/office/officeart/2016/7/layout/VerticalSolidActionList"/>
    <dgm:cxn modelId="{503E3BB0-C941-4AC4-8237-03D31828BDBB}" type="presParOf" srcId="{846D0A19-7D91-48EF-8F50-3DDA08A88658}" destId="{66990521-AEAF-45AD-96FB-36EA7DEFB6A3}" srcOrd="4" destOrd="0" presId="urn:microsoft.com/office/officeart/2016/7/layout/VerticalSolidActionList"/>
    <dgm:cxn modelId="{E8F4A6D8-311F-41AE-A1F0-4956A15E4B8C}" type="presParOf" srcId="{66990521-AEAF-45AD-96FB-36EA7DEFB6A3}" destId="{1CB83EA0-86B8-4EDE-9E93-4A27853051CA}" srcOrd="0" destOrd="0" presId="urn:microsoft.com/office/officeart/2016/7/layout/VerticalSolidActionList"/>
    <dgm:cxn modelId="{CD77B0F5-51C0-44A3-99D2-DB8862073D56}" type="presParOf" srcId="{66990521-AEAF-45AD-96FB-36EA7DEFB6A3}" destId="{77524C29-9F80-4751-B1AE-9898ACB98E92}" srcOrd="1" destOrd="0" presId="urn:microsoft.com/office/officeart/2016/7/layout/VerticalSolidActionList"/>
    <dgm:cxn modelId="{833C8796-73EC-4E0A-961D-E37855A42265}" type="presParOf" srcId="{846D0A19-7D91-48EF-8F50-3DDA08A88658}" destId="{02767B2B-1DD1-4781-9A64-C4E745793C16}" srcOrd="5" destOrd="0" presId="urn:microsoft.com/office/officeart/2016/7/layout/VerticalSolidActionList"/>
    <dgm:cxn modelId="{19CC8A02-6433-44A4-833C-C1FBEBB3C124}" type="presParOf" srcId="{846D0A19-7D91-48EF-8F50-3DDA08A88658}" destId="{0E7DF5EC-252F-469A-9A62-0A095962CEE6}" srcOrd="6" destOrd="0" presId="urn:microsoft.com/office/officeart/2016/7/layout/VerticalSolidActionList"/>
    <dgm:cxn modelId="{82A2ADB2-0A04-4DB0-9CA7-52E3A74904E1}" type="presParOf" srcId="{0E7DF5EC-252F-469A-9A62-0A095962CEE6}" destId="{CD2EF1D7-B0DC-488E-A386-9163FD94ED58}" srcOrd="0" destOrd="0" presId="urn:microsoft.com/office/officeart/2016/7/layout/VerticalSolidActionList"/>
    <dgm:cxn modelId="{491C68D0-C1CC-4C1A-94D9-9DD75A2F0060}" type="presParOf" srcId="{0E7DF5EC-252F-469A-9A62-0A095962CEE6}" destId="{06045416-9B0E-4999-8131-9714D4A77EA7}"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A70FCB-B8BC-4D52-935B-E063CD697A9E}" type="doc">
      <dgm:prSet loTypeId="urn:microsoft.com/office/officeart/2016/7/layout/VerticalSolidActionList" loCatId="List" qsTypeId="urn:microsoft.com/office/officeart/2005/8/quickstyle/simple1" qsCatId="simple" csTypeId="urn:microsoft.com/office/officeart/2005/8/colors/accent1_2" csCatId="accent1"/>
      <dgm:spPr/>
      <dgm:t>
        <a:bodyPr/>
        <a:lstStyle/>
        <a:p>
          <a:endParaRPr lang="en-US"/>
        </a:p>
      </dgm:t>
    </dgm:pt>
    <dgm:pt modelId="{C1F1DB47-5AD9-4485-AA9D-7C0395A71532}">
      <dgm:prSet/>
      <dgm:spPr/>
      <dgm:t>
        <a:bodyPr/>
        <a:lstStyle/>
        <a:p>
          <a:r>
            <a:rPr lang="en-US" dirty="0"/>
            <a:t>Encourage</a:t>
          </a:r>
        </a:p>
      </dgm:t>
    </dgm:pt>
    <dgm:pt modelId="{5B7145E7-3F4E-4721-B181-7C72983F0C53}" type="parTrans" cxnId="{75E432E5-17C6-4DBC-8495-BA6E1748C369}">
      <dgm:prSet/>
      <dgm:spPr/>
      <dgm:t>
        <a:bodyPr/>
        <a:lstStyle/>
        <a:p>
          <a:endParaRPr lang="en-US"/>
        </a:p>
      </dgm:t>
    </dgm:pt>
    <dgm:pt modelId="{03B0184A-85F9-4E6C-B4A8-D238C5D62CA5}" type="sibTrans" cxnId="{75E432E5-17C6-4DBC-8495-BA6E1748C369}">
      <dgm:prSet/>
      <dgm:spPr/>
      <dgm:t>
        <a:bodyPr/>
        <a:lstStyle/>
        <a:p>
          <a:endParaRPr lang="en-US"/>
        </a:p>
      </dgm:t>
    </dgm:pt>
    <dgm:pt modelId="{CF4A85E7-98C6-45EF-9E69-E22D9A13CA7D}">
      <dgm:prSet/>
      <dgm:spPr/>
      <dgm:t>
        <a:bodyPr/>
        <a:lstStyle/>
        <a:p>
          <a:r>
            <a:rPr lang="en-US" dirty="0"/>
            <a:t>Encourage pupils to think about how their ‘digital footprint’ can be a part of their identity and the ways in which they express themselves in positive ways.</a:t>
          </a:r>
        </a:p>
      </dgm:t>
    </dgm:pt>
    <dgm:pt modelId="{8EDFEC9B-D190-4370-8B0A-AD29692B37B7}" type="parTrans" cxnId="{0F9E765A-380E-47EB-8BD5-9F197BCFDDAC}">
      <dgm:prSet/>
      <dgm:spPr/>
      <dgm:t>
        <a:bodyPr/>
        <a:lstStyle/>
        <a:p>
          <a:endParaRPr lang="en-US"/>
        </a:p>
      </dgm:t>
    </dgm:pt>
    <dgm:pt modelId="{EB3A5575-0C39-41F1-80F5-532010DF82A1}" type="sibTrans" cxnId="{0F9E765A-380E-47EB-8BD5-9F197BCFDDAC}">
      <dgm:prSet/>
      <dgm:spPr/>
      <dgm:t>
        <a:bodyPr/>
        <a:lstStyle/>
        <a:p>
          <a:endParaRPr lang="en-US"/>
        </a:p>
      </dgm:t>
    </dgm:pt>
    <dgm:pt modelId="{0B42767A-FD00-420C-B08B-F339B9F079CD}">
      <dgm:prSet/>
      <dgm:spPr/>
      <dgm:t>
        <a:bodyPr/>
        <a:lstStyle/>
        <a:p>
          <a:r>
            <a:rPr lang="en-US" dirty="0"/>
            <a:t>Create</a:t>
          </a:r>
        </a:p>
      </dgm:t>
    </dgm:pt>
    <dgm:pt modelId="{460712B2-A978-459D-9297-D234B7474377}" type="parTrans" cxnId="{861D172D-F72C-4334-B922-322AB01644E0}">
      <dgm:prSet/>
      <dgm:spPr/>
      <dgm:t>
        <a:bodyPr/>
        <a:lstStyle/>
        <a:p>
          <a:endParaRPr lang="en-US"/>
        </a:p>
      </dgm:t>
    </dgm:pt>
    <dgm:pt modelId="{09A2A54C-F523-4704-9C78-EACC05E1D92E}" type="sibTrans" cxnId="{861D172D-F72C-4334-B922-322AB01644E0}">
      <dgm:prSet/>
      <dgm:spPr/>
      <dgm:t>
        <a:bodyPr/>
        <a:lstStyle/>
        <a:p>
          <a:endParaRPr lang="en-US"/>
        </a:p>
      </dgm:t>
    </dgm:pt>
    <dgm:pt modelId="{3CC03B8C-E52E-42DF-97FA-879A3B87D868}">
      <dgm:prSet/>
      <dgm:spPr/>
      <dgm:t>
        <a:bodyPr/>
        <a:lstStyle/>
        <a:p>
          <a:r>
            <a:rPr lang="en-US" dirty="0"/>
            <a:t>Create opportunities for pupils to reflect on how different interactions online make them feel. </a:t>
          </a:r>
        </a:p>
      </dgm:t>
    </dgm:pt>
    <dgm:pt modelId="{50CDFDDF-3A05-4467-B419-43F29B60AEA0}" type="parTrans" cxnId="{3ACD9F2F-2F72-433F-8CDB-5952F1E711C3}">
      <dgm:prSet/>
      <dgm:spPr/>
      <dgm:t>
        <a:bodyPr/>
        <a:lstStyle/>
        <a:p>
          <a:endParaRPr lang="en-US"/>
        </a:p>
      </dgm:t>
    </dgm:pt>
    <dgm:pt modelId="{C3D9AA62-359A-462D-AF68-1E7B72661593}" type="sibTrans" cxnId="{3ACD9F2F-2F72-433F-8CDB-5952F1E711C3}">
      <dgm:prSet/>
      <dgm:spPr/>
      <dgm:t>
        <a:bodyPr/>
        <a:lstStyle/>
        <a:p>
          <a:endParaRPr lang="en-US"/>
        </a:p>
      </dgm:t>
    </dgm:pt>
    <dgm:pt modelId="{002C2557-3403-4131-B7D3-32A5F2532A7E}">
      <dgm:prSet/>
      <dgm:spPr/>
      <dgm:t>
        <a:bodyPr/>
        <a:lstStyle/>
        <a:p>
          <a:r>
            <a:rPr lang="en-US" dirty="0"/>
            <a:t>Embed</a:t>
          </a:r>
        </a:p>
      </dgm:t>
    </dgm:pt>
    <dgm:pt modelId="{53D7ED60-EBE6-410F-8B41-B288B9E8CF07}" type="parTrans" cxnId="{CD35D242-BD49-4B93-A02E-2F2A3D77FA99}">
      <dgm:prSet/>
      <dgm:spPr/>
      <dgm:t>
        <a:bodyPr/>
        <a:lstStyle/>
        <a:p>
          <a:endParaRPr lang="en-US"/>
        </a:p>
      </dgm:t>
    </dgm:pt>
    <dgm:pt modelId="{6EF3DBEF-EB0C-48FF-B1A6-24EDDADD300E}" type="sibTrans" cxnId="{CD35D242-BD49-4B93-A02E-2F2A3D77FA99}">
      <dgm:prSet/>
      <dgm:spPr/>
      <dgm:t>
        <a:bodyPr/>
        <a:lstStyle/>
        <a:p>
          <a:endParaRPr lang="en-US"/>
        </a:p>
      </dgm:t>
    </dgm:pt>
    <dgm:pt modelId="{A736A56A-7748-4AFD-90A1-4984E2A6CE98}">
      <dgm:prSet/>
      <dgm:spPr/>
      <dgm:t>
        <a:bodyPr/>
        <a:lstStyle/>
        <a:p>
          <a:r>
            <a:rPr lang="en-US" dirty="0"/>
            <a:t>Embed teaching on online safety across the curriculum and encourage conversations about online issues and online lives. </a:t>
          </a:r>
        </a:p>
      </dgm:t>
    </dgm:pt>
    <dgm:pt modelId="{030B43CF-DD35-47DC-ACDB-797F7C567262}" type="parTrans" cxnId="{3285F087-6614-4B4D-AAD3-3137EF305C06}">
      <dgm:prSet/>
      <dgm:spPr/>
      <dgm:t>
        <a:bodyPr/>
        <a:lstStyle/>
        <a:p>
          <a:endParaRPr lang="en-US"/>
        </a:p>
      </dgm:t>
    </dgm:pt>
    <dgm:pt modelId="{F9AD726D-2688-45B0-A084-500B834DF4D1}" type="sibTrans" cxnId="{3285F087-6614-4B4D-AAD3-3137EF305C06}">
      <dgm:prSet/>
      <dgm:spPr/>
      <dgm:t>
        <a:bodyPr/>
        <a:lstStyle/>
        <a:p>
          <a:endParaRPr lang="en-US"/>
        </a:p>
      </dgm:t>
    </dgm:pt>
    <dgm:pt modelId="{04B6EB87-E586-4F0A-87A4-27EA94300873}">
      <dgm:prSet/>
      <dgm:spPr/>
      <dgm:t>
        <a:bodyPr/>
        <a:lstStyle/>
        <a:p>
          <a:r>
            <a:rPr lang="en-US" dirty="0"/>
            <a:t>Give</a:t>
          </a:r>
        </a:p>
      </dgm:t>
    </dgm:pt>
    <dgm:pt modelId="{C278D608-D838-4F51-85EC-500C02957F87}" type="parTrans" cxnId="{F775F0DA-700F-4C47-BBB9-5D72C82F08B1}">
      <dgm:prSet/>
      <dgm:spPr/>
      <dgm:t>
        <a:bodyPr/>
        <a:lstStyle/>
        <a:p>
          <a:endParaRPr lang="en-US"/>
        </a:p>
      </dgm:t>
    </dgm:pt>
    <dgm:pt modelId="{11999050-7E83-474E-A2E2-F856801E52FD}" type="sibTrans" cxnId="{F775F0DA-700F-4C47-BBB9-5D72C82F08B1}">
      <dgm:prSet/>
      <dgm:spPr/>
      <dgm:t>
        <a:bodyPr/>
        <a:lstStyle/>
        <a:p>
          <a:endParaRPr lang="en-US"/>
        </a:p>
      </dgm:t>
    </dgm:pt>
    <dgm:pt modelId="{0D402A01-2D82-4356-81B0-A582FE97C0C5}">
      <dgm:prSet/>
      <dgm:spPr/>
      <dgm:t>
        <a:bodyPr/>
        <a:lstStyle/>
        <a:p>
          <a:r>
            <a:rPr lang="en-US" dirty="0"/>
            <a:t>When referring to websites such as those that allow the reporting of content, give pupils demonstrations rather than only providing links.</a:t>
          </a:r>
        </a:p>
      </dgm:t>
    </dgm:pt>
    <dgm:pt modelId="{9EAE8427-C0E4-4B25-B64E-61AFEE3B40E3}" type="parTrans" cxnId="{08CF502F-4FBC-4140-80E5-2F9C9EC56065}">
      <dgm:prSet/>
      <dgm:spPr/>
      <dgm:t>
        <a:bodyPr/>
        <a:lstStyle/>
        <a:p>
          <a:endParaRPr lang="en-US"/>
        </a:p>
      </dgm:t>
    </dgm:pt>
    <dgm:pt modelId="{9CFF555F-B07B-4DEB-9AF3-7364E3AB8D06}" type="sibTrans" cxnId="{08CF502F-4FBC-4140-80E5-2F9C9EC56065}">
      <dgm:prSet/>
      <dgm:spPr/>
      <dgm:t>
        <a:bodyPr/>
        <a:lstStyle/>
        <a:p>
          <a:endParaRPr lang="en-US"/>
        </a:p>
      </dgm:t>
    </dgm:pt>
    <dgm:pt modelId="{CA101E51-B275-4378-B1AF-73CD802012AD}">
      <dgm:prSet/>
      <dgm:spPr/>
      <dgm:t>
        <a:bodyPr/>
        <a:lstStyle/>
        <a:p>
          <a:r>
            <a:rPr lang="en-US" dirty="0"/>
            <a:t>Celebrate</a:t>
          </a:r>
        </a:p>
      </dgm:t>
    </dgm:pt>
    <dgm:pt modelId="{BF739C6B-7C84-4981-B7D7-1FD4DC15CBDF}" type="parTrans" cxnId="{948BC0D4-1508-4FAB-B970-9669DEEDC735}">
      <dgm:prSet/>
      <dgm:spPr/>
      <dgm:t>
        <a:bodyPr/>
        <a:lstStyle/>
        <a:p>
          <a:endParaRPr lang="en-US"/>
        </a:p>
      </dgm:t>
    </dgm:pt>
    <dgm:pt modelId="{B53951F5-E48E-4DF0-BFE1-BAFC4BD13B4E}" type="sibTrans" cxnId="{948BC0D4-1508-4FAB-B970-9669DEEDC735}">
      <dgm:prSet/>
      <dgm:spPr/>
      <dgm:t>
        <a:bodyPr/>
        <a:lstStyle/>
        <a:p>
          <a:endParaRPr lang="en-US"/>
        </a:p>
      </dgm:t>
    </dgm:pt>
    <dgm:pt modelId="{302BABCD-D83E-4765-9753-1694B91C4286}">
      <dgm:prSet/>
      <dgm:spPr/>
      <dgm:t>
        <a:bodyPr/>
        <a:lstStyle/>
        <a:p>
          <a:r>
            <a:rPr lang="en-US" dirty="0"/>
            <a:t>Celebrate relevant events such as www.saferinternetday.org.uk.   </a:t>
          </a:r>
        </a:p>
      </dgm:t>
    </dgm:pt>
    <dgm:pt modelId="{B9DDC8BD-B487-4697-A888-CB20D4D4D6EA}" type="parTrans" cxnId="{960DD5DD-3DCD-4F70-8966-F59EDA4FB1C3}">
      <dgm:prSet/>
      <dgm:spPr/>
      <dgm:t>
        <a:bodyPr/>
        <a:lstStyle/>
        <a:p>
          <a:endParaRPr lang="en-US"/>
        </a:p>
      </dgm:t>
    </dgm:pt>
    <dgm:pt modelId="{74806648-5922-45E1-B1F9-C67B1F4F0CF9}" type="sibTrans" cxnId="{960DD5DD-3DCD-4F70-8966-F59EDA4FB1C3}">
      <dgm:prSet/>
      <dgm:spPr/>
      <dgm:t>
        <a:bodyPr/>
        <a:lstStyle/>
        <a:p>
          <a:endParaRPr lang="en-US"/>
        </a:p>
      </dgm:t>
    </dgm:pt>
    <dgm:pt modelId="{76EEDC6A-2376-411E-B450-84CCE585B7AD}" type="pres">
      <dgm:prSet presAssocID="{D4A70FCB-B8BC-4D52-935B-E063CD697A9E}" presName="Name0" presStyleCnt="0">
        <dgm:presLayoutVars>
          <dgm:dir/>
          <dgm:animLvl val="lvl"/>
          <dgm:resizeHandles val="exact"/>
        </dgm:presLayoutVars>
      </dgm:prSet>
      <dgm:spPr/>
    </dgm:pt>
    <dgm:pt modelId="{CD7FC0DA-88A6-45F1-ACAA-C63998E57D03}" type="pres">
      <dgm:prSet presAssocID="{C1F1DB47-5AD9-4485-AA9D-7C0395A71532}" presName="linNode" presStyleCnt="0"/>
      <dgm:spPr/>
    </dgm:pt>
    <dgm:pt modelId="{1C508990-2C1B-43B2-9DE2-9744B5E984ED}" type="pres">
      <dgm:prSet presAssocID="{C1F1DB47-5AD9-4485-AA9D-7C0395A71532}" presName="parentText" presStyleLbl="alignNode1" presStyleIdx="0" presStyleCnt="5">
        <dgm:presLayoutVars>
          <dgm:chMax val="1"/>
          <dgm:bulletEnabled/>
        </dgm:presLayoutVars>
      </dgm:prSet>
      <dgm:spPr/>
    </dgm:pt>
    <dgm:pt modelId="{2646DE51-153C-4D42-81E3-B3E384A2FC32}" type="pres">
      <dgm:prSet presAssocID="{C1F1DB47-5AD9-4485-AA9D-7C0395A71532}" presName="descendantText" presStyleLbl="alignAccFollowNode1" presStyleIdx="0" presStyleCnt="5">
        <dgm:presLayoutVars>
          <dgm:bulletEnabled/>
        </dgm:presLayoutVars>
      </dgm:prSet>
      <dgm:spPr/>
    </dgm:pt>
    <dgm:pt modelId="{680BDDB0-7912-498F-BE79-E5A422897A7C}" type="pres">
      <dgm:prSet presAssocID="{03B0184A-85F9-4E6C-B4A8-D238C5D62CA5}" presName="sp" presStyleCnt="0"/>
      <dgm:spPr/>
    </dgm:pt>
    <dgm:pt modelId="{53689EFD-4AE5-4CA7-80DD-E8B82BDC9AAC}" type="pres">
      <dgm:prSet presAssocID="{0B42767A-FD00-420C-B08B-F339B9F079CD}" presName="linNode" presStyleCnt="0"/>
      <dgm:spPr/>
    </dgm:pt>
    <dgm:pt modelId="{E92698C3-C9D1-4C5B-9011-08E74001D428}" type="pres">
      <dgm:prSet presAssocID="{0B42767A-FD00-420C-B08B-F339B9F079CD}" presName="parentText" presStyleLbl="alignNode1" presStyleIdx="1" presStyleCnt="5">
        <dgm:presLayoutVars>
          <dgm:chMax val="1"/>
          <dgm:bulletEnabled/>
        </dgm:presLayoutVars>
      </dgm:prSet>
      <dgm:spPr/>
    </dgm:pt>
    <dgm:pt modelId="{67B2EA83-D247-4007-AD28-51CEE117CE06}" type="pres">
      <dgm:prSet presAssocID="{0B42767A-FD00-420C-B08B-F339B9F079CD}" presName="descendantText" presStyleLbl="alignAccFollowNode1" presStyleIdx="1" presStyleCnt="5">
        <dgm:presLayoutVars>
          <dgm:bulletEnabled/>
        </dgm:presLayoutVars>
      </dgm:prSet>
      <dgm:spPr/>
    </dgm:pt>
    <dgm:pt modelId="{74B884B9-95D2-46D0-B3CF-5EA30583D4AE}" type="pres">
      <dgm:prSet presAssocID="{09A2A54C-F523-4704-9C78-EACC05E1D92E}" presName="sp" presStyleCnt="0"/>
      <dgm:spPr/>
    </dgm:pt>
    <dgm:pt modelId="{758306D1-956D-414C-915E-2C3373984FD7}" type="pres">
      <dgm:prSet presAssocID="{002C2557-3403-4131-B7D3-32A5F2532A7E}" presName="linNode" presStyleCnt="0"/>
      <dgm:spPr/>
    </dgm:pt>
    <dgm:pt modelId="{6FD00D3E-A167-4DBA-8942-518777126B61}" type="pres">
      <dgm:prSet presAssocID="{002C2557-3403-4131-B7D3-32A5F2532A7E}" presName="parentText" presStyleLbl="alignNode1" presStyleIdx="2" presStyleCnt="5">
        <dgm:presLayoutVars>
          <dgm:chMax val="1"/>
          <dgm:bulletEnabled/>
        </dgm:presLayoutVars>
      </dgm:prSet>
      <dgm:spPr/>
    </dgm:pt>
    <dgm:pt modelId="{1C59738B-B005-4859-BA34-BD51F1F1242E}" type="pres">
      <dgm:prSet presAssocID="{002C2557-3403-4131-B7D3-32A5F2532A7E}" presName="descendantText" presStyleLbl="alignAccFollowNode1" presStyleIdx="2" presStyleCnt="5">
        <dgm:presLayoutVars>
          <dgm:bulletEnabled/>
        </dgm:presLayoutVars>
      </dgm:prSet>
      <dgm:spPr/>
    </dgm:pt>
    <dgm:pt modelId="{F2942A87-B814-453E-8782-E86F4888520A}" type="pres">
      <dgm:prSet presAssocID="{6EF3DBEF-EB0C-48FF-B1A6-24EDDADD300E}" presName="sp" presStyleCnt="0"/>
      <dgm:spPr/>
    </dgm:pt>
    <dgm:pt modelId="{BD9C3118-852B-4895-ABA3-58B9F0C0B67C}" type="pres">
      <dgm:prSet presAssocID="{04B6EB87-E586-4F0A-87A4-27EA94300873}" presName="linNode" presStyleCnt="0"/>
      <dgm:spPr/>
    </dgm:pt>
    <dgm:pt modelId="{FF2BF801-E586-4BF4-94CA-94D409146E30}" type="pres">
      <dgm:prSet presAssocID="{04B6EB87-E586-4F0A-87A4-27EA94300873}" presName="parentText" presStyleLbl="alignNode1" presStyleIdx="3" presStyleCnt="5">
        <dgm:presLayoutVars>
          <dgm:chMax val="1"/>
          <dgm:bulletEnabled/>
        </dgm:presLayoutVars>
      </dgm:prSet>
      <dgm:spPr/>
    </dgm:pt>
    <dgm:pt modelId="{F39B7CE4-8080-49FD-9E15-17FA0DAC6827}" type="pres">
      <dgm:prSet presAssocID="{04B6EB87-E586-4F0A-87A4-27EA94300873}" presName="descendantText" presStyleLbl="alignAccFollowNode1" presStyleIdx="3" presStyleCnt="5">
        <dgm:presLayoutVars>
          <dgm:bulletEnabled/>
        </dgm:presLayoutVars>
      </dgm:prSet>
      <dgm:spPr/>
    </dgm:pt>
    <dgm:pt modelId="{B3963295-29DA-47F1-9D82-987ACCBCF2BD}" type="pres">
      <dgm:prSet presAssocID="{11999050-7E83-474E-A2E2-F856801E52FD}" presName="sp" presStyleCnt="0"/>
      <dgm:spPr/>
    </dgm:pt>
    <dgm:pt modelId="{2162F277-7483-4A09-968B-6BF0D45775E3}" type="pres">
      <dgm:prSet presAssocID="{CA101E51-B275-4378-B1AF-73CD802012AD}" presName="linNode" presStyleCnt="0"/>
      <dgm:spPr/>
    </dgm:pt>
    <dgm:pt modelId="{C2CBF694-A131-49D6-9375-B98DAB0E729C}" type="pres">
      <dgm:prSet presAssocID="{CA101E51-B275-4378-B1AF-73CD802012AD}" presName="parentText" presStyleLbl="alignNode1" presStyleIdx="4" presStyleCnt="5">
        <dgm:presLayoutVars>
          <dgm:chMax val="1"/>
          <dgm:bulletEnabled/>
        </dgm:presLayoutVars>
      </dgm:prSet>
      <dgm:spPr/>
    </dgm:pt>
    <dgm:pt modelId="{8386BFE2-B62A-482F-9BAA-49CA4E97A48A}" type="pres">
      <dgm:prSet presAssocID="{CA101E51-B275-4378-B1AF-73CD802012AD}" presName="descendantText" presStyleLbl="alignAccFollowNode1" presStyleIdx="4" presStyleCnt="5">
        <dgm:presLayoutVars>
          <dgm:bulletEnabled/>
        </dgm:presLayoutVars>
      </dgm:prSet>
      <dgm:spPr/>
    </dgm:pt>
  </dgm:ptLst>
  <dgm:cxnLst>
    <dgm:cxn modelId="{5A2D5B00-AFAE-4CF9-84AC-DD9DA6455A81}" type="presOf" srcId="{3CC03B8C-E52E-42DF-97FA-879A3B87D868}" destId="{67B2EA83-D247-4007-AD28-51CEE117CE06}" srcOrd="0" destOrd="0" presId="urn:microsoft.com/office/officeart/2016/7/layout/VerticalSolidActionList"/>
    <dgm:cxn modelId="{10A23E10-67B9-4320-B74A-2170E236254F}" type="presOf" srcId="{C1F1DB47-5AD9-4485-AA9D-7C0395A71532}" destId="{1C508990-2C1B-43B2-9DE2-9744B5E984ED}" srcOrd="0" destOrd="0" presId="urn:microsoft.com/office/officeart/2016/7/layout/VerticalSolidActionList"/>
    <dgm:cxn modelId="{861D172D-F72C-4334-B922-322AB01644E0}" srcId="{D4A70FCB-B8BC-4D52-935B-E063CD697A9E}" destId="{0B42767A-FD00-420C-B08B-F339B9F079CD}" srcOrd="1" destOrd="0" parTransId="{460712B2-A978-459D-9297-D234B7474377}" sibTransId="{09A2A54C-F523-4704-9C78-EACC05E1D92E}"/>
    <dgm:cxn modelId="{08CF502F-4FBC-4140-80E5-2F9C9EC56065}" srcId="{04B6EB87-E586-4F0A-87A4-27EA94300873}" destId="{0D402A01-2D82-4356-81B0-A582FE97C0C5}" srcOrd="0" destOrd="0" parTransId="{9EAE8427-C0E4-4B25-B64E-61AFEE3B40E3}" sibTransId="{9CFF555F-B07B-4DEB-9AF3-7364E3AB8D06}"/>
    <dgm:cxn modelId="{3ACD9F2F-2F72-433F-8CDB-5952F1E711C3}" srcId="{0B42767A-FD00-420C-B08B-F339B9F079CD}" destId="{3CC03B8C-E52E-42DF-97FA-879A3B87D868}" srcOrd="0" destOrd="0" parTransId="{50CDFDDF-3A05-4467-B419-43F29B60AEA0}" sibTransId="{C3D9AA62-359A-462D-AF68-1E7B72661593}"/>
    <dgm:cxn modelId="{64CD7638-7F05-40C7-A60C-0F9AF542810D}" type="presOf" srcId="{A736A56A-7748-4AFD-90A1-4984E2A6CE98}" destId="{1C59738B-B005-4859-BA34-BD51F1F1242E}" srcOrd="0" destOrd="0" presId="urn:microsoft.com/office/officeart/2016/7/layout/VerticalSolidActionList"/>
    <dgm:cxn modelId="{C603B561-3ACB-4931-BCE4-F0CB641916CB}" type="presOf" srcId="{04B6EB87-E586-4F0A-87A4-27EA94300873}" destId="{FF2BF801-E586-4BF4-94CA-94D409146E30}" srcOrd="0" destOrd="0" presId="urn:microsoft.com/office/officeart/2016/7/layout/VerticalSolidActionList"/>
    <dgm:cxn modelId="{CD35D242-BD49-4B93-A02E-2F2A3D77FA99}" srcId="{D4A70FCB-B8BC-4D52-935B-E063CD697A9E}" destId="{002C2557-3403-4131-B7D3-32A5F2532A7E}" srcOrd="2" destOrd="0" parTransId="{53D7ED60-EBE6-410F-8B41-B288B9E8CF07}" sibTransId="{6EF3DBEF-EB0C-48FF-B1A6-24EDDADD300E}"/>
    <dgm:cxn modelId="{2E163065-F99D-410E-A713-E44C3C3646E4}" type="presOf" srcId="{CA101E51-B275-4378-B1AF-73CD802012AD}" destId="{C2CBF694-A131-49D6-9375-B98DAB0E729C}" srcOrd="0" destOrd="0" presId="urn:microsoft.com/office/officeart/2016/7/layout/VerticalSolidActionList"/>
    <dgm:cxn modelId="{AE6E7454-DD28-439F-99C2-7CFBB69097BD}" type="presOf" srcId="{0B42767A-FD00-420C-B08B-F339B9F079CD}" destId="{E92698C3-C9D1-4C5B-9011-08E74001D428}" srcOrd="0" destOrd="0" presId="urn:microsoft.com/office/officeart/2016/7/layout/VerticalSolidActionList"/>
    <dgm:cxn modelId="{0F9E765A-380E-47EB-8BD5-9F197BCFDDAC}" srcId="{C1F1DB47-5AD9-4485-AA9D-7C0395A71532}" destId="{CF4A85E7-98C6-45EF-9E69-E22D9A13CA7D}" srcOrd="0" destOrd="0" parTransId="{8EDFEC9B-D190-4370-8B0A-AD29692B37B7}" sibTransId="{EB3A5575-0C39-41F1-80F5-532010DF82A1}"/>
    <dgm:cxn modelId="{EE5C4F87-279D-4262-9A39-03656C1C8075}" type="presOf" srcId="{0D402A01-2D82-4356-81B0-A582FE97C0C5}" destId="{F39B7CE4-8080-49FD-9E15-17FA0DAC6827}" srcOrd="0" destOrd="0" presId="urn:microsoft.com/office/officeart/2016/7/layout/VerticalSolidActionList"/>
    <dgm:cxn modelId="{3285F087-6614-4B4D-AAD3-3137EF305C06}" srcId="{002C2557-3403-4131-B7D3-32A5F2532A7E}" destId="{A736A56A-7748-4AFD-90A1-4984E2A6CE98}" srcOrd="0" destOrd="0" parTransId="{030B43CF-DD35-47DC-ACDB-797F7C567262}" sibTransId="{F9AD726D-2688-45B0-A084-500B834DF4D1}"/>
    <dgm:cxn modelId="{33B6F28B-7DE9-4B39-ACF1-9620AE1AD98E}" type="presOf" srcId="{CF4A85E7-98C6-45EF-9E69-E22D9A13CA7D}" destId="{2646DE51-153C-4D42-81E3-B3E384A2FC32}" srcOrd="0" destOrd="0" presId="urn:microsoft.com/office/officeart/2016/7/layout/VerticalSolidActionList"/>
    <dgm:cxn modelId="{9296C490-7425-4CC1-BB31-F67860FAC465}" type="presOf" srcId="{002C2557-3403-4131-B7D3-32A5F2532A7E}" destId="{6FD00D3E-A167-4DBA-8942-518777126B61}" srcOrd="0" destOrd="0" presId="urn:microsoft.com/office/officeart/2016/7/layout/VerticalSolidActionList"/>
    <dgm:cxn modelId="{1089B1A4-862C-4684-9736-0A9065C992D2}" type="presOf" srcId="{302BABCD-D83E-4765-9753-1694B91C4286}" destId="{8386BFE2-B62A-482F-9BAA-49CA4E97A48A}" srcOrd="0" destOrd="0" presId="urn:microsoft.com/office/officeart/2016/7/layout/VerticalSolidActionList"/>
    <dgm:cxn modelId="{948BC0D4-1508-4FAB-B970-9669DEEDC735}" srcId="{D4A70FCB-B8BC-4D52-935B-E063CD697A9E}" destId="{CA101E51-B275-4378-B1AF-73CD802012AD}" srcOrd="4" destOrd="0" parTransId="{BF739C6B-7C84-4981-B7D7-1FD4DC15CBDF}" sibTransId="{B53951F5-E48E-4DF0-BFE1-BAFC4BD13B4E}"/>
    <dgm:cxn modelId="{F775F0DA-700F-4C47-BBB9-5D72C82F08B1}" srcId="{D4A70FCB-B8BC-4D52-935B-E063CD697A9E}" destId="{04B6EB87-E586-4F0A-87A4-27EA94300873}" srcOrd="3" destOrd="0" parTransId="{C278D608-D838-4F51-85EC-500C02957F87}" sibTransId="{11999050-7E83-474E-A2E2-F856801E52FD}"/>
    <dgm:cxn modelId="{960DD5DD-3DCD-4F70-8966-F59EDA4FB1C3}" srcId="{CA101E51-B275-4378-B1AF-73CD802012AD}" destId="{302BABCD-D83E-4765-9753-1694B91C4286}" srcOrd="0" destOrd="0" parTransId="{B9DDC8BD-B487-4697-A888-CB20D4D4D6EA}" sibTransId="{74806648-5922-45E1-B1F9-C67B1F4F0CF9}"/>
    <dgm:cxn modelId="{75E432E5-17C6-4DBC-8495-BA6E1748C369}" srcId="{D4A70FCB-B8BC-4D52-935B-E063CD697A9E}" destId="{C1F1DB47-5AD9-4485-AA9D-7C0395A71532}" srcOrd="0" destOrd="0" parTransId="{5B7145E7-3F4E-4721-B181-7C72983F0C53}" sibTransId="{03B0184A-85F9-4E6C-B4A8-D238C5D62CA5}"/>
    <dgm:cxn modelId="{28B08DF1-5385-4910-867E-829AED7D7FB9}" type="presOf" srcId="{D4A70FCB-B8BC-4D52-935B-E063CD697A9E}" destId="{76EEDC6A-2376-411E-B450-84CCE585B7AD}" srcOrd="0" destOrd="0" presId="urn:microsoft.com/office/officeart/2016/7/layout/VerticalSolidActionList"/>
    <dgm:cxn modelId="{5C32A620-538E-4AD1-8BF0-ED42322541AF}" type="presParOf" srcId="{76EEDC6A-2376-411E-B450-84CCE585B7AD}" destId="{CD7FC0DA-88A6-45F1-ACAA-C63998E57D03}" srcOrd="0" destOrd="0" presId="urn:microsoft.com/office/officeart/2016/7/layout/VerticalSolidActionList"/>
    <dgm:cxn modelId="{64258AC4-B2A7-49EC-8755-B9E9E5614C5B}" type="presParOf" srcId="{CD7FC0DA-88A6-45F1-ACAA-C63998E57D03}" destId="{1C508990-2C1B-43B2-9DE2-9744B5E984ED}" srcOrd="0" destOrd="0" presId="urn:microsoft.com/office/officeart/2016/7/layout/VerticalSolidActionList"/>
    <dgm:cxn modelId="{F2B4BDEA-765D-4070-9878-5EAC5D8A0AF5}" type="presParOf" srcId="{CD7FC0DA-88A6-45F1-ACAA-C63998E57D03}" destId="{2646DE51-153C-4D42-81E3-B3E384A2FC32}" srcOrd="1" destOrd="0" presId="urn:microsoft.com/office/officeart/2016/7/layout/VerticalSolidActionList"/>
    <dgm:cxn modelId="{B4AA8FFC-CDF3-4695-9D9D-7E9B0BC90454}" type="presParOf" srcId="{76EEDC6A-2376-411E-B450-84CCE585B7AD}" destId="{680BDDB0-7912-498F-BE79-E5A422897A7C}" srcOrd="1" destOrd="0" presId="urn:microsoft.com/office/officeart/2016/7/layout/VerticalSolidActionList"/>
    <dgm:cxn modelId="{48071B8D-DC53-4554-8D5F-31DBF2F76A80}" type="presParOf" srcId="{76EEDC6A-2376-411E-B450-84CCE585B7AD}" destId="{53689EFD-4AE5-4CA7-80DD-E8B82BDC9AAC}" srcOrd="2" destOrd="0" presId="urn:microsoft.com/office/officeart/2016/7/layout/VerticalSolidActionList"/>
    <dgm:cxn modelId="{A4C77543-67C9-42CF-A3F5-84078A415AC7}" type="presParOf" srcId="{53689EFD-4AE5-4CA7-80DD-E8B82BDC9AAC}" destId="{E92698C3-C9D1-4C5B-9011-08E74001D428}" srcOrd="0" destOrd="0" presId="urn:microsoft.com/office/officeart/2016/7/layout/VerticalSolidActionList"/>
    <dgm:cxn modelId="{C798EFA4-1BEE-441A-8DDE-97EA77608BEC}" type="presParOf" srcId="{53689EFD-4AE5-4CA7-80DD-E8B82BDC9AAC}" destId="{67B2EA83-D247-4007-AD28-51CEE117CE06}" srcOrd="1" destOrd="0" presId="urn:microsoft.com/office/officeart/2016/7/layout/VerticalSolidActionList"/>
    <dgm:cxn modelId="{15874D03-9C3E-4F98-A79D-7BD471854588}" type="presParOf" srcId="{76EEDC6A-2376-411E-B450-84CCE585B7AD}" destId="{74B884B9-95D2-46D0-B3CF-5EA30583D4AE}" srcOrd="3" destOrd="0" presId="urn:microsoft.com/office/officeart/2016/7/layout/VerticalSolidActionList"/>
    <dgm:cxn modelId="{98165EA7-9B77-41F8-A4B5-FCBDF94A5E86}" type="presParOf" srcId="{76EEDC6A-2376-411E-B450-84CCE585B7AD}" destId="{758306D1-956D-414C-915E-2C3373984FD7}" srcOrd="4" destOrd="0" presId="urn:microsoft.com/office/officeart/2016/7/layout/VerticalSolidActionList"/>
    <dgm:cxn modelId="{4B5CB860-DDA7-49A1-B5D9-B9C06960A8CD}" type="presParOf" srcId="{758306D1-956D-414C-915E-2C3373984FD7}" destId="{6FD00D3E-A167-4DBA-8942-518777126B61}" srcOrd="0" destOrd="0" presId="urn:microsoft.com/office/officeart/2016/7/layout/VerticalSolidActionList"/>
    <dgm:cxn modelId="{EF8B6EAD-8128-42B5-84C3-66E1715A8BC9}" type="presParOf" srcId="{758306D1-956D-414C-915E-2C3373984FD7}" destId="{1C59738B-B005-4859-BA34-BD51F1F1242E}" srcOrd="1" destOrd="0" presId="urn:microsoft.com/office/officeart/2016/7/layout/VerticalSolidActionList"/>
    <dgm:cxn modelId="{59DEB35D-AF7F-4BE0-95E0-E9E918996D76}" type="presParOf" srcId="{76EEDC6A-2376-411E-B450-84CCE585B7AD}" destId="{F2942A87-B814-453E-8782-E86F4888520A}" srcOrd="5" destOrd="0" presId="urn:microsoft.com/office/officeart/2016/7/layout/VerticalSolidActionList"/>
    <dgm:cxn modelId="{2A26E0D4-96B5-4BB3-B6B1-DAC50DB9D0A5}" type="presParOf" srcId="{76EEDC6A-2376-411E-B450-84CCE585B7AD}" destId="{BD9C3118-852B-4895-ABA3-58B9F0C0B67C}" srcOrd="6" destOrd="0" presId="urn:microsoft.com/office/officeart/2016/7/layout/VerticalSolidActionList"/>
    <dgm:cxn modelId="{9727A095-80E7-4B02-9867-7A6C1A3F44C2}" type="presParOf" srcId="{BD9C3118-852B-4895-ABA3-58B9F0C0B67C}" destId="{FF2BF801-E586-4BF4-94CA-94D409146E30}" srcOrd="0" destOrd="0" presId="urn:microsoft.com/office/officeart/2016/7/layout/VerticalSolidActionList"/>
    <dgm:cxn modelId="{5ECE8B9E-38A4-4A1C-B293-F9C697A99BAC}" type="presParOf" srcId="{BD9C3118-852B-4895-ABA3-58B9F0C0B67C}" destId="{F39B7CE4-8080-49FD-9E15-17FA0DAC6827}" srcOrd="1" destOrd="0" presId="urn:microsoft.com/office/officeart/2016/7/layout/VerticalSolidActionList"/>
    <dgm:cxn modelId="{3E83ED10-AB8A-46C1-8A9A-D4772CDAC28E}" type="presParOf" srcId="{76EEDC6A-2376-411E-B450-84CCE585B7AD}" destId="{B3963295-29DA-47F1-9D82-987ACCBCF2BD}" srcOrd="7" destOrd="0" presId="urn:microsoft.com/office/officeart/2016/7/layout/VerticalSolidActionList"/>
    <dgm:cxn modelId="{5326D482-B353-441D-94DE-0973B3595BB9}" type="presParOf" srcId="{76EEDC6A-2376-411E-B450-84CCE585B7AD}" destId="{2162F277-7483-4A09-968B-6BF0D45775E3}" srcOrd="8" destOrd="0" presId="urn:microsoft.com/office/officeart/2016/7/layout/VerticalSolidActionList"/>
    <dgm:cxn modelId="{1273D0A7-8CC8-4ACF-B13D-0764C76ABA62}" type="presParOf" srcId="{2162F277-7483-4A09-968B-6BF0D45775E3}" destId="{C2CBF694-A131-49D6-9375-B98DAB0E729C}" srcOrd="0" destOrd="0" presId="urn:microsoft.com/office/officeart/2016/7/layout/VerticalSolidActionList"/>
    <dgm:cxn modelId="{705737BB-6F23-4C6E-B0DE-DB6A82292D52}" type="presParOf" srcId="{2162F277-7483-4A09-968B-6BF0D45775E3}" destId="{8386BFE2-B62A-482F-9BAA-49CA4E97A48A}"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CAD40F-401A-4D69-A316-23A5E24F543B}">
      <dsp:nvSpPr>
        <dsp:cNvPr id="0" name=""/>
        <dsp:cNvSpPr/>
      </dsp:nvSpPr>
      <dsp:spPr>
        <a:xfrm>
          <a:off x="1521540" y="1740"/>
          <a:ext cx="6086160" cy="90139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088" tIns="228954" rIns="118088" bIns="228954" numCol="1" spcCol="1270" anchor="ctr" anchorCtr="0">
          <a:noAutofit/>
        </a:bodyPr>
        <a:lstStyle/>
        <a:p>
          <a:pPr marL="0" lvl="0" indent="0" algn="l" defTabSz="533400">
            <a:lnSpc>
              <a:spcPct val="90000"/>
            </a:lnSpc>
            <a:spcBef>
              <a:spcPct val="0"/>
            </a:spcBef>
            <a:spcAft>
              <a:spcPct val="35000"/>
            </a:spcAft>
            <a:buNone/>
          </a:pPr>
          <a:r>
            <a:rPr lang="en-US" sz="1200" kern="1200" dirty="0"/>
            <a:t>Ensure information is taught at the right time so that pupils are not lacking the knowledge they need to make informed decisions when they encounter issues online.</a:t>
          </a:r>
        </a:p>
      </dsp:txBody>
      <dsp:txXfrm>
        <a:off x="1521540" y="1740"/>
        <a:ext cx="6086160" cy="901392"/>
      </dsp:txXfrm>
    </dsp:sp>
    <dsp:sp modelId="{D6DD55AE-E686-45CC-9F52-DC7D8C538E43}">
      <dsp:nvSpPr>
        <dsp:cNvPr id="0" name=""/>
        <dsp:cNvSpPr/>
      </dsp:nvSpPr>
      <dsp:spPr>
        <a:xfrm>
          <a:off x="0" y="1740"/>
          <a:ext cx="1521540" cy="901392"/>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515" tIns="89038" rIns="80515" bIns="89038" numCol="1" spcCol="1270" anchor="ctr" anchorCtr="0">
          <a:noAutofit/>
        </a:bodyPr>
        <a:lstStyle/>
        <a:p>
          <a:pPr marL="0" lvl="0" indent="0" algn="ctr" defTabSz="666750">
            <a:lnSpc>
              <a:spcPct val="90000"/>
            </a:lnSpc>
            <a:spcBef>
              <a:spcPct val="0"/>
            </a:spcBef>
            <a:spcAft>
              <a:spcPct val="35000"/>
            </a:spcAft>
            <a:buNone/>
          </a:pPr>
          <a:r>
            <a:rPr lang="en-US" sz="1500" kern="1200" dirty="0"/>
            <a:t>Ensure</a:t>
          </a:r>
        </a:p>
      </dsp:txBody>
      <dsp:txXfrm>
        <a:off x="0" y="1740"/>
        <a:ext cx="1521540" cy="901392"/>
      </dsp:txXfrm>
    </dsp:sp>
    <dsp:sp modelId="{09D82A5E-6E32-4211-B7D0-CB65E3F1E53A}">
      <dsp:nvSpPr>
        <dsp:cNvPr id="0" name=""/>
        <dsp:cNvSpPr/>
      </dsp:nvSpPr>
      <dsp:spPr>
        <a:xfrm>
          <a:off x="1521540" y="957215"/>
          <a:ext cx="6086160" cy="90139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088" tIns="228954" rIns="118088" bIns="228954" numCol="1" spcCol="1270" anchor="ctr" anchorCtr="0">
          <a:noAutofit/>
        </a:bodyPr>
        <a:lstStyle/>
        <a:p>
          <a:pPr marL="0" lvl="0" indent="0" algn="l" defTabSz="533400">
            <a:lnSpc>
              <a:spcPct val="90000"/>
            </a:lnSpc>
            <a:spcBef>
              <a:spcPct val="0"/>
            </a:spcBef>
            <a:spcAft>
              <a:spcPct val="35000"/>
            </a:spcAft>
            <a:buNone/>
          </a:pPr>
          <a:r>
            <a:rPr lang="en-US" sz="1200" kern="1200" dirty="0"/>
            <a:t>Embed the school’s own policies on internet use, bullying and personal devices, ensuring pupils and parents are aware of the rules and consequences. </a:t>
          </a:r>
        </a:p>
      </dsp:txBody>
      <dsp:txXfrm>
        <a:off x="1521540" y="957215"/>
        <a:ext cx="6086160" cy="901392"/>
      </dsp:txXfrm>
    </dsp:sp>
    <dsp:sp modelId="{2F4ABDCB-DFA3-4D2A-8414-958D39939261}">
      <dsp:nvSpPr>
        <dsp:cNvPr id="0" name=""/>
        <dsp:cNvSpPr/>
      </dsp:nvSpPr>
      <dsp:spPr>
        <a:xfrm>
          <a:off x="0" y="957215"/>
          <a:ext cx="1521540" cy="901392"/>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515" tIns="89038" rIns="80515" bIns="89038" numCol="1" spcCol="1270" anchor="ctr" anchorCtr="0">
          <a:noAutofit/>
        </a:bodyPr>
        <a:lstStyle/>
        <a:p>
          <a:pPr marL="0" lvl="0" indent="0" algn="ctr" defTabSz="666750">
            <a:lnSpc>
              <a:spcPct val="90000"/>
            </a:lnSpc>
            <a:spcBef>
              <a:spcPct val="0"/>
            </a:spcBef>
            <a:spcAft>
              <a:spcPct val="35000"/>
            </a:spcAft>
            <a:buNone/>
          </a:pPr>
          <a:r>
            <a:rPr lang="en-US" sz="1500" kern="1200" dirty="0"/>
            <a:t>Embed</a:t>
          </a:r>
        </a:p>
      </dsp:txBody>
      <dsp:txXfrm>
        <a:off x="0" y="957215"/>
        <a:ext cx="1521540" cy="901392"/>
      </dsp:txXfrm>
    </dsp:sp>
    <dsp:sp modelId="{39A474D4-EECE-44D9-841A-5861F79C91CA}">
      <dsp:nvSpPr>
        <dsp:cNvPr id="0" name=""/>
        <dsp:cNvSpPr/>
      </dsp:nvSpPr>
      <dsp:spPr>
        <a:xfrm>
          <a:off x="1521540" y="1912691"/>
          <a:ext cx="6086160" cy="90139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088" tIns="228954" rIns="118088" bIns="228954" numCol="1" spcCol="1270" anchor="ctr" anchorCtr="0">
          <a:noAutofit/>
        </a:bodyPr>
        <a:lstStyle/>
        <a:p>
          <a:pPr marL="0" lvl="0" indent="0" algn="l" defTabSz="533400">
            <a:lnSpc>
              <a:spcPct val="90000"/>
            </a:lnSpc>
            <a:spcBef>
              <a:spcPct val="0"/>
            </a:spcBef>
            <a:spcAft>
              <a:spcPct val="35000"/>
            </a:spcAft>
            <a:buNone/>
          </a:pPr>
          <a:r>
            <a:rPr lang="en-US" sz="1200" kern="1200" dirty="0"/>
            <a:t>Ensure language and advice de-stigmatises victims of online harms and creates a culture where people feel able to seek help. </a:t>
          </a:r>
        </a:p>
      </dsp:txBody>
      <dsp:txXfrm>
        <a:off x="1521540" y="1912691"/>
        <a:ext cx="6086160" cy="901392"/>
      </dsp:txXfrm>
    </dsp:sp>
    <dsp:sp modelId="{C09559E4-189A-40E0-871C-7921C4981974}">
      <dsp:nvSpPr>
        <dsp:cNvPr id="0" name=""/>
        <dsp:cNvSpPr/>
      </dsp:nvSpPr>
      <dsp:spPr>
        <a:xfrm>
          <a:off x="0" y="1912691"/>
          <a:ext cx="1521540" cy="901392"/>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515" tIns="89038" rIns="80515" bIns="89038" numCol="1" spcCol="1270" anchor="ctr" anchorCtr="0">
          <a:noAutofit/>
        </a:bodyPr>
        <a:lstStyle/>
        <a:p>
          <a:pPr marL="0" lvl="0" indent="0" algn="ctr" defTabSz="666750">
            <a:lnSpc>
              <a:spcPct val="90000"/>
            </a:lnSpc>
            <a:spcBef>
              <a:spcPct val="0"/>
            </a:spcBef>
            <a:spcAft>
              <a:spcPct val="35000"/>
            </a:spcAft>
            <a:buNone/>
          </a:pPr>
          <a:r>
            <a:rPr lang="en-US" sz="1500" kern="1200" dirty="0"/>
            <a:t>Ensure</a:t>
          </a:r>
        </a:p>
      </dsp:txBody>
      <dsp:txXfrm>
        <a:off x="0" y="1912691"/>
        <a:ext cx="1521540" cy="901392"/>
      </dsp:txXfrm>
    </dsp:sp>
    <dsp:sp modelId="{10792117-DAD3-452D-BD48-76ACE872F435}">
      <dsp:nvSpPr>
        <dsp:cNvPr id="0" name=""/>
        <dsp:cNvSpPr/>
      </dsp:nvSpPr>
      <dsp:spPr>
        <a:xfrm>
          <a:off x="1521540" y="2868167"/>
          <a:ext cx="6086160" cy="90139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088" tIns="228954" rIns="118088" bIns="228954" numCol="1" spcCol="1270" anchor="ctr" anchorCtr="0">
          <a:noAutofit/>
        </a:bodyPr>
        <a:lstStyle/>
        <a:p>
          <a:pPr marL="0" lvl="0" indent="0" algn="l" defTabSz="533400">
            <a:lnSpc>
              <a:spcPct val="90000"/>
            </a:lnSpc>
            <a:spcBef>
              <a:spcPct val="0"/>
            </a:spcBef>
            <a:spcAft>
              <a:spcPct val="35000"/>
            </a:spcAft>
            <a:buNone/>
          </a:pPr>
          <a:r>
            <a:rPr lang="en-US" sz="1200" kern="1200" dirty="0"/>
            <a:t>Use the concept of ‘digital citizenship’ to explore issues such as rights, responsibilities and the law.</a:t>
          </a:r>
        </a:p>
      </dsp:txBody>
      <dsp:txXfrm>
        <a:off x="1521540" y="2868167"/>
        <a:ext cx="6086160" cy="901392"/>
      </dsp:txXfrm>
    </dsp:sp>
    <dsp:sp modelId="{AEDB16BC-BAEC-41DC-8021-B3F3CC578180}">
      <dsp:nvSpPr>
        <dsp:cNvPr id="0" name=""/>
        <dsp:cNvSpPr/>
      </dsp:nvSpPr>
      <dsp:spPr>
        <a:xfrm>
          <a:off x="0" y="2868167"/>
          <a:ext cx="1521540" cy="901392"/>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515" tIns="89038" rIns="80515" bIns="89038" numCol="1" spcCol="1270" anchor="ctr" anchorCtr="0">
          <a:noAutofit/>
        </a:bodyPr>
        <a:lstStyle/>
        <a:p>
          <a:pPr marL="0" lvl="0" indent="0" algn="ctr" defTabSz="666750">
            <a:lnSpc>
              <a:spcPct val="90000"/>
            </a:lnSpc>
            <a:spcBef>
              <a:spcPct val="0"/>
            </a:spcBef>
            <a:spcAft>
              <a:spcPct val="35000"/>
            </a:spcAft>
            <a:buNone/>
          </a:pPr>
          <a:r>
            <a:rPr lang="en-US" sz="1500" kern="1200" dirty="0"/>
            <a:t>Use</a:t>
          </a:r>
        </a:p>
      </dsp:txBody>
      <dsp:txXfrm>
        <a:off x="0" y="2868167"/>
        <a:ext cx="1521540" cy="9013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A94582-04D0-418F-A912-C8AB1563A546}">
      <dsp:nvSpPr>
        <dsp:cNvPr id="0" name=""/>
        <dsp:cNvSpPr/>
      </dsp:nvSpPr>
      <dsp:spPr>
        <a:xfrm>
          <a:off x="1521540" y="1740"/>
          <a:ext cx="6086160" cy="90139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088" tIns="228954" rIns="118088" bIns="228954" numCol="1" spcCol="1270" anchor="ctr" anchorCtr="0">
          <a:noAutofit/>
        </a:bodyPr>
        <a:lstStyle/>
        <a:p>
          <a:pPr marL="0" lvl="0" indent="0" algn="l" defTabSz="488950">
            <a:lnSpc>
              <a:spcPct val="90000"/>
            </a:lnSpc>
            <a:spcBef>
              <a:spcPct val="0"/>
            </a:spcBef>
            <a:spcAft>
              <a:spcPct val="35000"/>
            </a:spcAft>
            <a:buNone/>
          </a:pPr>
          <a:r>
            <a:rPr lang="en-US" sz="1100" kern="1200" dirty="0"/>
            <a:t>Celebrate positive online relationships/activities/achievements, e.g. encouraging pupils to write a blog for the school website or interact with friends or their community. </a:t>
          </a:r>
        </a:p>
      </dsp:txBody>
      <dsp:txXfrm>
        <a:off x="1521540" y="1740"/>
        <a:ext cx="6086160" cy="901392"/>
      </dsp:txXfrm>
    </dsp:sp>
    <dsp:sp modelId="{C0AFBEB8-5430-4C05-BF31-570CD04D2A2F}">
      <dsp:nvSpPr>
        <dsp:cNvPr id="0" name=""/>
        <dsp:cNvSpPr/>
      </dsp:nvSpPr>
      <dsp:spPr>
        <a:xfrm>
          <a:off x="0" y="1740"/>
          <a:ext cx="1521540" cy="901392"/>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515" tIns="89038" rIns="80515" bIns="89038" numCol="1" spcCol="1270" anchor="ctr" anchorCtr="0">
          <a:noAutofit/>
        </a:bodyPr>
        <a:lstStyle/>
        <a:p>
          <a:pPr marL="0" lvl="0" indent="0" algn="ctr" defTabSz="622300">
            <a:lnSpc>
              <a:spcPct val="90000"/>
            </a:lnSpc>
            <a:spcBef>
              <a:spcPct val="0"/>
            </a:spcBef>
            <a:spcAft>
              <a:spcPct val="35000"/>
            </a:spcAft>
            <a:buNone/>
          </a:pPr>
          <a:r>
            <a:rPr lang="en-US" sz="1400" kern="1200" dirty="0"/>
            <a:t>Celebrate</a:t>
          </a:r>
        </a:p>
      </dsp:txBody>
      <dsp:txXfrm>
        <a:off x="0" y="1740"/>
        <a:ext cx="1521540" cy="901392"/>
      </dsp:txXfrm>
    </dsp:sp>
    <dsp:sp modelId="{B6F013CA-ACAA-4A69-9CF7-3978AF5C100B}">
      <dsp:nvSpPr>
        <dsp:cNvPr id="0" name=""/>
        <dsp:cNvSpPr/>
      </dsp:nvSpPr>
      <dsp:spPr>
        <a:xfrm>
          <a:off x="1521540" y="957215"/>
          <a:ext cx="6086160" cy="90139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088" tIns="228954" rIns="118088" bIns="228954" numCol="1" spcCol="1270" anchor="ctr" anchorCtr="0">
          <a:noAutofit/>
        </a:bodyPr>
        <a:lstStyle/>
        <a:p>
          <a:pPr marL="0" lvl="0" indent="0" algn="l" defTabSz="488950">
            <a:lnSpc>
              <a:spcPct val="90000"/>
            </a:lnSpc>
            <a:spcBef>
              <a:spcPct val="0"/>
            </a:spcBef>
            <a:spcAft>
              <a:spcPct val="35000"/>
            </a:spcAft>
            <a:buNone/>
          </a:pPr>
          <a:r>
            <a:rPr lang="en-US" sz="1100" kern="1200" dirty="0"/>
            <a:t>Embed age-appropriate opportunities for pupils to explore the online world across the curriculum so that they can build skills, knowledge and confidence. </a:t>
          </a:r>
        </a:p>
      </dsp:txBody>
      <dsp:txXfrm>
        <a:off x="1521540" y="957215"/>
        <a:ext cx="6086160" cy="901392"/>
      </dsp:txXfrm>
    </dsp:sp>
    <dsp:sp modelId="{E058A4BE-5775-4871-B605-87871E02722B}">
      <dsp:nvSpPr>
        <dsp:cNvPr id="0" name=""/>
        <dsp:cNvSpPr/>
      </dsp:nvSpPr>
      <dsp:spPr>
        <a:xfrm>
          <a:off x="0" y="957215"/>
          <a:ext cx="1521540" cy="901392"/>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515" tIns="89038" rIns="80515" bIns="89038" numCol="1" spcCol="1270" anchor="ctr" anchorCtr="0">
          <a:noAutofit/>
        </a:bodyPr>
        <a:lstStyle/>
        <a:p>
          <a:pPr marL="0" lvl="0" indent="0" algn="ctr" defTabSz="622300">
            <a:lnSpc>
              <a:spcPct val="90000"/>
            </a:lnSpc>
            <a:spcBef>
              <a:spcPct val="0"/>
            </a:spcBef>
            <a:spcAft>
              <a:spcPct val="35000"/>
            </a:spcAft>
            <a:buNone/>
          </a:pPr>
          <a:r>
            <a:rPr lang="en-US" sz="1400" kern="1200" dirty="0"/>
            <a:t>Embed</a:t>
          </a:r>
        </a:p>
      </dsp:txBody>
      <dsp:txXfrm>
        <a:off x="0" y="957215"/>
        <a:ext cx="1521540" cy="901392"/>
      </dsp:txXfrm>
    </dsp:sp>
    <dsp:sp modelId="{77524C29-9F80-4751-B1AE-9898ACB98E92}">
      <dsp:nvSpPr>
        <dsp:cNvPr id="0" name=""/>
        <dsp:cNvSpPr/>
      </dsp:nvSpPr>
      <dsp:spPr>
        <a:xfrm>
          <a:off x="1521540" y="1912691"/>
          <a:ext cx="6086160" cy="90139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088" tIns="228954" rIns="118088" bIns="228954" numCol="1" spcCol="1270" anchor="ctr" anchorCtr="0">
          <a:noAutofit/>
        </a:bodyPr>
        <a:lstStyle/>
        <a:p>
          <a:pPr marL="0" lvl="0" indent="0" algn="l" defTabSz="488950">
            <a:lnSpc>
              <a:spcPct val="90000"/>
            </a:lnSpc>
            <a:spcBef>
              <a:spcPct val="0"/>
            </a:spcBef>
            <a:spcAft>
              <a:spcPct val="35000"/>
            </a:spcAft>
            <a:buNone/>
          </a:pPr>
          <a:r>
            <a:rPr lang="en-US" sz="1100" kern="1200" dirty="0"/>
            <a:t>Use scenarios and strategies to help pupils understand how to manage problems online and, when and where to seek help.</a:t>
          </a:r>
        </a:p>
      </dsp:txBody>
      <dsp:txXfrm>
        <a:off x="1521540" y="1912691"/>
        <a:ext cx="6086160" cy="901392"/>
      </dsp:txXfrm>
    </dsp:sp>
    <dsp:sp modelId="{1CB83EA0-86B8-4EDE-9E93-4A27853051CA}">
      <dsp:nvSpPr>
        <dsp:cNvPr id="0" name=""/>
        <dsp:cNvSpPr/>
      </dsp:nvSpPr>
      <dsp:spPr>
        <a:xfrm>
          <a:off x="0" y="1912691"/>
          <a:ext cx="1521540" cy="901392"/>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515" tIns="89038" rIns="80515" bIns="89038" numCol="1" spcCol="1270" anchor="ctr" anchorCtr="0">
          <a:noAutofit/>
        </a:bodyPr>
        <a:lstStyle/>
        <a:p>
          <a:pPr marL="0" lvl="0" indent="0" algn="ctr" defTabSz="622300">
            <a:lnSpc>
              <a:spcPct val="90000"/>
            </a:lnSpc>
            <a:spcBef>
              <a:spcPct val="0"/>
            </a:spcBef>
            <a:spcAft>
              <a:spcPct val="35000"/>
            </a:spcAft>
            <a:buNone/>
          </a:pPr>
          <a:r>
            <a:rPr lang="en-US" sz="1400" kern="1200" dirty="0"/>
            <a:t>Use</a:t>
          </a:r>
        </a:p>
      </dsp:txBody>
      <dsp:txXfrm>
        <a:off x="0" y="1912691"/>
        <a:ext cx="1521540" cy="901392"/>
      </dsp:txXfrm>
    </dsp:sp>
    <dsp:sp modelId="{06045416-9B0E-4999-8131-9714D4A77EA7}">
      <dsp:nvSpPr>
        <dsp:cNvPr id="0" name=""/>
        <dsp:cNvSpPr/>
      </dsp:nvSpPr>
      <dsp:spPr>
        <a:xfrm>
          <a:off x="1521540" y="2868167"/>
          <a:ext cx="6086160" cy="90139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088" tIns="228954" rIns="118088" bIns="228954" numCol="1" spcCol="1270" anchor="ctr" anchorCtr="0">
          <a:noAutofit/>
        </a:bodyPr>
        <a:lstStyle/>
        <a:p>
          <a:pPr marL="0" lvl="0" indent="0" algn="l" defTabSz="488950">
            <a:lnSpc>
              <a:spcPct val="90000"/>
            </a:lnSpc>
            <a:spcBef>
              <a:spcPct val="0"/>
            </a:spcBef>
            <a:spcAft>
              <a:spcPct val="35000"/>
            </a:spcAft>
            <a:buNone/>
          </a:pPr>
          <a:r>
            <a:rPr lang="en-US" sz="1100" kern="1200" dirty="0"/>
            <a:t>Approach discussions on sexually explicit material sensitively, being aware that not all pupils will know about pornography, and </a:t>
          </a:r>
          <a:br>
            <a:rPr lang="en-US" sz="1100" kern="1200" dirty="0"/>
          </a:br>
          <a:r>
            <a:rPr lang="en-US" sz="1100" kern="1200" dirty="0"/>
            <a:t>that some pupils may have shared sexual images.</a:t>
          </a:r>
        </a:p>
      </dsp:txBody>
      <dsp:txXfrm>
        <a:off x="1521540" y="2868167"/>
        <a:ext cx="6086160" cy="901392"/>
      </dsp:txXfrm>
    </dsp:sp>
    <dsp:sp modelId="{CD2EF1D7-B0DC-488E-A386-9163FD94ED58}">
      <dsp:nvSpPr>
        <dsp:cNvPr id="0" name=""/>
        <dsp:cNvSpPr/>
      </dsp:nvSpPr>
      <dsp:spPr>
        <a:xfrm>
          <a:off x="0" y="2868167"/>
          <a:ext cx="1521540" cy="901392"/>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515" tIns="89038" rIns="80515" bIns="89038" numCol="1" spcCol="1270" anchor="ctr" anchorCtr="0">
          <a:noAutofit/>
        </a:bodyPr>
        <a:lstStyle/>
        <a:p>
          <a:pPr marL="0" lvl="0" indent="0" algn="ctr" defTabSz="622300">
            <a:lnSpc>
              <a:spcPct val="90000"/>
            </a:lnSpc>
            <a:spcBef>
              <a:spcPct val="0"/>
            </a:spcBef>
            <a:spcAft>
              <a:spcPct val="35000"/>
            </a:spcAft>
            <a:buNone/>
          </a:pPr>
          <a:r>
            <a:rPr lang="en-US" sz="1400" kern="1200" dirty="0"/>
            <a:t>Approach</a:t>
          </a:r>
        </a:p>
      </dsp:txBody>
      <dsp:txXfrm>
        <a:off x="0" y="2868167"/>
        <a:ext cx="1521540" cy="9013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46DE51-153C-4D42-81E3-B3E384A2FC32}">
      <dsp:nvSpPr>
        <dsp:cNvPr id="0" name=""/>
        <dsp:cNvSpPr/>
      </dsp:nvSpPr>
      <dsp:spPr>
        <a:xfrm>
          <a:off x="1521540" y="1638"/>
          <a:ext cx="6086160" cy="719088"/>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088" tIns="182648" rIns="118088" bIns="182648" numCol="1" spcCol="1270" anchor="ctr" anchorCtr="0">
          <a:noAutofit/>
        </a:bodyPr>
        <a:lstStyle/>
        <a:p>
          <a:pPr marL="0" lvl="0" indent="0" algn="l" defTabSz="577850">
            <a:lnSpc>
              <a:spcPct val="90000"/>
            </a:lnSpc>
            <a:spcBef>
              <a:spcPct val="0"/>
            </a:spcBef>
            <a:spcAft>
              <a:spcPct val="35000"/>
            </a:spcAft>
            <a:buNone/>
          </a:pPr>
          <a:r>
            <a:rPr lang="en-US" sz="1300" kern="1200" dirty="0"/>
            <a:t>Encourage pupils to think about how their ‘digital footprint’ can be a part of their identity and the ways in which they express themselves in positive ways.</a:t>
          </a:r>
        </a:p>
      </dsp:txBody>
      <dsp:txXfrm>
        <a:off x="1521540" y="1638"/>
        <a:ext cx="6086160" cy="719088"/>
      </dsp:txXfrm>
    </dsp:sp>
    <dsp:sp modelId="{1C508990-2C1B-43B2-9DE2-9744B5E984ED}">
      <dsp:nvSpPr>
        <dsp:cNvPr id="0" name=""/>
        <dsp:cNvSpPr/>
      </dsp:nvSpPr>
      <dsp:spPr>
        <a:xfrm>
          <a:off x="0" y="1638"/>
          <a:ext cx="1521540" cy="71908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515" tIns="71030" rIns="80515" bIns="71030" numCol="1" spcCol="1270" anchor="ctr" anchorCtr="0">
          <a:noAutofit/>
        </a:bodyPr>
        <a:lstStyle/>
        <a:p>
          <a:pPr marL="0" lvl="0" indent="0" algn="ctr" defTabSz="711200">
            <a:lnSpc>
              <a:spcPct val="90000"/>
            </a:lnSpc>
            <a:spcBef>
              <a:spcPct val="0"/>
            </a:spcBef>
            <a:spcAft>
              <a:spcPct val="35000"/>
            </a:spcAft>
            <a:buNone/>
          </a:pPr>
          <a:r>
            <a:rPr lang="en-US" sz="1600" kern="1200" dirty="0"/>
            <a:t>Encourage</a:t>
          </a:r>
        </a:p>
      </dsp:txBody>
      <dsp:txXfrm>
        <a:off x="0" y="1638"/>
        <a:ext cx="1521540" cy="719088"/>
      </dsp:txXfrm>
    </dsp:sp>
    <dsp:sp modelId="{67B2EA83-D247-4007-AD28-51CEE117CE06}">
      <dsp:nvSpPr>
        <dsp:cNvPr id="0" name=""/>
        <dsp:cNvSpPr/>
      </dsp:nvSpPr>
      <dsp:spPr>
        <a:xfrm>
          <a:off x="1521540" y="763872"/>
          <a:ext cx="6086160" cy="719088"/>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088" tIns="182648" rIns="118088" bIns="182648" numCol="1" spcCol="1270" anchor="ctr" anchorCtr="0">
          <a:noAutofit/>
        </a:bodyPr>
        <a:lstStyle/>
        <a:p>
          <a:pPr marL="0" lvl="0" indent="0" algn="l" defTabSz="577850">
            <a:lnSpc>
              <a:spcPct val="90000"/>
            </a:lnSpc>
            <a:spcBef>
              <a:spcPct val="0"/>
            </a:spcBef>
            <a:spcAft>
              <a:spcPct val="35000"/>
            </a:spcAft>
            <a:buNone/>
          </a:pPr>
          <a:r>
            <a:rPr lang="en-US" sz="1300" kern="1200" dirty="0"/>
            <a:t>Create opportunities for pupils to reflect on how different interactions online make them feel. </a:t>
          </a:r>
        </a:p>
      </dsp:txBody>
      <dsp:txXfrm>
        <a:off x="1521540" y="763872"/>
        <a:ext cx="6086160" cy="719088"/>
      </dsp:txXfrm>
    </dsp:sp>
    <dsp:sp modelId="{E92698C3-C9D1-4C5B-9011-08E74001D428}">
      <dsp:nvSpPr>
        <dsp:cNvPr id="0" name=""/>
        <dsp:cNvSpPr/>
      </dsp:nvSpPr>
      <dsp:spPr>
        <a:xfrm>
          <a:off x="0" y="763872"/>
          <a:ext cx="1521540" cy="71908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515" tIns="71030" rIns="80515" bIns="71030" numCol="1" spcCol="1270" anchor="ctr" anchorCtr="0">
          <a:noAutofit/>
        </a:bodyPr>
        <a:lstStyle/>
        <a:p>
          <a:pPr marL="0" lvl="0" indent="0" algn="ctr" defTabSz="711200">
            <a:lnSpc>
              <a:spcPct val="90000"/>
            </a:lnSpc>
            <a:spcBef>
              <a:spcPct val="0"/>
            </a:spcBef>
            <a:spcAft>
              <a:spcPct val="35000"/>
            </a:spcAft>
            <a:buNone/>
          </a:pPr>
          <a:r>
            <a:rPr lang="en-US" sz="1600" kern="1200" dirty="0"/>
            <a:t>Create</a:t>
          </a:r>
        </a:p>
      </dsp:txBody>
      <dsp:txXfrm>
        <a:off x="0" y="763872"/>
        <a:ext cx="1521540" cy="719088"/>
      </dsp:txXfrm>
    </dsp:sp>
    <dsp:sp modelId="{1C59738B-B005-4859-BA34-BD51F1F1242E}">
      <dsp:nvSpPr>
        <dsp:cNvPr id="0" name=""/>
        <dsp:cNvSpPr/>
      </dsp:nvSpPr>
      <dsp:spPr>
        <a:xfrm>
          <a:off x="1521540" y="1526105"/>
          <a:ext cx="6086160" cy="719088"/>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088" tIns="182648" rIns="118088" bIns="182648" numCol="1" spcCol="1270" anchor="ctr" anchorCtr="0">
          <a:noAutofit/>
        </a:bodyPr>
        <a:lstStyle/>
        <a:p>
          <a:pPr marL="0" lvl="0" indent="0" algn="l" defTabSz="577850">
            <a:lnSpc>
              <a:spcPct val="90000"/>
            </a:lnSpc>
            <a:spcBef>
              <a:spcPct val="0"/>
            </a:spcBef>
            <a:spcAft>
              <a:spcPct val="35000"/>
            </a:spcAft>
            <a:buNone/>
          </a:pPr>
          <a:r>
            <a:rPr lang="en-US" sz="1300" kern="1200" dirty="0"/>
            <a:t>Embed teaching on online safety across the curriculum and encourage conversations about online issues and online lives. </a:t>
          </a:r>
        </a:p>
      </dsp:txBody>
      <dsp:txXfrm>
        <a:off x="1521540" y="1526105"/>
        <a:ext cx="6086160" cy="719088"/>
      </dsp:txXfrm>
    </dsp:sp>
    <dsp:sp modelId="{6FD00D3E-A167-4DBA-8942-518777126B61}">
      <dsp:nvSpPr>
        <dsp:cNvPr id="0" name=""/>
        <dsp:cNvSpPr/>
      </dsp:nvSpPr>
      <dsp:spPr>
        <a:xfrm>
          <a:off x="0" y="1526105"/>
          <a:ext cx="1521540" cy="71908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515" tIns="71030" rIns="80515" bIns="71030" numCol="1" spcCol="1270" anchor="ctr" anchorCtr="0">
          <a:noAutofit/>
        </a:bodyPr>
        <a:lstStyle/>
        <a:p>
          <a:pPr marL="0" lvl="0" indent="0" algn="ctr" defTabSz="711200">
            <a:lnSpc>
              <a:spcPct val="90000"/>
            </a:lnSpc>
            <a:spcBef>
              <a:spcPct val="0"/>
            </a:spcBef>
            <a:spcAft>
              <a:spcPct val="35000"/>
            </a:spcAft>
            <a:buNone/>
          </a:pPr>
          <a:r>
            <a:rPr lang="en-US" sz="1600" kern="1200" dirty="0"/>
            <a:t>Embed</a:t>
          </a:r>
        </a:p>
      </dsp:txBody>
      <dsp:txXfrm>
        <a:off x="0" y="1526105"/>
        <a:ext cx="1521540" cy="719088"/>
      </dsp:txXfrm>
    </dsp:sp>
    <dsp:sp modelId="{F39B7CE4-8080-49FD-9E15-17FA0DAC6827}">
      <dsp:nvSpPr>
        <dsp:cNvPr id="0" name=""/>
        <dsp:cNvSpPr/>
      </dsp:nvSpPr>
      <dsp:spPr>
        <a:xfrm>
          <a:off x="1521540" y="2288339"/>
          <a:ext cx="6086160" cy="719088"/>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088" tIns="182648" rIns="118088" bIns="182648" numCol="1" spcCol="1270" anchor="ctr" anchorCtr="0">
          <a:noAutofit/>
        </a:bodyPr>
        <a:lstStyle/>
        <a:p>
          <a:pPr marL="0" lvl="0" indent="0" algn="l" defTabSz="577850">
            <a:lnSpc>
              <a:spcPct val="90000"/>
            </a:lnSpc>
            <a:spcBef>
              <a:spcPct val="0"/>
            </a:spcBef>
            <a:spcAft>
              <a:spcPct val="35000"/>
            </a:spcAft>
            <a:buNone/>
          </a:pPr>
          <a:r>
            <a:rPr lang="en-US" sz="1300" kern="1200" dirty="0"/>
            <a:t>When referring to websites such as those that allow the reporting of content, give pupils demonstrations rather than only providing links.</a:t>
          </a:r>
        </a:p>
      </dsp:txBody>
      <dsp:txXfrm>
        <a:off x="1521540" y="2288339"/>
        <a:ext cx="6086160" cy="719088"/>
      </dsp:txXfrm>
    </dsp:sp>
    <dsp:sp modelId="{FF2BF801-E586-4BF4-94CA-94D409146E30}">
      <dsp:nvSpPr>
        <dsp:cNvPr id="0" name=""/>
        <dsp:cNvSpPr/>
      </dsp:nvSpPr>
      <dsp:spPr>
        <a:xfrm>
          <a:off x="0" y="2288339"/>
          <a:ext cx="1521540" cy="71908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515" tIns="71030" rIns="80515" bIns="71030" numCol="1" spcCol="1270" anchor="ctr" anchorCtr="0">
          <a:noAutofit/>
        </a:bodyPr>
        <a:lstStyle/>
        <a:p>
          <a:pPr marL="0" lvl="0" indent="0" algn="ctr" defTabSz="711200">
            <a:lnSpc>
              <a:spcPct val="90000"/>
            </a:lnSpc>
            <a:spcBef>
              <a:spcPct val="0"/>
            </a:spcBef>
            <a:spcAft>
              <a:spcPct val="35000"/>
            </a:spcAft>
            <a:buNone/>
          </a:pPr>
          <a:r>
            <a:rPr lang="en-US" sz="1600" kern="1200" dirty="0"/>
            <a:t>Give</a:t>
          </a:r>
        </a:p>
      </dsp:txBody>
      <dsp:txXfrm>
        <a:off x="0" y="2288339"/>
        <a:ext cx="1521540" cy="719088"/>
      </dsp:txXfrm>
    </dsp:sp>
    <dsp:sp modelId="{8386BFE2-B62A-482F-9BAA-49CA4E97A48A}">
      <dsp:nvSpPr>
        <dsp:cNvPr id="0" name=""/>
        <dsp:cNvSpPr/>
      </dsp:nvSpPr>
      <dsp:spPr>
        <a:xfrm>
          <a:off x="1521540" y="3050572"/>
          <a:ext cx="6086160" cy="719088"/>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088" tIns="182648" rIns="118088" bIns="182648" numCol="1" spcCol="1270" anchor="ctr" anchorCtr="0">
          <a:noAutofit/>
        </a:bodyPr>
        <a:lstStyle/>
        <a:p>
          <a:pPr marL="0" lvl="0" indent="0" algn="l" defTabSz="577850">
            <a:lnSpc>
              <a:spcPct val="90000"/>
            </a:lnSpc>
            <a:spcBef>
              <a:spcPct val="0"/>
            </a:spcBef>
            <a:spcAft>
              <a:spcPct val="35000"/>
            </a:spcAft>
            <a:buNone/>
          </a:pPr>
          <a:r>
            <a:rPr lang="en-US" sz="1300" kern="1200" dirty="0"/>
            <a:t>Celebrate relevant events such as www.saferinternetday.org.uk.   </a:t>
          </a:r>
        </a:p>
      </dsp:txBody>
      <dsp:txXfrm>
        <a:off x="1521540" y="3050572"/>
        <a:ext cx="6086160" cy="719088"/>
      </dsp:txXfrm>
    </dsp:sp>
    <dsp:sp modelId="{C2CBF694-A131-49D6-9375-B98DAB0E729C}">
      <dsp:nvSpPr>
        <dsp:cNvPr id="0" name=""/>
        <dsp:cNvSpPr/>
      </dsp:nvSpPr>
      <dsp:spPr>
        <a:xfrm>
          <a:off x="0" y="3050572"/>
          <a:ext cx="1521540" cy="71908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515" tIns="71030" rIns="80515" bIns="71030" numCol="1" spcCol="1270" anchor="ctr" anchorCtr="0">
          <a:noAutofit/>
        </a:bodyPr>
        <a:lstStyle/>
        <a:p>
          <a:pPr marL="0" lvl="0" indent="0" algn="ctr" defTabSz="711200">
            <a:lnSpc>
              <a:spcPct val="90000"/>
            </a:lnSpc>
            <a:spcBef>
              <a:spcPct val="0"/>
            </a:spcBef>
            <a:spcAft>
              <a:spcPct val="35000"/>
            </a:spcAft>
            <a:buNone/>
          </a:pPr>
          <a:r>
            <a:rPr lang="en-US" sz="1600" kern="1200" dirty="0"/>
            <a:t>Celebrate</a:t>
          </a:r>
        </a:p>
      </dsp:txBody>
      <dsp:txXfrm>
        <a:off x="0" y="3050572"/>
        <a:ext cx="1521540" cy="719088"/>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ef6a99b16_0_4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ef6a99b16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84d33f149b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84d33f149b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842338162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5" name="Google Shape;255;g8423381626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g8423381626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3" name="Google Shape;273;g8423381626_0_5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84d33f149b_1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84d33f149b_1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82f441225d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8" name="Google Shape;288;g82f441225d_0_1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8423381626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7" name="Google Shape;297;g8423381626_0_7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84d33f149b_1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84d33f149b_1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84b706cadc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1" name="Google Shape;321;g84b706cadc_0_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87930cfbd5_7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0" name="Google Shape;330;g87930cfbd5_7_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8423381626_0_2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8" name="Google Shape;348;g8423381626_0_2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76b178712f_0_4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76b178712f_0_4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84d33f149b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84d33f149b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84b706cadc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2" name="Google Shape;372;g84b706cadc_0_4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g87ba8ed0a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90" name="Google Shape;390;g87ba8ed0a4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Google Shape;407;g8423381626_0_2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8" name="Google Shape;408;g8423381626_0_2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g84b706cadc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6" name="Google Shape;426;g84b706cadc_0_10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g8423381626_0_2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4" name="Google Shape;444;g8423381626_0_26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g8423381626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53" name="Google Shape;453;g8423381626_0_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87930cfbd5_8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71" name="Google Shape;471;g87930cfbd5_8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7"/>
        <p:cNvGrpSpPr/>
        <p:nvPr/>
      </p:nvGrpSpPr>
      <p:grpSpPr>
        <a:xfrm>
          <a:off x="0" y="0"/>
          <a:ext cx="0" cy="0"/>
          <a:chOff x="0" y="0"/>
          <a:chExt cx="0" cy="0"/>
        </a:xfrm>
      </p:grpSpPr>
      <p:sp>
        <p:nvSpPr>
          <p:cNvPr id="488" name="Google Shape;488;g84d33f149b_1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9" name="Google Shape;489;g84d33f149b_1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8423381626_0_2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95" name="Google Shape;495;g8423381626_0_2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g85d3c86100_1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3" name="Google Shape;513;g85d3c86100_1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3"/>
        <p:cNvGrpSpPr/>
        <p:nvPr/>
      </p:nvGrpSpPr>
      <p:grpSpPr>
        <a:xfrm>
          <a:off x="0" y="0"/>
          <a:ext cx="0" cy="0"/>
          <a:chOff x="0" y="0"/>
          <a:chExt cx="0" cy="0"/>
        </a:xfrm>
      </p:grpSpPr>
      <p:sp>
        <p:nvSpPr>
          <p:cNvPr id="824" name="Google Shape;824;g7ef6a99b16_0_4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5" name="Google Shape;825;g7ef6a99b16_0_4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1"/>
        <p:cNvGrpSpPr/>
        <p:nvPr/>
      </p:nvGrpSpPr>
      <p:grpSpPr>
        <a:xfrm>
          <a:off x="0" y="0"/>
          <a:ext cx="0" cy="0"/>
          <a:chOff x="0" y="0"/>
          <a:chExt cx="0" cy="0"/>
        </a:xfrm>
      </p:grpSpPr>
      <p:sp>
        <p:nvSpPr>
          <p:cNvPr id="832" name="Google Shape;832;g82f441225d_0_2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3" name="Google Shape;833;g82f441225d_0_2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9"/>
        <p:cNvGrpSpPr/>
        <p:nvPr/>
      </p:nvGrpSpPr>
      <p:grpSpPr>
        <a:xfrm>
          <a:off x="0" y="0"/>
          <a:ext cx="0" cy="0"/>
          <a:chOff x="0" y="0"/>
          <a:chExt cx="0" cy="0"/>
        </a:xfrm>
      </p:grpSpPr>
      <p:sp>
        <p:nvSpPr>
          <p:cNvPr id="840" name="Google Shape;840;g7fad1ffc7b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1" name="Google Shape;841;g7fad1ffc7b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7"/>
        <p:cNvGrpSpPr/>
        <p:nvPr/>
      </p:nvGrpSpPr>
      <p:grpSpPr>
        <a:xfrm>
          <a:off x="0" y="0"/>
          <a:ext cx="0" cy="0"/>
          <a:chOff x="0" y="0"/>
          <a:chExt cx="0" cy="0"/>
        </a:xfrm>
      </p:grpSpPr>
      <p:sp>
        <p:nvSpPr>
          <p:cNvPr id="848" name="Google Shape;848;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9" name="Google Shape;849;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p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4" name="Google Shape;444;p5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Google Shape;453;p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54" name="Google Shape;454;p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85643ba712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85643ba712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870807c668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870807c66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76b178712f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76b178712f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76b178712f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76b178712f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4" name="Google Shape;184;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69589978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2171728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6212015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29677467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6904307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62678023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36609052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56267840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650800" y="48156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769014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extLst>
      <p:ext uri="{BB962C8B-B14F-4D97-AF65-F5344CB8AC3E}">
        <p14:creationId xmlns:p14="http://schemas.microsoft.com/office/powerpoint/2010/main" val="3861545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extLst>
      <p:ext uri="{BB962C8B-B14F-4D97-AF65-F5344CB8AC3E}">
        <p14:creationId xmlns:p14="http://schemas.microsoft.com/office/powerpoint/2010/main" val="1690797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04980367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38708666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32202599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76875076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84254668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261956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61445124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5" name="Date Placeholder 4"/>
          <p:cNvSpPr>
            <a:spLocks noGrp="1"/>
          </p:cNvSpPr>
          <p:nvPr>
            <p:ph type="dt" sz="half" idx="10"/>
          </p:nvPr>
        </p:nvSpPr>
        <p:spPr/>
        <p:txBody>
          <a:bodyPr/>
          <a:lstStyle/>
          <a:p>
            <a:fld id="{B61BEF0D-F0BB-DE4B-95CE-6DB70DBA9567}" type="datetimeFigureOut">
              <a:rPr lang="en-US" smtClean="0"/>
              <a:pPr/>
              <a:t>10/20/2020</a:t>
            </a:fld>
            <a:endParaRPr lang="en-US" dirty="0"/>
          </a:p>
        </p:txBody>
      </p:sp>
    </p:spTree>
    <p:extLst>
      <p:ext uri="{BB962C8B-B14F-4D97-AF65-F5344CB8AC3E}">
        <p14:creationId xmlns:p14="http://schemas.microsoft.com/office/powerpoint/2010/main" val="145838043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dirty="0"/>
              <a:pPr/>
              <a:t>10/20/2020</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77877364"/>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 id="2147483712" r:id="rId19"/>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hyperlink" Target="https://crimestoppers-uk.org/" TargetMode="External"/><Relationship Id="rId7" Type="http://schemas.openxmlformats.org/officeDocument/2006/relationships/hyperlink" Target="https://www.ceop.police.uk/safety-centre/" TargetMode="External"/><Relationship Id="rId2" Type="http://schemas.openxmlformats.org/officeDocument/2006/relationships/notesSlide" Target="../notesSlides/notesSlide30.xml"/><Relationship Id="rId1" Type="http://schemas.openxmlformats.org/officeDocument/2006/relationships/slideLayout" Target="../slideLayouts/slideLayout17.xml"/><Relationship Id="rId6" Type="http://schemas.openxmlformats.org/officeDocument/2006/relationships/hyperlink" Target="https://www.iwf.org.uk/" TargetMode="External"/><Relationship Id="rId5" Type="http://schemas.openxmlformats.org/officeDocument/2006/relationships/hyperlink" Target="https://www.childline.org.uk/" TargetMode="External"/><Relationship Id="rId4" Type="http://schemas.openxmlformats.org/officeDocument/2006/relationships/hyperlink" Target="https://reportharmfulcontent.com/" TargetMode="Externa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1.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2.xml"/><Relationship Id="rId1" Type="http://schemas.openxmlformats.org/officeDocument/2006/relationships/slideLayout" Target="../slideLayouts/slideLayout1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3.xml"/><Relationship Id="rId1" Type="http://schemas.openxmlformats.org/officeDocument/2006/relationships/slideLayout" Target="../slideLayouts/slideLayout1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4.xml.rels><?xml version="1.0" encoding="UTF-8" standalone="yes"?>
<Relationships xmlns="http://schemas.openxmlformats.org/package/2006/relationships"><Relationship Id="rId8" Type="http://schemas.openxmlformats.org/officeDocument/2006/relationships/hyperlink" Target="https://revengepornhelpline.org.uk/" TargetMode="External"/><Relationship Id="rId3" Type="http://schemas.openxmlformats.org/officeDocument/2006/relationships/hyperlink" Target="https://www.ceop.police.uk/safety-centre/" TargetMode="External"/><Relationship Id="rId7" Type="http://schemas.openxmlformats.org/officeDocument/2006/relationships/hyperlink" Target="https://www.saferinternet.org.uk/" TargetMode="External"/><Relationship Id="rId2" Type="http://schemas.openxmlformats.org/officeDocument/2006/relationships/notesSlide" Target="../notesSlides/notesSlide34.xml"/><Relationship Id="rId1" Type="http://schemas.openxmlformats.org/officeDocument/2006/relationships/slideLayout" Target="../slideLayouts/slideLayout17.xml"/><Relationship Id="rId6" Type="http://schemas.openxmlformats.org/officeDocument/2006/relationships/hyperlink" Target="https://www.internetmatters.org/" TargetMode="External"/><Relationship Id="rId5" Type="http://schemas.openxmlformats.org/officeDocument/2006/relationships/hyperlink" Target="https://www.thinkuknow.co.uk/" TargetMode="External"/><Relationship Id="rId10" Type="http://schemas.openxmlformats.org/officeDocument/2006/relationships/hyperlink" Target="http://www.childnet.com" TargetMode="External"/><Relationship Id="rId4" Type="http://schemas.openxmlformats.org/officeDocument/2006/relationships/hyperlink" Target="https://www.iwf.org.uk/" TargetMode="External"/><Relationship Id="rId9" Type="http://schemas.openxmlformats.org/officeDocument/2006/relationships/hyperlink" Target="https://reportharmfulcontent.com/"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hyperlink" Target="https://www.gov.uk/government/publications/national-curriculum-in-england-computing-programmes-of-study" TargetMode="External"/><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government/publications/education-for-a-connected-world" TargetMode="External"/><Relationship Id="rId2" Type="http://schemas.openxmlformats.org/officeDocument/2006/relationships/notesSlide" Target="../notesSlides/notesSlide6.xml"/><Relationship Id="rId1" Type="http://schemas.openxmlformats.org/officeDocument/2006/relationships/slideLayout" Target="../slideLayouts/slideLayout17.xml"/><Relationship Id="rId5" Type="http://schemas.openxmlformats.org/officeDocument/2006/relationships/hyperlink" Target="https://www.gov.uk/government/publications/preventing-and-tackling-bullying" TargetMode="External"/><Relationship Id="rId4" Type="http://schemas.openxmlformats.org/officeDocument/2006/relationships/hyperlink" Target="https://www.gov.uk/government/publications/teaching-online-safety-in-schools"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5"/>
          <p:cNvSpPr txBox="1">
            <a:spLocks noGrp="1"/>
          </p:cNvSpPr>
          <p:nvPr>
            <p:ph type="ctrTitle"/>
          </p:nvPr>
        </p:nvSpPr>
        <p:spPr>
          <a:xfrm>
            <a:off x="311700" y="1822325"/>
            <a:ext cx="85206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600" dirty="0"/>
              <a:t>Teaching about online relationships</a:t>
            </a:r>
            <a:endParaRPr sz="3600" b="1" dirty="0"/>
          </a:p>
        </p:txBody>
      </p:sp>
      <p:sp>
        <p:nvSpPr>
          <p:cNvPr id="100" name="Google Shape;100;p25"/>
          <p:cNvSpPr txBox="1">
            <a:spLocks noGrp="1"/>
          </p:cNvSpPr>
          <p:nvPr>
            <p:ph type="subTitle" idx="1"/>
          </p:nvPr>
        </p:nvSpPr>
        <p:spPr>
          <a:xfrm>
            <a:off x="1337100" y="2985599"/>
            <a:ext cx="6545400" cy="799001"/>
          </a:xfrm>
          <a:prstGeom prst="rect">
            <a:avLst/>
          </a:prstGeom>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3200" dirty="0">
                <a:solidFill>
                  <a:schemeClr val="accent5">
                    <a:lumMod val="75000"/>
                  </a:schemeClr>
                </a:solidFill>
              </a:rPr>
              <a:t>Part of: RSE and DML</a:t>
            </a:r>
            <a:endParaRPr sz="3200" dirty="0">
              <a:solidFill>
                <a:srgbClr val="073763"/>
              </a:solidFill>
            </a:endParaRPr>
          </a:p>
        </p:txBody>
      </p:sp>
      <p:sp>
        <p:nvSpPr>
          <p:cNvPr id="102" name="Google Shape;102;p25"/>
          <p:cNvSpPr txBox="1">
            <a:spLocks noGrp="1"/>
          </p:cNvSpPr>
          <p:nvPr>
            <p:ph type="ctrTitle" idx="4294967295"/>
          </p:nvPr>
        </p:nvSpPr>
        <p:spPr>
          <a:xfrm>
            <a:off x="0" y="628650"/>
            <a:ext cx="8521700" cy="56832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000" dirty="0"/>
              <a:t>Training module</a:t>
            </a:r>
            <a:endParaRPr sz="3000" dirty="0"/>
          </a:p>
        </p:txBody>
      </p:sp>
      <p:sp>
        <p:nvSpPr>
          <p:cNvPr id="101" name="Google Shape;101;p25"/>
          <p:cNvSpPr txBox="1">
            <a:spLocks noGrp="1"/>
          </p:cNvSpPr>
          <p:nvPr>
            <p:ph type="subTitle" idx="4294967295"/>
          </p:nvPr>
        </p:nvSpPr>
        <p:spPr>
          <a:xfrm>
            <a:off x="7043738" y="4497388"/>
            <a:ext cx="2100262" cy="498475"/>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t>September 2020</a:t>
            </a:r>
            <a:endParaRPr sz="2000" dirty="0"/>
          </a:p>
        </p:txBody>
      </p:sp>
      <p:sp>
        <p:nvSpPr>
          <p:cNvPr id="106" name="Google Shape;106;p25"/>
          <p:cNvSpPr txBox="1"/>
          <p:nvPr/>
        </p:nvSpPr>
        <p:spPr>
          <a:xfrm>
            <a:off x="3631900" y="4405675"/>
            <a:ext cx="1257900" cy="498000"/>
          </a:xfrm>
          <a:prstGeom prst="rect">
            <a:avLst/>
          </a:prstGeom>
          <a:solidFill>
            <a:srgbClr val="00B0F0"/>
          </a:solid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000" b="0" i="0" u="none" strike="noStrike" kern="0" cap="none" spc="0" normalizeH="0" baseline="0" noProof="0" dirty="0">
                <a:ln>
                  <a:noFill/>
                </a:ln>
                <a:solidFill>
                  <a:srgbClr val="260859"/>
                </a:solidFill>
                <a:effectLst/>
                <a:uLnTx/>
                <a:uFillTx/>
                <a:latin typeface="Arial"/>
                <a:cs typeface="Arial"/>
                <a:sym typeface="Arial"/>
              </a:rPr>
              <a:t>Primary</a:t>
            </a:r>
            <a:endParaRPr kumimoji="0" sz="2000" b="0" i="0" u="none" strike="noStrike" kern="0" cap="none" spc="0" normalizeH="0" baseline="0" noProof="0" dirty="0">
              <a:ln>
                <a:noFill/>
              </a:ln>
              <a:solidFill>
                <a:srgbClr val="260859"/>
              </a:solidFill>
              <a:effectLst/>
              <a:uLnTx/>
              <a:uFillTx/>
              <a:latin typeface="Arial"/>
              <a:cs typeface="Arial"/>
              <a:sym typeface="Arial"/>
            </a:endParaRPr>
          </a:p>
        </p:txBody>
      </p:sp>
      <p:pic>
        <p:nvPicPr>
          <p:cNvPr id="3" name="Picture 2">
            <a:extLst>
              <a:ext uri="{FF2B5EF4-FFF2-40B4-BE49-F238E27FC236}">
                <a16:creationId xmlns:a16="http://schemas.microsoft.com/office/drawing/2014/main" id="{A1727811-242B-4DC5-B9FF-2701CEBA49E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695575" y="122400"/>
            <a:ext cx="3752850" cy="1219200"/>
          </a:xfrm>
          <a:prstGeom prst="rect">
            <a:avLst/>
          </a:prstGeom>
        </p:spPr>
      </p:pic>
      <p:sp>
        <p:nvSpPr>
          <p:cNvPr id="4" name="Oval 3">
            <a:extLst>
              <a:ext uri="{FF2B5EF4-FFF2-40B4-BE49-F238E27FC236}">
                <a16:creationId xmlns:a16="http://schemas.microsoft.com/office/drawing/2014/main" id="{538F052C-4B74-4F2B-9583-B2F0C1FDD6E0}"/>
              </a:ext>
            </a:extLst>
          </p:cNvPr>
          <p:cNvSpPr/>
          <p:nvPr/>
        </p:nvSpPr>
        <p:spPr>
          <a:xfrm>
            <a:off x="255638" y="86200"/>
            <a:ext cx="1691149" cy="1641988"/>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800" b="1" i="0" u="none" strike="noStrike" kern="0" cap="none" spc="0" normalizeH="0" baseline="0" noProof="0" dirty="0">
                <a:ln>
                  <a:noFill/>
                </a:ln>
                <a:solidFill>
                  <a:srgbClr val="2E946B">
                    <a:lumMod val="50000"/>
                  </a:srgbClr>
                </a:solidFill>
                <a:effectLst>
                  <a:outerShdw blurRad="50800" dist="50800" dir="5400000" algn="ctr" rotWithShape="0">
                    <a:srgbClr val="FF0000"/>
                  </a:outerShdw>
                </a:effectLst>
                <a:uLnTx/>
                <a:uFillTx/>
                <a:latin typeface="Calibri" panose="020F0502020204030204" pitchFamily="34" charset="0"/>
                <a:ea typeface="+mn-ea"/>
                <a:cs typeface="Calibri" panose="020F0502020204030204" pitchFamily="34" charset="0"/>
                <a:sym typeface="Arial"/>
              </a:rPr>
              <a:t>TLP 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50"/>
        <p:cNvGrpSpPr/>
        <p:nvPr/>
      </p:nvGrpSpPr>
      <p:grpSpPr>
        <a:xfrm>
          <a:off x="0" y="0"/>
          <a:ext cx="0" cy="0"/>
          <a:chOff x="0" y="0"/>
          <a:chExt cx="0" cy="0"/>
        </a:xfrm>
      </p:grpSpPr>
      <p:grpSp>
        <p:nvGrpSpPr>
          <p:cNvPr id="129" name="Group 128">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30"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31" name="Straight Connector 130">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32" name="Straight Connector 131">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33"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4"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5" name="Isosceles Triangle 134">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6"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7"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8"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9" name="Isosceles Triangle 138">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51" name="Google Shape;251;p46"/>
          <p:cNvSpPr txBox="1">
            <a:spLocks noGrp="1"/>
          </p:cNvSpPr>
          <p:nvPr>
            <p:ph type="title"/>
          </p:nvPr>
        </p:nvSpPr>
        <p:spPr>
          <a:xfrm>
            <a:off x="1200149" y="3428999"/>
            <a:ext cx="5755351" cy="815742"/>
          </a:xfrm>
          <a:prstGeom prst="rect">
            <a:avLst/>
          </a:prstGeom>
        </p:spPr>
        <p:txBody>
          <a:bodyPr spcFirstLastPara="1" vert="horz" lIns="91440" tIns="45720" rIns="91440" bIns="45720" rtlCol="0" anchor="b" anchorCtr="0">
            <a:normAutofit/>
          </a:bodyPr>
          <a:lstStyle/>
          <a:p>
            <a:pPr marL="0" lvl="0" indent="0" algn="l" defTabSz="457200">
              <a:spcBef>
                <a:spcPct val="0"/>
              </a:spcBef>
              <a:spcAft>
                <a:spcPts val="0"/>
              </a:spcAft>
            </a:pPr>
            <a:r>
              <a:rPr lang="en-US" dirty="0"/>
              <a:t>Online behaviour</a:t>
            </a:r>
          </a:p>
        </p:txBody>
      </p:sp>
      <p:pic>
        <p:nvPicPr>
          <p:cNvPr id="3" name="Picture 2" descr="A picture containing text&#10;&#10;Description automatically generated">
            <a:extLst>
              <a:ext uri="{FF2B5EF4-FFF2-40B4-BE49-F238E27FC236}">
                <a16:creationId xmlns:a16="http://schemas.microsoft.com/office/drawing/2014/main" id="{8290ADFA-E8E8-4B94-AB38-0780D6AE50C6}"/>
              </a:ext>
            </a:extLst>
          </p:cNvPr>
          <p:cNvPicPr>
            <a:picLocks noChangeAspect="1"/>
          </p:cNvPicPr>
          <p:nvPr/>
        </p:nvPicPr>
        <p:blipFill>
          <a:blip r:embed="rId3"/>
          <a:stretch>
            <a:fillRect/>
          </a:stretch>
        </p:blipFill>
        <p:spPr>
          <a:xfrm>
            <a:off x="1200150" y="1331060"/>
            <a:ext cx="5718872" cy="1857907"/>
          </a:xfrm>
          <a:prstGeom prst="rect">
            <a:avLst/>
          </a:prstGeom>
        </p:spPr>
      </p:pic>
      <p:sp>
        <p:nvSpPr>
          <p:cNvPr id="252" name="Google Shape;252;p46"/>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Clr>
                <a:srgbClr val="000000"/>
              </a:buClr>
              <a:buSzPts val="1000"/>
              <a:buFont typeface="Arial"/>
              <a:buNone/>
            </a:pPr>
            <a:fld id="{00000000-1234-1234-1234-123412341234}" type="slidenum">
              <a:rPr lang="en-US" sz="700" kern="1200">
                <a:latin typeface="+mn-lt"/>
                <a:ea typeface="+mn-ea"/>
                <a:cs typeface="+mn-cs"/>
              </a:rPr>
              <a:pPr lvl="0" indent="0" defTabSz="457200">
                <a:lnSpc>
                  <a:spcPct val="90000"/>
                </a:lnSpc>
                <a:spcBef>
                  <a:spcPts val="0"/>
                </a:spcBef>
                <a:spcAft>
                  <a:spcPts val="600"/>
                </a:spcAft>
                <a:buClr>
                  <a:srgbClr val="000000"/>
                </a:buClr>
                <a:buSzPts val="1000"/>
                <a:buFont typeface="Arial"/>
                <a:buNone/>
              </a:pPr>
              <a:t>10</a:t>
            </a:fld>
            <a:endParaRPr lang="en-US" sz="700" kern="1200" dirty="0">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47"/>
          <p:cNvSpPr txBox="1">
            <a:spLocks noGrp="1"/>
          </p:cNvSpPr>
          <p:nvPr>
            <p:ph type="title"/>
          </p:nvPr>
        </p:nvSpPr>
        <p:spPr>
          <a:xfrm>
            <a:off x="0" y="124250"/>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400" dirty="0">
                <a:solidFill>
                  <a:schemeClr val="accent1"/>
                </a:solidFill>
              </a:rPr>
              <a:t>Understanding the online world</a:t>
            </a:r>
            <a:endParaRPr sz="2400"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58" name="Google Shape;258;p47"/>
          <p:cNvSpPr txBox="1">
            <a:spLocks noGrp="1"/>
          </p:cNvSpPr>
          <p:nvPr>
            <p:ph type="body" idx="1"/>
          </p:nvPr>
        </p:nvSpPr>
        <p:spPr>
          <a:xfrm>
            <a:off x="0" y="789000"/>
            <a:ext cx="7107300" cy="4238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Begin teaching by recognising that </a:t>
            </a:r>
            <a:r>
              <a:rPr lang="en-GB" b="1" dirty="0">
                <a:solidFill>
                  <a:srgbClr val="000000"/>
                </a:solidFill>
              </a:rPr>
              <a:t>online interactions are an important and often hugely positive aspect of our lives</a:t>
            </a:r>
            <a:r>
              <a:rPr lang="en-GB" dirty="0">
                <a:solidFill>
                  <a:srgbClr val="000000"/>
                </a:solidFill>
              </a:rPr>
              <a:t>.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Alongside this, teachers should empower pupils to recognise the </a:t>
            </a:r>
            <a:r>
              <a:rPr lang="en-GB" b="1" dirty="0">
                <a:solidFill>
                  <a:srgbClr val="000000"/>
                </a:solidFill>
              </a:rPr>
              <a:t>potential</a:t>
            </a:r>
            <a:r>
              <a:rPr lang="en-GB" dirty="0">
                <a:solidFill>
                  <a:srgbClr val="000000"/>
                </a:solidFill>
              </a:rPr>
              <a:t> </a:t>
            </a:r>
            <a:r>
              <a:rPr lang="en-GB" b="1" dirty="0">
                <a:solidFill>
                  <a:srgbClr val="000000"/>
                </a:solidFill>
              </a:rPr>
              <a:t>risks </a:t>
            </a:r>
            <a:r>
              <a:rPr lang="en-GB" dirty="0">
                <a:solidFill>
                  <a:srgbClr val="000000"/>
                </a:solidFill>
              </a:rPr>
              <a:t>of online relationships and content and explain some of the strategies we can use to </a:t>
            </a:r>
            <a:r>
              <a:rPr lang="en-GB" b="1" dirty="0">
                <a:solidFill>
                  <a:srgbClr val="000000"/>
                </a:solidFill>
              </a:rPr>
              <a:t>stay safe online</a:t>
            </a:r>
            <a:r>
              <a:rPr lang="en-GB" dirty="0">
                <a:solidFill>
                  <a:srgbClr val="000000"/>
                </a:solidFill>
              </a:rPr>
              <a:t>. </a:t>
            </a:r>
          </a:p>
          <a:p>
            <a:pPr marL="0" lvl="0" indent="0" algn="l" rtl="0">
              <a:lnSpc>
                <a:spcPct val="115000"/>
              </a:lnSpc>
              <a:spcBef>
                <a:spcPts val="1000"/>
              </a:spcBef>
              <a:spcAft>
                <a:spcPts val="0"/>
              </a:spcAft>
              <a:buNone/>
            </a:pPr>
            <a:r>
              <a:rPr lang="en-GB" sz="2400" dirty="0">
                <a:solidFill>
                  <a:schemeClr val="accent1"/>
                </a:solidFill>
              </a:rPr>
              <a:t>How People Behave Online</a:t>
            </a:r>
          </a:p>
          <a:p>
            <a:pPr marL="0" lvl="0" indent="0">
              <a:lnSpc>
                <a:spcPct val="115000"/>
              </a:lnSpc>
              <a:buNone/>
            </a:pPr>
            <a:r>
              <a:rPr lang="en-GB" dirty="0">
                <a:solidFill>
                  <a:srgbClr val="000000"/>
                </a:solidFill>
              </a:rPr>
              <a:t>Teach pupils that people sometimes behave differently online. This could include saying or doing things that they would not do offline. </a:t>
            </a:r>
          </a:p>
          <a:p>
            <a:pPr marL="0" lvl="0" indent="0">
              <a:lnSpc>
                <a:spcPct val="115000"/>
              </a:lnSpc>
              <a:spcBef>
                <a:spcPts val="1000"/>
              </a:spcBef>
              <a:buNone/>
            </a:pPr>
            <a:r>
              <a:rPr lang="en-GB" dirty="0">
                <a:solidFill>
                  <a:srgbClr val="000000"/>
                </a:solidFill>
              </a:rPr>
              <a:t>Reasons for this can include: </a:t>
            </a:r>
          </a:p>
          <a:p>
            <a:pPr lvl="0">
              <a:lnSpc>
                <a:spcPct val="115000"/>
              </a:lnSpc>
              <a:spcBef>
                <a:spcPts val="1000"/>
              </a:spcBef>
            </a:pPr>
            <a:r>
              <a:rPr lang="en-GB" b="1" dirty="0">
                <a:solidFill>
                  <a:srgbClr val="000000"/>
                </a:solidFill>
              </a:rPr>
              <a:t>people feeling more (or less) confident</a:t>
            </a:r>
            <a:r>
              <a:rPr lang="en-GB" dirty="0">
                <a:solidFill>
                  <a:srgbClr val="000000"/>
                </a:solidFill>
              </a:rPr>
              <a:t> </a:t>
            </a:r>
            <a:r>
              <a:rPr lang="en-GB" b="1" dirty="0">
                <a:solidFill>
                  <a:srgbClr val="000000"/>
                </a:solidFill>
              </a:rPr>
              <a:t>or</a:t>
            </a:r>
            <a:r>
              <a:rPr lang="en-GB" dirty="0">
                <a:solidFill>
                  <a:srgbClr val="000000"/>
                </a:solidFill>
              </a:rPr>
              <a:t> </a:t>
            </a:r>
            <a:r>
              <a:rPr lang="en-GB" b="1" dirty="0">
                <a:solidFill>
                  <a:srgbClr val="000000"/>
                </a:solidFill>
              </a:rPr>
              <a:t>comfortable</a:t>
            </a:r>
            <a:r>
              <a:rPr lang="en-GB" dirty="0">
                <a:solidFill>
                  <a:srgbClr val="000000"/>
                </a:solidFill>
              </a:rPr>
              <a:t> than they are offline - e.g. starting a conversation with someone unknown online</a:t>
            </a:r>
          </a:p>
          <a:p>
            <a:pPr lvl="0"/>
            <a:r>
              <a:rPr lang="en-GB" b="1" dirty="0">
                <a:solidFill>
                  <a:srgbClr val="000000"/>
                </a:solidFill>
              </a:rPr>
              <a:t>being unknown to others </a:t>
            </a:r>
            <a:r>
              <a:rPr lang="en-GB" dirty="0">
                <a:solidFill>
                  <a:srgbClr val="000000"/>
                </a:solidFill>
              </a:rPr>
              <a:t>online or even ‘anonymous’ (sometimes makes people behave irresponsibly)</a:t>
            </a:r>
          </a:p>
          <a:p>
            <a:pPr lvl="0"/>
            <a:r>
              <a:rPr lang="en-GB" b="1" dirty="0">
                <a:solidFill>
                  <a:srgbClr val="000000"/>
                </a:solidFill>
              </a:rPr>
              <a:t>games, social sites and other online contexts</a:t>
            </a:r>
            <a:r>
              <a:rPr lang="en-GB" dirty="0">
                <a:solidFill>
                  <a:srgbClr val="000000"/>
                </a:solidFill>
              </a:rPr>
              <a:t> that encourage people to behave in different ways</a:t>
            </a:r>
          </a:p>
          <a:p>
            <a:pPr marL="0" lvl="0" indent="0" algn="l" rtl="0">
              <a:lnSpc>
                <a:spcPct val="115000"/>
              </a:lnSpc>
              <a:spcBef>
                <a:spcPts val="1000"/>
              </a:spcBef>
              <a:spcAft>
                <a:spcPts val="0"/>
              </a:spcAft>
              <a:buNone/>
            </a:pPr>
            <a:endParaRPr dirty="0">
              <a:solidFill>
                <a:srgbClr val="000000"/>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260" name="Google Shape;260;p47"/>
          <p:cNvSpPr txBox="1">
            <a:spLocks noGrp="1"/>
          </p:cNvSpPr>
          <p:nvPr>
            <p:ph type="body" idx="2"/>
          </p:nvPr>
        </p:nvSpPr>
        <p:spPr>
          <a:xfrm>
            <a:off x="7162800" y="216424"/>
            <a:ext cx="1711200" cy="1970515"/>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200" b="1" dirty="0">
                <a:solidFill>
                  <a:srgbClr val="000000"/>
                </a:solidFill>
              </a:rPr>
              <a:t>STATUTORY GUIDANCE</a:t>
            </a:r>
            <a:br>
              <a:rPr lang="en-GB" sz="1200" dirty="0">
                <a:solidFill>
                  <a:srgbClr val="000000"/>
                </a:solidFill>
              </a:rPr>
            </a:br>
            <a:r>
              <a:rPr lang="en-GB" sz="1200" dirty="0">
                <a:solidFill>
                  <a:srgbClr val="000000"/>
                </a:solidFill>
              </a:rPr>
              <a:t>Know that people sometimes behave differently online, including by pretending to be someone they are not.</a:t>
            </a:r>
            <a:r>
              <a:rPr lang="en-GB" sz="1200" dirty="0"/>
              <a:t> </a:t>
            </a:r>
            <a:endParaRPr sz="12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59" name="Google Shape;259;p47"/>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11</a:t>
            </a:fld>
            <a:endParaRPr dirty="0">
              <a:solidFill>
                <a:schemeClr val="tx1"/>
              </a:solidFill>
            </a:endParaRPr>
          </a:p>
        </p:txBody>
      </p:sp>
      <p:sp>
        <p:nvSpPr>
          <p:cNvPr id="261" name="Google Shape;261;p47"/>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4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Misleading online identities</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76" name="Google Shape;276;p49"/>
          <p:cNvSpPr txBox="1">
            <a:spLocks noGrp="1"/>
          </p:cNvSpPr>
          <p:nvPr>
            <p:ph type="body" idx="1"/>
          </p:nvPr>
        </p:nvSpPr>
        <p:spPr>
          <a:xfrm>
            <a:off x="269999" y="789000"/>
            <a:ext cx="6000171"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dirty="0">
                <a:solidFill>
                  <a:srgbClr val="000000"/>
                </a:solidFill>
              </a:rPr>
              <a:t>Teach that there is a difference between keeping our identity private online and deliberately deceiving people. Explain that it is not ok to impersonate someone else to deceive or bully another person. </a:t>
            </a:r>
            <a:endParaRPr dirty="0">
              <a:solidFill>
                <a:srgbClr val="000000"/>
              </a:solidFill>
            </a:endParaRPr>
          </a:p>
          <a:p>
            <a:pPr marL="0" lvl="0" indent="0" algn="l" rtl="0">
              <a:lnSpc>
                <a:spcPct val="115000"/>
              </a:lnSpc>
              <a:spcBef>
                <a:spcPts val="1000"/>
              </a:spcBef>
              <a:spcAft>
                <a:spcPts val="0"/>
              </a:spcAft>
              <a:buSzPts val="1400"/>
              <a:buNone/>
            </a:pPr>
            <a:r>
              <a:rPr lang="en-GB" dirty="0">
                <a:solidFill>
                  <a:srgbClr val="000000"/>
                </a:solidFill>
              </a:rPr>
              <a:t>Emphasise that sometimes people do mislead people into thinking that they are someone else, for example by:</a:t>
            </a:r>
            <a:endParaRPr dirty="0">
              <a:solidFill>
                <a:srgbClr val="000000"/>
              </a:solidFill>
            </a:endParaRPr>
          </a:p>
          <a:p>
            <a:pPr marL="457200" lvl="0" indent="-317500" algn="l" rtl="0">
              <a:lnSpc>
                <a:spcPct val="115000"/>
              </a:lnSpc>
              <a:spcBef>
                <a:spcPts val="1000"/>
              </a:spcBef>
              <a:spcAft>
                <a:spcPts val="0"/>
              </a:spcAft>
              <a:buClr>
                <a:srgbClr val="000000"/>
              </a:buClr>
              <a:buSzPts val="1400"/>
              <a:buChar char="●"/>
            </a:pPr>
            <a:r>
              <a:rPr lang="en-GB" b="1" dirty="0">
                <a:solidFill>
                  <a:srgbClr val="000000"/>
                </a:solidFill>
              </a:rPr>
              <a:t>creating a false profile</a:t>
            </a:r>
            <a:r>
              <a:rPr lang="en-GB" dirty="0">
                <a:solidFill>
                  <a:srgbClr val="000000"/>
                </a:solidFill>
              </a:rPr>
              <a:t>, e.g. using someone else’s photograph and false details such as age or gender </a:t>
            </a:r>
            <a:endParaRPr dirty="0">
              <a:solidFill>
                <a:srgbClr val="000000"/>
              </a:solidFill>
            </a:endParaRPr>
          </a:p>
          <a:p>
            <a:pPr marL="457200" lvl="0" indent="-317500" algn="l" rtl="0">
              <a:lnSpc>
                <a:spcPct val="115000"/>
              </a:lnSpc>
              <a:spcBef>
                <a:spcPts val="0"/>
              </a:spcBef>
              <a:spcAft>
                <a:spcPts val="0"/>
              </a:spcAft>
              <a:buClr>
                <a:srgbClr val="000000"/>
              </a:buClr>
              <a:buSzPts val="1400"/>
              <a:buChar char="●"/>
            </a:pPr>
            <a:r>
              <a:rPr lang="en-GB" b="1" dirty="0">
                <a:solidFill>
                  <a:srgbClr val="000000"/>
                </a:solidFill>
              </a:rPr>
              <a:t>pretending they know you</a:t>
            </a:r>
            <a:r>
              <a:rPr lang="en-GB" dirty="0">
                <a:solidFill>
                  <a:srgbClr val="000000"/>
                </a:solidFill>
              </a:rPr>
              <a:t>, or your friends/family</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Explain that someone can always tell a trusted adult if they are unsure about something that happens online.</a:t>
            </a:r>
            <a:r>
              <a:rPr lang="en-GB" dirty="0"/>
              <a:t> </a:t>
            </a:r>
            <a:endParaRPr dirty="0"/>
          </a:p>
        </p:txBody>
      </p:sp>
      <p:sp>
        <p:nvSpPr>
          <p:cNvPr id="278" name="Google Shape;278;p49"/>
          <p:cNvSpPr txBox="1">
            <a:spLocks noGrp="1"/>
          </p:cNvSpPr>
          <p:nvPr>
            <p:ph type="body" idx="2"/>
          </p:nvPr>
        </p:nvSpPr>
        <p:spPr>
          <a:xfrm>
            <a:off x="6178800" y="216425"/>
            <a:ext cx="2695200" cy="18537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that people sometimes behave differently online, including by pretending to be someone they are not. </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77" name="Google Shape;277;p49"/>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12</a:t>
            </a:fld>
            <a:endParaRPr dirty="0">
              <a:solidFill>
                <a:schemeClr val="tx1"/>
              </a:solidFill>
            </a:endParaRPr>
          </a:p>
        </p:txBody>
      </p:sp>
      <p:sp>
        <p:nvSpPr>
          <p:cNvPr id="279" name="Google Shape;279;p49"/>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5DF27485-1663-4C11-9033-C2298BE42DA3}"/>
              </a:ext>
            </a:extLst>
          </p:cNvPr>
          <p:cNvSpPr/>
          <p:nvPr/>
        </p:nvSpPr>
        <p:spPr>
          <a:xfrm>
            <a:off x="6645874" y="2210658"/>
            <a:ext cx="2148875" cy="1562203"/>
          </a:xfrm>
          <a:prstGeom prst="wedgeEllipseCallout">
            <a:avLst>
              <a:gd name="adj1" fmla="val -62499"/>
              <a:gd name="adj2" fmla="val -3668"/>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can we set this in real context?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83"/>
        <p:cNvGrpSpPr/>
        <p:nvPr/>
      </p:nvGrpSpPr>
      <p:grpSpPr>
        <a:xfrm>
          <a:off x="0" y="0"/>
          <a:ext cx="0" cy="0"/>
          <a:chOff x="0" y="0"/>
          <a:chExt cx="0" cy="0"/>
        </a:xfrm>
      </p:grpSpPr>
      <p:grpSp>
        <p:nvGrpSpPr>
          <p:cNvPr id="98" name="Group 97">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99"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00" name="Straight Connector 99">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01" name="Straight Connector 100">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2"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 name="Isosceles Triangle 103">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5"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6"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7"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8" name="Isosceles Triangle 107">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84" name="Google Shape;284;p50"/>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spcBef>
                <a:spcPct val="0"/>
              </a:spcBef>
              <a:spcAft>
                <a:spcPts val="0"/>
              </a:spcAft>
            </a:pPr>
            <a:r>
              <a:rPr lang="en-US" dirty="0"/>
              <a:t>Respect and communication</a:t>
            </a:r>
          </a:p>
        </p:txBody>
      </p:sp>
      <p:pic>
        <p:nvPicPr>
          <p:cNvPr id="3" name="Picture 2" descr="A picture containing text&#10;&#10;Description automatically generated">
            <a:extLst>
              <a:ext uri="{FF2B5EF4-FFF2-40B4-BE49-F238E27FC236}">
                <a16:creationId xmlns:a16="http://schemas.microsoft.com/office/drawing/2014/main" id="{154F4319-9FBB-401E-B7D3-0A0C55B7B543}"/>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285" name="Google Shape;285;p50"/>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latin typeface="+mn-lt"/>
                <a:ea typeface="+mn-ea"/>
                <a:cs typeface="+mn-cs"/>
              </a:rPr>
              <a:pPr lvl="0" indent="0" defTabSz="457200">
                <a:lnSpc>
                  <a:spcPct val="90000"/>
                </a:lnSpc>
                <a:spcBef>
                  <a:spcPts val="0"/>
                </a:spcBef>
                <a:spcAft>
                  <a:spcPts val="600"/>
                </a:spcAft>
                <a:buNone/>
              </a:pPr>
              <a:t>13</a:t>
            </a:fld>
            <a:endParaRPr lang="en-US" sz="700" kern="1200" dirty="0">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5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Respectful online relationships</a:t>
            </a:r>
            <a:endParaRPr dirty="0">
              <a:solidFill>
                <a:schemeClr val="accent1"/>
              </a:solidFill>
            </a:endParaRPr>
          </a:p>
        </p:txBody>
      </p:sp>
      <p:sp>
        <p:nvSpPr>
          <p:cNvPr id="291" name="Google Shape;291;p51"/>
          <p:cNvSpPr txBox="1">
            <a:spLocks noGrp="1"/>
          </p:cNvSpPr>
          <p:nvPr>
            <p:ph type="body" idx="1"/>
          </p:nvPr>
        </p:nvSpPr>
        <p:spPr>
          <a:xfrm>
            <a:off x="270000" y="789000"/>
            <a:ext cx="59904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Introduce the concept of ‘digital citizenship’. Teach that the same principles apply to being a good citizen online as offline, including when we are anonymous, such as: </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b="1" dirty="0">
                <a:solidFill>
                  <a:srgbClr val="000000"/>
                </a:solidFill>
              </a:rPr>
              <a:t>having respect for others</a:t>
            </a:r>
            <a:r>
              <a:rPr lang="en-GB" dirty="0">
                <a:solidFill>
                  <a:srgbClr val="000000"/>
                </a:solidFill>
              </a:rPr>
              <a:t> - valuing differences, being kind and caring</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b="1" dirty="0">
                <a:solidFill>
                  <a:srgbClr val="000000"/>
                </a:solidFill>
              </a:rPr>
              <a:t>having respect for ourselves, our boundaries and privacy</a:t>
            </a:r>
            <a:r>
              <a:rPr lang="en-GB" dirty="0">
                <a:solidFill>
                  <a:srgbClr val="000000"/>
                </a:solidFill>
              </a:rPr>
              <a:t> - valuing things that make us unique, knowing we deserve kindness and respect</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Respect means considering the feelings and boundaries of others. It does not mean we have to agree all the time, or that our rights and needs are not important.</a:t>
            </a:r>
            <a:endParaRPr dirty="0">
              <a:solidFill>
                <a:srgbClr val="000000"/>
              </a:solidFill>
            </a:endParaRPr>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293" name="Google Shape;293;p51"/>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solidFill>
                  <a:srgbClr val="000000"/>
                </a:solidFill>
              </a:rPr>
              <a:t>STATUTORY GUIDANCE</a:t>
            </a:r>
            <a:br>
              <a:rPr lang="en-GB" sz="1600" dirty="0">
                <a:solidFill>
                  <a:srgbClr val="000000"/>
                </a:solidFill>
              </a:rPr>
            </a:br>
            <a:r>
              <a:rPr lang="en-GB" sz="1600" dirty="0">
                <a:solidFill>
                  <a:srgbClr val="000000"/>
                </a:solidFill>
              </a:rPr>
              <a:t>Know that the same principles apply to online relationships as to face-to face relationships, including the importance of respect for others online including when we are anonymous. </a:t>
            </a:r>
            <a:endParaRPr sz="16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92" name="Google Shape;292;p51"/>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14</a:t>
            </a:fld>
            <a:endParaRPr dirty="0">
              <a:solidFill>
                <a:schemeClr val="tx1"/>
              </a:solidFill>
            </a:endParaRPr>
          </a:p>
        </p:txBody>
      </p:sp>
      <p:sp>
        <p:nvSpPr>
          <p:cNvPr id="294" name="Google Shape;294;p51"/>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52"/>
          <p:cNvSpPr txBox="1">
            <a:spLocks noGrp="1"/>
          </p:cNvSpPr>
          <p:nvPr>
            <p:ph type="title"/>
          </p:nvPr>
        </p:nvSpPr>
        <p:spPr>
          <a:xfrm>
            <a:off x="270000" y="10684"/>
            <a:ext cx="6618480" cy="5725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Communicating online </a:t>
            </a:r>
            <a:endParaRPr dirty="0">
              <a:solidFill>
                <a:schemeClr val="accent1"/>
              </a:solidFill>
            </a:endParaRPr>
          </a:p>
        </p:txBody>
      </p:sp>
      <p:sp>
        <p:nvSpPr>
          <p:cNvPr id="300" name="Google Shape;300;p52"/>
          <p:cNvSpPr txBox="1">
            <a:spLocks noGrp="1"/>
          </p:cNvSpPr>
          <p:nvPr>
            <p:ph type="body" idx="1"/>
          </p:nvPr>
        </p:nvSpPr>
        <p:spPr>
          <a:xfrm>
            <a:off x="270000" y="480060"/>
            <a:ext cx="7410960" cy="465275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solidFill>
                  <a:srgbClr val="000000"/>
                </a:solidFill>
              </a:rPr>
              <a:t>Reflecting on how people communicate differently with others offline (e.g. friend, grandparent, teacher) teach that it is sometimes appropriate also to do this online.</a:t>
            </a:r>
            <a:endParaRPr dirty="0">
              <a:solidFill>
                <a:srgbClr val="000000"/>
              </a:solidFill>
            </a:endParaRPr>
          </a:p>
          <a:p>
            <a:pPr marL="0" lvl="0" indent="0" algn="l" rtl="0">
              <a:spcBef>
                <a:spcPts val="1000"/>
              </a:spcBef>
              <a:spcAft>
                <a:spcPts val="0"/>
              </a:spcAft>
              <a:buNone/>
            </a:pPr>
            <a:r>
              <a:rPr lang="en-GB" dirty="0">
                <a:solidFill>
                  <a:srgbClr val="000000"/>
                </a:solidFill>
              </a:rPr>
              <a:t>Also explain that </a:t>
            </a:r>
            <a:r>
              <a:rPr lang="en-GB" b="1" dirty="0">
                <a:solidFill>
                  <a:srgbClr val="000000"/>
                </a:solidFill>
              </a:rPr>
              <a:t>people</a:t>
            </a:r>
            <a:r>
              <a:rPr lang="en-GB" dirty="0">
                <a:solidFill>
                  <a:srgbClr val="000000"/>
                </a:solidFill>
              </a:rPr>
              <a:t> </a:t>
            </a:r>
            <a:r>
              <a:rPr lang="en-GB" b="1" dirty="0">
                <a:solidFill>
                  <a:srgbClr val="000000"/>
                </a:solidFill>
              </a:rPr>
              <a:t>can easily misunderstand each other online</a:t>
            </a:r>
            <a:r>
              <a:rPr lang="en-GB" dirty="0">
                <a:solidFill>
                  <a:srgbClr val="000000"/>
                </a:solidFill>
              </a:rPr>
              <a:t>, e.g. because we might not: </a:t>
            </a:r>
            <a:endParaRPr dirty="0">
              <a:solidFill>
                <a:srgbClr val="000000"/>
              </a:solidFill>
            </a:endParaRPr>
          </a:p>
          <a:p>
            <a:pPr marL="457200" lvl="0" indent="-317500" algn="l" rtl="0">
              <a:spcBef>
                <a:spcPts val="1000"/>
              </a:spcBef>
              <a:spcAft>
                <a:spcPts val="0"/>
              </a:spcAft>
              <a:buClr>
                <a:schemeClr val="accent1"/>
              </a:buClr>
              <a:buSzPts val="1400"/>
              <a:buChar char="●"/>
            </a:pPr>
            <a:r>
              <a:rPr lang="en-GB" dirty="0">
                <a:solidFill>
                  <a:srgbClr val="000000"/>
                </a:solidFill>
              </a:rPr>
              <a:t>see </a:t>
            </a:r>
            <a:r>
              <a:rPr lang="en-GB" b="1" dirty="0">
                <a:solidFill>
                  <a:srgbClr val="000000"/>
                </a:solidFill>
              </a:rPr>
              <a:t>facial expressions</a:t>
            </a:r>
            <a:r>
              <a:rPr lang="en-GB" dirty="0">
                <a:solidFill>
                  <a:srgbClr val="000000"/>
                </a:solidFill>
              </a:rPr>
              <a:t> or gestures (so we might not know the impact we have on others)</a:t>
            </a:r>
            <a:endParaRPr dirty="0">
              <a:solidFill>
                <a:srgbClr val="000000"/>
              </a:solidFill>
            </a:endParaRPr>
          </a:p>
          <a:p>
            <a:pPr marL="457200" lvl="0" indent="-317500" algn="l" rtl="0">
              <a:spcBef>
                <a:spcPts val="0"/>
              </a:spcBef>
              <a:spcAft>
                <a:spcPts val="0"/>
              </a:spcAft>
              <a:buClr>
                <a:schemeClr val="accent1"/>
              </a:buClr>
              <a:buSzPts val="1400"/>
              <a:buChar char="●"/>
            </a:pPr>
            <a:r>
              <a:rPr lang="en-GB" dirty="0">
                <a:solidFill>
                  <a:srgbClr val="000000"/>
                </a:solidFill>
              </a:rPr>
              <a:t>hear the </a:t>
            </a:r>
            <a:r>
              <a:rPr lang="en-GB" b="1" dirty="0">
                <a:solidFill>
                  <a:srgbClr val="000000"/>
                </a:solidFill>
              </a:rPr>
              <a:t>‘tone’ of someone’s voice</a:t>
            </a:r>
            <a:r>
              <a:rPr lang="en-GB" dirty="0">
                <a:solidFill>
                  <a:srgbClr val="000000"/>
                </a:solidFill>
              </a:rPr>
              <a:t>, e.g. to tell if they are serious or joking</a:t>
            </a:r>
            <a:endParaRPr dirty="0">
              <a:solidFill>
                <a:srgbClr val="000000"/>
              </a:solidFill>
            </a:endParaRPr>
          </a:p>
          <a:p>
            <a:pPr marL="457200" lvl="0" indent="-317500" algn="l" rtl="0">
              <a:spcBef>
                <a:spcPts val="0"/>
              </a:spcBef>
              <a:spcAft>
                <a:spcPts val="0"/>
              </a:spcAft>
              <a:buClr>
                <a:schemeClr val="accent1"/>
              </a:buClr>
              <a:buSzPts val="1400"/>
              <a:buChar char="●"/>
            </a:pPr>
            <a:r>
              <a:rPr lang="en-GB" dirty="0">
                <a:solidFill>
                  <a:srgbClr val="000000"/>
                </a:solidFill>
              </a:rPr>
              <a:t>use the same words we would use in person, e.g. when sending a short text message</a:t>
            </a:r>
          </a:p>
          <a:p>
            <a:pPr marL="0" lvl="0" indent="0">
              <a:buNone/>
            </a:pPr>
            <a:r>
              <a:rPr lang="en-GB" dirty="0">
                <a:solidFill>
                  <a:srgbClr val="000000"/>
                </a:solidFill>
              </a:rPr>
              <a:t>Explain that, as with face-to-face conversations, when we are online we need to: </a:t>
            </a:r>
          </a:p>
          <a:p>
            <a:pPr lvl="0">
              <a:spcBef>
                <a:spcPts val="1000"/>
              </a:spcBef>
            </a:pPr>
            <a:r>
              <a:rPr lang="en-GB" b="1" dirty="0">
                <a:solidFill>
                  <a:srgbClr val="000000"/>
                </a:solidFill>
              </a:rPr>
              <a:t>take turns</a:t>
            </a:r>
            <a:r>
              <a:rPr lang="en-GB" dirty="0">
                <a:solidFill>
                  <a:srgbClr val="000000"/>
                </a:solidFill>
              </a:rPr>
              <a:t> - e.g. in an online video conversation</a:t>
            </a:r>
          </a:p>
          <a:p>
            <a:pPr lvl="0"/>
            <a:r>
              <a:rPr lang="en-GB" b="1" dirty="0">
                <a:solidFill>
                  <a:srgbClr val="000000"/>
                </a:solidFill>
              </a:rPr>
              <a:t>reply to someone</a:t>
            </a:r>
            <a:r>
              <a:rPr lang="en-GB" dirty="0">
                <a:solidFill>
                  <a:srgbClr val="000000"/>
                </a:solidFill>
              </a:rPr>
              <a:t> - e.g. if they could reasonably expect a reply </a:t>
            </a:r>
          </a:p>
          <a:p>
            <a:pPr lvl="0"/>
            <a:r>
              <a:rPr lang="en-GB" b="1" dirty="0">
                <a:solidFill>
                  <a:srgbClr val="000000"/>
                </a:solidFill>
              </a:rPr>
              <a:t>be patient and polite</a:t>
            </a:r>
            <a:r>
              <a:rPr lang="en-GB" dirty="0">
                <a:solidFill>
                  <a:srgbClr val="000000"/>
                </a:solidFill>
              </a:rPr>
              <a:t> if people do not respond how and when we want - we do not always know what is going on in other people’s lives</a:t>
            </a:r>
          </a:p>
          <a:p>
            <a:pPr lvl="0"/>
            <a:r>
              <a:rPr lang="en-GB" dirty="0">
                <a:solidFill>
                  <a:srgbClr val="000000"/>
                </a:solidFill>
              </a:rPr>
              <a:t>be aware that sometimes people say things that </a:t>
            </a:r>
            <a:r>
              <a:rPr lang="en-GB" b="1" dirty="0">
                <a:solidFill>
                  <a:srgbClr val="000000"/>
                </a:solidFill>
              </a:rPr>
              <a:t>another person could easily misunderstand </a:t>
            </a:r>
          </a:p>
          <a:p>
            <a:pPr marL="0" lvl="0" indent="0">
              <a:spcBef>
                <a:spcPts val="1000"/>
              </a:spcBef>
              <a:buNone/>
            </a:pPr>
            <a:r>
              <a:rPr lang="en-GB" dirty="0">
                <a:solidFill>
                  <a:srgbClr val="000000"/>
                </a:solidFill>
              </a:rPr>
              <a:t>Also remind pupils that it is important not to exclude people who may not be online as frequently as others. </a:t>
            </a:r>
          </a:p>
          <a:p>
            <a:pPr marL="457200" lvl="0" indent="-317500" algn="l" rtl="0">
              <a:spcBef>
                <a:spcPts val="0"/>
              </a:spcBef>
              <a:spcAft>
                <a:spcPts val="0"/>
              </a:spcAft>
              <a:buClr>
                <a:schemeClr val="accent1"/>
              </a:buClr>
              <a:buSzPts val="1400"/>
              <a:buChar char="●"/>
            </a:pPr>
            <a:endParaRPr dirty="0">
              <a:solidFill>
                <a:srgbClr val="000000"/>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02" name="Google Shape;302;p52"/>
          <p:cNvSpPr txBox="1">
            <a:spLocks noGrp="1"/>
          </p:cNvSpPr>
          <p:nvPr>
            <p:ph type="body" idx="2"/>
          </p:nvPr>
        </p:nvSpPr>
        <p:spPr>
          <a:xfrm>
            <a:off x="7680960" y="216424"/>
            <a:ext cx="1193040" cy="2686795"/>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000" b="1" dirty="0">
                <a:solidFill>
                  <a:srgbClr val="000000"/>
                </a:solidFill>
              </a:rPr>
              <a:t>STATUTORY GUIDANCE</a:t>
            </a:r>
            <a:br>
              <a:rPr lang="en-GB" sz="1000" dirty="0">
                <a:solidFill>
                  <a:srgbClr val="000000"/>
                </a:solidFill>
              </a:rPr>
            </a:br>
            <a:r>
              <a:rPr lang="en-GB" sz="1000" dirty="0">
                <a:solidFill>
                  <a:srgbClr val="000000"/>
                </a:solidFill>
              </a:rPr>
              <a:t>Know that the same principles apply to online relationships as to face-to face relationships, including the importance of respect for others online including when we are anonymous. </a:t>
            </a:r>
            <a:endParaRPr sz="1000" dirty="0">
              <a:solidFill>
                <a:srgbClr val="000000"/>
              </a:solidFill>
            </a:endParaRPr>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01" name="Google Shape;301;p52"/>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15</a:t>
            </a:fld>
            <a:endParaRPr dirty="0">
              <a:solidFill>
                <a:schemeClr val="tx1"/>
              </a:solidFill>
            </a:endParaRPr>
          </a:p>
        </p:txBody>
      </p:sp>
      <p:sp>
        <p:nvSpPr>
          <p:cNvPr id="303" name="Google Shape;303;p52"/>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16"/>
        <p:cNvGrpSpPr/>
        <p:nvPr/>
      </p:nvGrpSpPr>
      <p:grpSpPr>
        <a:xfrm>
          <a:off x="0" y="0"/>
          <a:ext cx="0" cy="0"/>
          <a:chOff x="0" y="0"/>
          <a:chExt cx="0" cy="0"/>
        </a:xfrm>
      </p:grpSpPr>
      <p:grpSp>
        <p:nvGrpSpPr>
          <p:cNvPr id="131" name="Group 130">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32"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33" name="Straight Connector 132">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35"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6"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7" name="Isosceles Triangle 136">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8"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9"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0"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1" name="Isosceles Triangle 140">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17" name="Google Shape;317;p54"/>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lnSpc>
                <a:spcPct val="90000"/>
              </a:lnSpc>
              <a:spcBef>
                <a:spcPct val="0"/>
              </a:spcBef>
              <a:spcAft>
                <a:spcPts val="0"/>
              </a:spcAft>
            </a:pPr>
            <a:r>
              <a:rPr lang="en-US" sz="2500" dirty="0"/>
              <a:t>Assessing online friendships and sources of information </a:t>
            </a:r>
          </a:p>
        </p:txBody>
      </p:sp>
      <p:pic>
        <p:nvPicPr>
          <p:cNvPr id="3" name="Picture 2" descr="A picture containing text&#10;&#10;Description automatically generated">
            <a:extLst>
              <a:ext uri="{FF2B5EF4-FFF2-40B4-BE49-F238E27FC236}">
                <a16:creationId xmlns:a16="http://schemas.microsoft.com/office/drawing/2014/main" id="{27ED685E-25F5-4141-A36C-96CA80E980FD}"/>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318" name="Google Shape;318;p54"/>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latin typeface="+mn-lt"/>
                <a:ea typeface="+mn-ea"/>
                <a:cs typeface="+mn-cs"/>
              </a:rPr>
              <a:pPr lvl="0" indent="0" defTabSz="457200">
                <a:lnSpc>
                  <a:spcPct val="90000"/>
                </a:lnSpc>
                <a:spcBef>
                  <a:spcPts val="0"/>
                </a:spcBef>
                <a:spcAft>
                  <a:spcPts val="600"/>
                </a:spcAft>
                <a:buNone/>
              </a:pPr>
              <a:t>16</a:t>
            </a:fld>
            <a:endParaRPr lang="en-US" sz="700" kern="1200" dirty="0">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55"/>
          <p:cNvSpPr txBox="1">
            <a:spLocks noGrp="1"/>
          </p:cNvSpPr>
          <p:nvPr>
            <p:ph type="title"/>
          </p:nvPr>
        </p:nvSpPr>
        <p:spPr>
          <a:xfrm>
            <a:off x="109980" y="0"/>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Assessing online friendships</a:t>
            </a:r>
            <a:endParaRPr dirty="0">
              <a:solidFill>
                <a:schemeClr val="accent1"/>
              </a:solidFill>
            </a:endParaRPr>
          </a:p>
        </p:txBody>
      </p:sp>
      <p:sp>
        <p:nvSpPr>
          <p:cNvPr id="324" name="Google Shape;324;p55"/>
          <p:cNvSpPr txBox="1">
            <a:spLocks noGrp="1"/>
          </p:cNvSpPr>
          <p:nvPr>
            <p:ph type="body" idx="1"/>
          </p:nvPr>
        </p:nvSpPr>
        <p:spPr>
          <a:xfrm>
            <a:off x="23100" y="499440"/>
            <a:ext cx="7520700" cy="464406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how to critically assess online friendships. Explain that in a positive online friendship a friend will respect boundaries and privacy, for example: </a:t>
            </a:r>
            <a:endParaRPr dirty="0"/>
          </a:p>
          <a:p>
            <a:pPr marL="457200" lvl="0" indent="-317500" algn="l" rtl="0">
              <a:spcBef>
                <a:spcPts val="1000"/>
              </a:spcBef>
              <a:spcAft>
                <a:spcPts val="0"/>
              </a:spcAft>
              <a:buSzPts val="1400"/>
              <a:buChar char="●"/>
            </a:pPr>
            <a:r>
              <a:rPr lang="en-GB" b="1" dirty="0"/>
              <a:t>maintain trust </a:t>
            </a:r>
            <a:r>
              <a:rPr lang="en-GB" dirty="0"/>
              <a:t>- e.g. not sharing information with others that we would not want shared</a:t>
            </a:r>
            <a:endParaRPr dirty="0"/>
          </a:p>
          <a:p>
            <a:pPr marL="457200" lvl="0" indent="-317500" algn="l" rtl="0">
              <a:spcBef>
                <a:spcPts val="0"/>
              </a:spcBef>
              <a:spcAft>
                <a:spcPts val="0"/>
              </a:spcAft>
              <a:buSzPts val="1400"/>
              <a:buChar char="●"/>
            </a:pPr>
            <a:r>
              <a:rPr lang="en-GB" b="1" dirty="0"/>
              <a:t>be kind </a:t>
            </a:r>
            <a:r>
              <a:rPr lang="en-GB" dirty="0"/>
              <a:t>and respect that we have our own views even if they disagree</a:t>
            </a:r>
            <a:endParaRPr dirty="0"/>
          </a:p>
          <a:p>
            <a:pPr marL="457200" lvl="0" indent="-317500" algn="l" rtl="0">
              <a:spcBef>
                <a:spcPts val="0"/>
              </a:spcBef>
              <a:spcAft>
                <a:spcPts val="0"/>
              </a:spcAft>
              <a:buSzPts val="1400"/>
              <a:buChar char="●"/>
            </a:pPr>
            <a:r>
              <a:rPr lang="en-GB" b="1" dirty="0"/>
              <a:t>not try to control what we say </a:t>
            </a:r>
            <a:r>
              <a:rPr lang="en-GB" dirty="0"/>
              <a:t>or who else we are friends with </a:t>
            </a:r>
            <a:endParaRPr dirty="0"/>
          </a:p>
          <a:p>
            <a:pPr marL="457200" lvl="0" indent="-317500" algn="l" rtl="0">
              <a:spcBef>
                <a:spcPts val="0"/>
              </a:spcBef>
              <a:spcAft>
                <a:spcPts val="0"/>
              </a:spcAft>
              <a:buSzPts val="1400"/>
              <a:buChar char="●"/>
            </a:pPr>
            <a:r>
              <a:rPr lang="en-GB" b="1" dirty="0"/>
              <a:t>not pressure us</a:t>
            </a:r>
            <a:r>
              <a:rPr lang="en-GB" dirty="0"/>
              <a:t> to do things we do not want to do</a:t>
            </a:r>
            <a:endParaRPr dirty="0"/>
          </a:p>
          <a:p>
            <a:pPr marL="0" lvl="0" indent="0" algn="l" rtl="0">
              <a:spcBef>
                <a:spcPts val="1000"/>
              </a:spcBef>
              <a:spcAft>
                <a:spcPts val="0"/>
              </a:spcAft>
              <a:buNone/>
            </a:pPr>
            <a:r>
              <a:rPr lang="en-GB" b="1" dirty="0"/>
              <a:t>Related topic: </a:t>
            </a:r>
            <a:r>
              <a:rPr lang="en-GB" dirty="0"/>
              <a:t>respectful relationships includes more on how to recognise healthy and unhealthy friendships. </a:t>
            </a:r>
            <a:endParaRPr dirty="0"/>
          </a:p>
        </p:txBody>
      </p:sp>
      <p:sp>
        <p:nvSpPr>
          <p:cNvPr id="326" name="Google Shape;326;p55"/>
          <p:cNvSpPr txBox="1">
            <a:spLocks noGrp="1"/>
          </p:cNvSpPr>
          <p:nvPr>
            <p:ph type="body" idx="2"/>
          </p:nvPr>
        </p:nvSpPr>
        <p:spPr>
          <a:xfrm>
            <a:off x="7543800" y="216424"/>
            <a:ext cx="1330200" cy="2542015"/>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000" b="1" dirty="0"/>
              <a:t>STATUTORY GUIDANCE</a:t>
            </a:r>
            <a:br>
              <a:rPr lang="en-GB" sz="1600" dirty="0"/>
            </a:br>
            <a:r>
              <a:rPr lang="en-GB" sz="1000" dirty="0"/>
              <a:t>Know how to critically consider their online friendships and sources of information including awareness of the risks associated with people they have</a:t>
            </a:r>
          </a:p>
          <a:p>
            <a:pPr marL="0" marR="0" lvl="0" indent="0" algn="l" rtl="0">
              <a:lnSpc>
                <a:spcPct val="115000"/>
              </a:lnSpc>
              <a:spcBef>
                <a:spcPts val="0"/>
              </a:spcBef>
              <a:spcAft>
                <a:spcPts val="0"/>
              </a:spcAft>
              <a:buClr>
                <a:schemeClr val="dk1"/>
              </a:buClr>
              <a:buSzPts val="1100"/>
              <a:buNone/>
            </a:pPr>
            <a:r>
              <a:rPr lang="en-GB" sz="1000" dirty="0"/>
              <a:t>never met</a:t>
            </a:r>
            <a:r>
              <a:rPr lang="en-GB" sz="1600" dirty="0"/>
              <a:t>. </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25" name="Google Shape;325;p55"/>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17</a:t>
            </a:fld>
            <a:endParaRPr dirty="0">
              <a:solidFill>
                <a:schemeClr val="tx1"/>
              </a:solidFill>
            </a:endParaRPr>
          </a:p>
        </p:txBody>
      </p:sp>
      <p:sp>
        <p:nvSpPr>
          <p:cNvPr id="327" name="Google Shape;327;p55"/>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C3A21911-6EAB-4208-AD84-5148B21BDA5D}"/>
              </a:ext>
            </a:extLst>
          </p:cNvPr>
          <p:cNvSpPr/>
          <p:nvPr/>
        </p:nvSpPr>
        <p:spPr>
          <a:xfrm>
            <a:off x="2339340" y="2887980"/>
            <a:ext cx="2712720" cy="1684020"/>
          </a:xfrm>
          <a:prstGeom prst="wedgeEllipseCallout">
            <a:avLst>
              <a:gd name="adj1" fmla="val -56179"/>
              <a:gd name="adj2" fmla="val -4798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connections can we make for children with work they have already done on healthy relationships?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31"/>
        <p:cNvGrpSpPr/>
        <p:nvPr/>
      </p:nvGrpSpPr>
      <p:grpSpPr>
        <a:xfrm>
          <a:off x="0" y="0"/>
          <a:ext cx="0" cy="0"/>
          <a:chOff x="0" y="0"/>
          <a:chExt cx="0" cy="0"/>
        </a:xfrm>
      </p:grpSpPr>
      <p:sp>
        <p:nvSpPr>
          <p:cNvPr id="332" name="Google Shape;332;p5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Understanding online information</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333" name="Google Shape;333;p56"/>
          <p:cNvSpPr txBox="1">
            <a:spLocks noGrp="1"/>
          </p:cNvSpPr>
          <p:nvPr>
            <p:ph type="body" idx="1"/>
          </p:nvPr>
        </p:nvSpPr>
        <p:spPr>
          <a:xfrm>
            <a:off x="269999" y="789000"/>
            <a:ext cx="6545739" cy="4354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although there is lots of useful material on the internet, there is also material (including written information, images and videos) that is: </a:t>
            </a:r>
            <a:endParaRPr dirty="0"/>
          </a:p>
          <a:p>
            <a:pPr marL="457200" lvl="0" indent="-317500" algn="l" rtl="0">
              <a:lnSpc>
                <a:spcPct val="115000"/>
              </a:lnSpc>
              <a:spcBef>
                <a:spcPts val="1000"/>
              </a:spcBef>
              <a:spcAft>
                <a:spcPts val="0"/>
              </a:spcAft>
              <a:buClr>
                <a:schemeClr val="accent1"/>
              </a:buClr>
              <a:buSzPts val="1400"/>
              <a:buChar char="●"/>
            </a:pPr>
            <a:r>
              <a:rPr lang="en-GB" dirty="0"/>
              <a:t>poor quality or out of date </a:t>
            </a:r>
            <a:endParaRPr dirty="0"/>
          </a:p>
          <a:p>
            <a:pPr marL="457200" lvl="0" indent="-317500" algn="l" rtl="0">
              <a:lnSpc>
                <a:spcPct val="115000"/>
              </a:lnSpc>
              <a:spcBef>
                <a:spcPts val="0"/>
              </a:spcBef>
              <a:spcAft>
                <a:spcPts val="0"/>
              </a:spcAft>
              <a:buClr>
                <a:schemeClr val="accent1"/>
              </a:buClr>
              <a:buSzPts val="1400"/>
              <a:buChar char="●"/>
            </a:pPr>
            <a:r>
              <a:rPr lang="en-GB" dirty="0"/>
              <a:t>deliberately untrue or misleading (e.g. edited images)</a:t>
            </a:r>
            <a:endParaRPr dirty="0"/>
          </a:p>
          <a:p>
            <a:pPr marL="0" lvl="0" indent="0">
              <a:lnSpc>
                <a:spcPct val="115000"/>
              </a:lnSpc>
              <a:buNone/>
            </a:pPr>
            <a:r>
              <a:rPr lang="en-GB" dirty="0"/>
              <a:t>illegal </a:t>
            </a:r>
          </a:p>
          <a:p>
            <a:pPr marL="0" lvl="0" indent="0">
              <a:lnSpc>
                <a:spcPct val="115000"/>
              </a:lnSpc>
              <a:buNone/>
            </a:pPr>
            <a:r>
              <a:rPr lang="en-GB" dirty="0"/>
              <a:t>Tell pupils about some of the </a:t>
            </a:r>
            <a:r>
              <a:rPr lang="en-GB" b="1" dirty="0"/>
              <a:t>ways people can find more reliable material online</a:t>
            </a:r>
            <a:r>
              <a:rPr lang="en-GB" dirty="0"/>
              <a:t>, including using a combination of the following: </a:t>
            </a:r>
          </a:p>
          <a:p>
            <a:pPr lvl="0">
              <a:lnSpc>
                <a:spcPct val="115000"/>
              </a:lnSpc>
              <a:spcBef>
                <a:spcPts val="1000"/>
              </a:spcBef>
            </a:pPr>
            <a:r>
              <a:rPr lang="en-GB" dirty="0"/>
              <a:t>established, reputable websites (e.g. GOV.UK)</a:t>
            </a:r>
          </a:p>
          <a:p>
            <a:pPr lvl="0">
              <a:lnSpc>
                <a:spcPct val="115000"/>
              </a:lnSpc>
            </a:pPr>
            <a:r>
              <a:rPr lang="en-GB" dirty="0"/>
              <a:t>secure websites (e.g. URLs beginning with ‘https’)</a:t>
            </a:r>
          </a:p>
          <a:p>
            <a:pPr lvl="0">
              <a:lnSpc>
                <a:spcPct val="115000"/>
              </a:lnSpc>
            </a:pPr>
            <a:r>
              <a:rPr lang="en-GB" dirty="0"/>
              <a:t>checking for a padlock in the URL bar, which means any data being exchanged is encrypted</a:t>
            </a:r>
          </a:p>
          <a:p>
            <a:pPr lvl="0">
              <a:lnSpc>
                <a:spcPct val="115000"/>
              </a:lnSpc>
            </a:pPr>
            <a:r>
              <a:rPr lang="en-GB" dirty="0"/>
              <a:t>checking the publication date of information</a:t>
            </a:r>
          </a:p>
          <a:p>
            <a:pPr lvl="0">
              <a:lnSpc>
                <a:spcPct val="115000"/>
              </a:lnSpc>
            </a:pPr>
            <a:r>
              <a:rPr lang="en-GB" dirty="0"/>
              <a:t>assessing whether information is factual or opinion </a:t>
            </a:r>
          </a:p>
          <a:p>
            <a:pPr lvl="0">
              <a:lnSpc>
                <a:spcPct val="115000"/>
              </a:lnSpc>
            </a:pPr>
            <a:r>
              <a:rPr lang="en-GB" dirty="0"/>
              <a:t>cross-checking other websites and offline sources </a:t>
            </a:r>
          </a:p>
          <a:p>
            <a:pPr lvl="0"/>
            <a:r>
              <a:rPr lang="en-GB" dirty="0"/>
              <a:t>discussing what we have read or seen with others, such as peers or a trusted adult </a:t>
            </a:r>
          </a:p>
          <a:p>
            <a:pPr marL="457200" lvl="0" indent="-317500" algn="l" rtl="0">
              <a:lnSpc>
                <a:spcPct val="115000"/>
              </a:lnSpc>
              <a:spcBef>
                <a:spcPts val="0"/>
              </a:spcBef>
              <a:spcAft>
                <a:spcPts val="0"/>
              </a:spcAft>
              <a:buClr>
                <a:schemeClr val="accent1"/>
              </a:buClr>
              <a:buSzPts val="1400"/>
              <a:buChar char="●"/>
            </a:pPr>
            <a:endParaRPr lang="en-GB" dirty="0"/>
          </a:p>
          <a:p>
            <a:pPr marL="457200" lvl="0" indent="-317500" algn="l" rtl="0">
              <a:lnSpc>
                <a:spcPct val="115000"/>
              </a:lnSpc>
              <a:spcBef>
                <a:spcPts val="0"/>
              </a:spcBef>
              <a:spcAft>
                <a:spcPts val="0"/>
              </a:spcAft>
              <a:buClr>
                <a:schemeClr val="accent1"/>
              </a:buClr>
              <a:buSzPts val="1400"/>
              <a:buChar char="●"/>
            </a:pPr>
            <a:endParaRPr lang="en-GB" dirty="0"/>
          </a:p>
          <a:p>
            <a:pPr marL="457200" lvl="0" indent="-317500" algn="l" rtl="0">
              <a:lnSpc>
                <a:spcPct val="115000"/>
              </a:lnSpc>
              <a:spcBef>
                <a:spcPts val="0"/>
              </a:spcBef>
              <a:spcAft>
                <a:spcPts val="0"/>
              </a:spcAft>
              <a:buClr>
                <a:schemeClr val="accent1"/>
              </a:buClr>
              <a:buSzPts val="1400"/>
              <a:buChar char="●"/>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35" name="Google Shape;335;p56"/>
          <p:cNvSpPr txBox="1">
            <a:spLocks noGrp="1"/>
          </p:cNvSpPr>
          <p:nvPr>
            <p:ph type="body" idx="2"/>
          </p:nvPr>
        </p:nvSpPr>
        <p:spPr>
          <a:xfrm>
            <a:off x="7387127" y="2571750"/>
            <a:ext cx="1689429" cy="1696636"/>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000" b="1" dirty="0"/>
              <a:t>STATUTORY GUIDANCE</a:t>
            </a:r>
            <a:br>
              <a:rPr lang="en-GB" sz="1000" dirty="0"/>
            </a:br>
            <a:r>
              <a:rPr lang="en-GB" sz="1000" dirty="0"/>
              <a:t>Know how to critically consider their online friendships and sources of information including awareness of the risks associated with people they have never met. </a:t>
            </a:r>
            <a:endParaRPr sz="10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34" name="Google Shape;334;p56"/>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18</a:t>
            </a:fld>
            <a:endParaRPr dirty="0">
              <a:solidFill>
                <a:schemeClr val="tx1"/>
              </a:solidFill>
            </a:endParaRPr>
          </a:p>
        </p:txBody>
      </p:sp>
      <p:sp>
        <p:nvSpPr>
          <p:cNvPr id="336" name="Google Shape;336;p56"/>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E5DD4AAA-255B-4BCA-8D4B-F0A12AD629E3}"/>
              </a:ext>
            </a:extLst>
          </p:cNvPr>
          <p:cNvSpPr/>
          <p:nvPr/>
        </p:nvSpPr>
        <p:spPr>
          <a:xfrm>
            <a:off x="6400800" y="208963"/>
            <a:ext cx="2675756" cy="2176648"/>
          </a:xfrm>
          <a:prstGeom prst="wedgeEllipseCallout">
            <a:avLst>
              <a:gd name="adj1" fmla="val -55644"/>
              <a:gd name="adj2" fmla="val 11299"/>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do we teach pupils to note the intent of some online materials- for examples those which want us to spend money, give personal information etc?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49"/>
        <p:cNvGrpSpPr/>
        <p:nvPr/>
      </p:nvGrpSpPr>
      <p:grpSpPr>
        <a:xfrm>
          <a:off x="0" y="0"/>
          <a:ext cx="0" cy="0"/>
          <a:chOff x="0" y="0"/>
          <a:chExt cx="0" cy="0"/>
        </a:xfrm>
      </p:grpSpPr>
      <p:sp>
        <p:nvSpPr>
          <p:cNvPr id="350" name="Google Shape;350;p58"/>
          <p:cNvSpPr txBox="1">
            <a:spLocks noGrp="1"/>
          </p:cNvSpPr>
          <p:nvPr>
            <p:ph type="title"/>
          </p:nvPr>
        </p:nvSpPr>
        <p:spPr>
          <a:xfrm>
            <a:off x="193160" y="0"/>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000" dirty="0">
                <a:solidFill>
                  <a:schemeClr val="accent1"/>
                </a:solidFill>
              </a:rPr>
              <a:t>Internet cookies</a:t>
            </a:r>
            <a:endParaRPr sz="2000"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351" name="Google Shape;351;p58"/>
          <p:cNvSpPr txBox="1">
            <a:spLocks noGrp="1"/>
          </p:cNvSpPr>
          <p:nvPr>
            <p:ph type="body" idx="1"/>
          </p:nvPr>
        </p:nvSpPr>
        <p:spPr>
          <a:xfrm>
            <a:off x="100952" y="438203"/>
            <a:ext cx="7204852" cy="4267094"/>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internet cookies are a technology used to track behaviour online. Websites must ask permission to store these small data files on our devices. If cookies are ‘enabled’ sites can, for example, show targeted adverts, automatically log us in, or show us more relevant content.  </a:t>
            </a:r>
            <a:endParaRPr dirty="0"/>
          </a:p>
          <a:p>
            <a:pPr marL="0" lvl="0" indent="0" algn="l" rtl="0">
              <a:lnSpc>
                <a:spcPct val="115000"/>
              </a:lnSpc>
              <a:spcBef>
                <a:spcPts val="1000"/>
              </a:spcBef>
              <a:spcAft>
                <a:spcPts val="0"/>
              </a:spcAft>
              <a:buNone/>
            </a:pPr>
            <a:r>
              <a:rPr lang="en-GB" dirty="0"/>
              <a:t>Explain that we can choose to accept or reject the use of cookies on different websites.</a:t>
            </a:r>
          </a:p>
          <a:p>
            <a:pPr marL="0" lvl="0" indent="0" algn="l" rtl="0">
              <a:lnSpc>
                <a:spcPct val="115000"/>
              </a:lnSpc>
              <a:spcBef>
                <a:spcPts val="1000"/>
              </a:spcBef>
              <a:spcAft>
                <a:spcPts val="0"/>
              </a:spcAft>
              <a:buNone/>
            </a:pPr>
            <a:endParaRPr lang="en-GB" dirty="0"/>
          </a:p>
          <a:p>
            <a:pPr marL="0" marR="114300" lvl="0" indent="0">
              <a:lnSpc>
                <a:spcPct val="115000"/>
              </a:lnSpc>
              <a:buNone/>
            </a:pPr>
            <a:r>
              <a:rPr lang="en-GB" sz="2000" dirty="0">
                <a:solidFill>
                  <a:schemeClr val="accent1"/>
                </a:solidFill>
              </a:rPr>
              <a:t>Echo Chambers</a:t>
            </a:r>
          </a:p>
          <a:p>
            <a:pPr marL="0" marR="114300" lvl="0" indent="0">
              <a:lnSpc>
                <a:spcPct val="115000"/>
              </a:lnSpc>
              <a:buNone/>
            </a:pPr>
            <a:r>
              <a:rPr lang="en-GB" dirty="0"/>
              <a:t>Teach pupils the concept of an ‘echo chamber’. This is when what we see online only includes beliefs or opinions that are the same as and reinforce our own.</a:t>
            </a:r>
          </a:p>
          <a:p>
            <a:pPr marL="0" marR="114300" lvl="0" indent="0">
              <a:lnSpc>
                <a:spcPct val="142857"/>
              </a:lnSpc>
              <a:spcBef>
                <a:spcPts val="500"/>
              </a:spcBef>
              <a:buNone/>
            </a:pPr>
            <a:r>
              <a:rPr lang="en-GB" dirty="0"/>
              <a:t>This can happen through:</a:t>
            </a:r>
          </a:p>
          <a:p>
            <a:pPr lvl="0"/>
            <a:r>
              <a:rPr lang="en-GB" dirty="0"/>
              <a:t>our selection of friends with similar views to our own</a:t>
            </a:r>
          </a:p>
          <a:p>
            <a:pPr lvl="0"/>
            <a:r>
              <a:rPr lang="en-GB" dirty="0"/>
              <a:t>our interaction with the same type of online information over time</a:t>
            </a:r>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53" name="Google Shape;353;p58"/>
          <p:cNvSpPr txBox="1">
            <a:spLocks noGrp="1"/>
          </p:cNvSpPr>
          <p:nvPr>
            <p:ph type="body" idx="2"/>
          </p:nvPr>
        </p:nvSpPr>
        <p:spPr>
          <a:xfrm>
            <a:off x="7530352" y="216425"/>
            <a:ext cx="1343647" cy="33450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000" b="1" dirty="0"/>
              <a:t>STATUTORY GUIDANCE</a:t>
            </a:r>
            <a:br>
              <a:rPr lang="en-GB" sz="1000" dirty="0"/>
            </a:br>
            <a:r>
              <a:rPr lang="en-GB" sz="1000" dirty="0"/>
              <a:t>Know how to critically consider their online friendships and sources of information including awareness of the risks associated with people they have never met. </a:t>
            </a:r>
            <a:endParaRPr sz="1000" dirty="0"/>
          </a:p>
          <a:p>
            <a:pPr marL="0" marR="0" lvl="0" indent="0" algn="l" rtl="0">
              <a:lnSpc>
                <a:spcPct val="115000"/>
              </a:lnSpc>
              <a:spcBef>
                <a:spcPts val="1000"/>
              </a:spcBef>
              <a:spcAft>
                <a:spcPts val="0"/>
              </a:spcAft>
              <a:buClr>
                <a:schemeClr val="dk1"/>
              </a:buClr>
              <a:buSzPts val="1100"/>
              <a:buNone/>
            </a:pPr>
            <a:r>
              <a:rPr lang="en-GB" sz="1000" dirty="0"/>
              <a:t>Know how information and data is shared and used online.</a:t>
            </a:r>
            <a:endParaRPr sz="1000" dirty="0"/>
          </a:p>
        </p:txBody>
      </p:sp>
      <p:sp>
        <p:nvSpPr>
          <p:cNvPr id="352" name="Google Shape;352;p58"/>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19</a:t>
            </a:fld>
            <a:endParaRPr dirty="0">
              <a:solidFill>
                <a:schemeClr val="tx1"/>
              </a:solidFill>
            </a:endParaRPr>
          </a:p>
        </p:txBody>
      </p:sp>
      <p:sp>
        <p:nvSpPr>
          <p:cNvPr id="354" name="Google Shape;354;p58"/>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8"/>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What you get out of today</a:t>
            </a:r>
            <a:endParaRPr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126" name="Google Shape;126;p28"/>
          <p:cNvSpPr txBox="1">
            <a:spLocks noGrp="1"/>
          </p:cNvSpPr>
          <p:nvPr>
            <p:ph type="body" idx="1"/>
          </p:nvPr>
        </p:nvSpPr>
        <p:spPr>
          <a:xfrm>
            <a:off x="270000" y="914400"/>
            <a:ext cx="75654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800"/>
              <a:buFont typeface="Arial"/>
              <a:buNone/>
            </a:pPr>
            <a:r>
              <a:rPr lang="en-GB" sz="1800" dirty="0">
                <a:solidFill>
                  <a:srgbClr val="000000"/>
                </a:solidFill>
              </a:rPr>
              <a:t>By the end of this training you should:</a:t>
            </a:r>
            <a:endParaRPr sz="1800" dirty="0">
              <a:solidFill>
                <a:srgbClr val="000000"/>
              </a:solidFill>
            </a:endParaRPr>
          </a:p>
          <a:p>
            <a:pPr marL="457200" lvl="0" indent="-342900" algn="l" rtl="0">
              <a:spcBef>
                <a:spcPts val="1000"/>
              </a:spcBef>
              <a:spcAft>
                <a:spcPts val="0"/>
              </a:spcAft>
              <a:buClr>
                <a:schemeClr val="accent1"/>
              </a:buClr>
              <a:buSzPts val="1800"/>
              <a:buChar char="●"/>
            </a:pPr>
            <a:r>
              <a:rPr lang="en-GB" sz="1800" dirty="0">
                <a:solidFill>
                  <a:srgbClr val="000000"/>
                </a:solidFill>
              </a:rPr>
              <a:t>know what is included in the statutory guidance </a:t>
            </a:r>
            <a:endParaRPr sz="1800" dirty="0">
              <a:solidFill>
                <a:srgbClr val="000000"/>
              </a:solidFill>
            </a:endParaRPr>
          </a:p>
          <a:p>
            <a:pPr marL="457200" lvl="0" indent="-342900" algn="l" rtl="0">
              <a:spcBef>
                <a:spcPts val="0"/>
              </a:spcBef>
              <a:spcAft>
                <a:spcPts val="0"/>
              </a:spcAft>
              <a:buClr>
                <a:schemeClr val="accent1"/>
              </a:buClr>
              <a:buSzPts val="1800"/>
              <a:buChar char="●"/>
            </a:pPr>
            <a:r>
              <a:rPr lang="en-GB" sz="1800" dirty="0">
                <a:solidFill>
                  <a:srgbClr val="000000"/>
                </a:solidFill>
              </a:rPr>
              <a:t>know some key knowledge and facts to cover as part of this topic</a:t>
            </a:r>
            <a:endParaRPr sz="1800" dirty="0">
              <a:solidFill>
                <a:srgbClr val="000000"/>
              </a:solidFill>
            </a:endParaRPr>
          </a:p>
          <a:p>
            <a:pPr marL="457200" lvl="0" indent="-342900" algn="l" rtl="0">
              <a:spcBef>
                <a:spcPts val="0"/>
              </a:spcBef>
              <a:spcAft>
                <a:spcPts val="0"/>
              </a:spcAft>
              <a:buClr>
                <a:schemeClr val="accent1"/>
              </a:buClr>
              <a:buSzPts val="1800"/>
              <a:buChar char="●"/>
            </a:pPr>
            <a:r>
              <a:rPr lang="en-GB" sz="1800" dirty="0">
                <a:solidFill>
                  <a:srgbClr val="000000"/>
                </a:solidFill>
              </a:rPr>
              <a:t>have strategies to deal with questions that come up in class</a:t>
            </a:r>
            <a:endParaRPr sz="1800" dirty="0">
              <a:solidFill>
                <a:srgbClr val="000000"/>
              </a:solidFill>
            </a:endParaRPr>
          </a:p>
          <a:p>
            <a:pPr marL="457200" lvl="0" indent="-342900" algn="l" rtl="0">
              <a:spcBef>
                <a:spcPts val="0"/>
              </a:spcBef>
              <a:spcAft>
                <a:spcPts val="0"/>
              </a:spcAft>
              <a:buClr>
                <a:schemeClr val="accent1"/>
              </a:buClr>
              <a:buSzPts val="1800"/>
              <a:buChar char="●"/>
            </a:pPr>
            <a:r>
              <a:rPr lang="en-GB" sz="1800" dirty="0">
                <a:solidFill>
                  <a:srgbClr val="000000"/>
                </a:solidFill>
              </a:rPr>
              <a:t>feel more confident teaching about </a:t>
            </a:r>
            <a:r>
              <a:rPr lang="en-GB" sz="1800" b="1" dirty="0">
                <a:solidFill>
                  <a:srgbClr val="000000"/>
                </a:solidFill>
              </a:rPr>
              <a:t>online relationships, and online and media</a:t>
            </a:r>
            <a:endParaRPr sz="1800" b="1" dirty="0">
              <a:solidFill>
                <a:srgbClr val="000000"/>
              </a:solidFill>
            </a:endParaRPr>
          </a:p>
          <a:p>
            <a:pPr marL="0" lvl="0" indent="0" algn="l" rtl="0">
              <a:spcBef>
                <a:spcPts val="0"/>
              </a:spcBef>
              <a:spcAft>
                <a:spcPts val="0"/>
              </a:spcAft>
              <a:buNone/>
            </a:pPr>
            <a:endParaRPr sz="1800" dirty="0">
              <a:solidFill>
                <a:srgbClr val="434343"/>
              </a:solidFill>
            </a:endParaRPr>
          </a:p>
          <a:p>
            <a:pPr marL="45720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127" name="Google Shape;127;p2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a:t>
            </a:fld>
            <a:endParaRPr dirty="0"/>
          </a:p>
        </p:txBody>
      </p:sp>
      <p:sp>
        <p:nvSpPr>
          <p:cNvPr id="5" name="Google Shape;168;p34">
            <a:extLst>
              <a:ext uri="{FF2B5EF4-FFF2-40B4-BE49-F238E27FC236}">
                <a16:creationId xmlns:a16="http://schemas.microsoft.com/office/drawing/2014/main" id="{F2905939-8C78-45E9-BAAA-3ED3F8C49C43}"/>
              </a:ext>
            </a:extLst>
          </p:cNvPr>
          <p:cNvSpPr txBox="1">
            <a:spLocks noGrp="1"/>
          </p:cNvSpPr>
          <p:nvPr>
            <p:ph type="body" idx="2"/>
          </p:nvPr>
        </p:nvSpPr>
        <p:spPr>
          <a:xfrm>
            <a:off x="479100" y="2921400"/>
            <a:ext cx="7356300" cy="2025300"/>
          </a:xfrm>
          <a:prstGeom prst="rect">
            <a:avLst/>
          </a:prstGeom>
          <a:solidFill>
            <a:srgbClr val="92D050"/>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800" i="1" dirty="0"/>
            </a:br>
            <a:r>
              <a:rPr lang="en-GB" sz="1800" dirty="0"/>
              <a:t>Today’s children and young people are growing up in an increasingly complex world and living their lives seamlessly on and offline. This presents many positive and exciting opportunities, but also challenges and risks. In this environment, children and young people need to know how to be safe and healthy… (p4)</a:t>
            </a:r>
            <a:endParaRPr sz="1800" dirty="0"/>
          </a:p>
          <a:p>
            <a:pPr marL="0" lvl="0" indent="0" algn="l" rtl="0">
              <a:spcBef>
                <a:spcPts val="1600"/>
              </a:spcBef>
              <a:spcAft>
                <a:spcPts val="1600"/>
              </a:spcAft>
              <a:buNone/>
            </a:pPr>
            <a:endParaRPr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67"/>
        <p:cNvGrpSpPr/>
        <p:nvPr/>
      </p:nvGrpSpPr>
      <p:grpSpPr>
        <a:xfrm>
          <a:off x="0" y="0"/>
          <a:ext cx="0" cy="0"/>
          <a:chOff x="0" y="0"/>
          <a:chExt cx="0" cy="0"/>
        </a:xfrm>
      </p:grpSpPr>
      <p:grpSp>
        <p:nvGrpSpPr>
          <p:cNvPr id="118" name="Group 117">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19"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20" name="Straight Connector 119">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21" name="Straight Connector 120">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22"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3"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4" name="Isosceles Triangle 123">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5"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6"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7"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8" name="Isosceles Triangle 127">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68" name="Google Shape;368;p60"/>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spcBef>
                <a:spcPct val="0"/>
              </a:spcBef>
              <a:spcAft>
                <a:spcPts val="0"/>
              </a:spcAft>
            </a:pPr>
            <a:r>
              <a:rPr lang="en-US" dirty="0"/>
              <a:t>Keeping safe online</a:t>
            </a:r>
          </a:p>
        </p:txBody>
      </p:sp>
      <p:pic>
        <p:nvPicPr>
          <p:cNvPr id="3" name="Picture 2" descr="A picture containing text&#10;&#10;Description automatically generated">
            <a:extLst>
              <a:ext uri="{FF2B5EF4-FFF2-40B4-BE49-F238E27FC236}">
                <a16:creationId xmlns:a16="http://schemas.microsoft.com/office/drawing/2014/main" id="{EFA7AC44-F0BF-4334-8792-DF82F7ADC632}"/>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369" name="Google Shape;369;p60"/>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latin typeface="+mn-lt"/>
                <a:ea typeface="+mn-ea"/>
                <a:cs typeface="+mn-cs"/>
              </a:rPr>
              <a:pPr lvl="0" indent="0" defTabSz="457200">
                <a:lnSpc>
                  <a:spcPct val="90000"/>
                </a:lnSpc>
                <a:spcBef>
                  <a:spcPts val="0"/>
                </a:spcBef>
                <a:spcAft>
                  <a:spcPts val="600"/>
                </a:spcAft>
                <a:buNone/>
              </a:pPr>
              <a:t>20</a:t>
            </a:fld>
            <a:endParaRPr lang="en-US" sz="700" kern="1200" dirty="0">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73"/>
        <p:cNvGrpSpPr/>
        <p:nvPr/>
      </p:nvGrpSpPr>
      <p:grpSpPr>
        <a:xfrm>
          <a:off x="0" y="0"/>
          <a:ext cx="0" cy="0"/>
          <a:chOff x="0" y="0"/>
          <a:chExt cx="0" cy="0"/>
        </a:xfrm>
      </p:grpSpPr>
      <p:sp>
        <p:nvSpPr>
          <p:cNvPr id="374" name="Google Shape;374;p6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000" dirty="0">
                <a:solidFill>
                  <a:schemeClr val="accent1"/>
                </a:solidFill>
              </a:rPr>
              <a:t>Keeping Safe Online and Protecting Information</a:t>
            </a:r>
            <a:endParaRPr sz="2000" dirty="0">
              <a:solidFill>
                <a:schemeClr val="accent1"/>
              </a:solidFill>
            </a:endParaRPr>
          </a:p>
        </p:txBody>
      </p:sp>
      <p:sp>
        <p:nvSpPr>
          <p:cNvPr id="375" name="Google Shape;375;p61"/>
          <p:cNvSpPr txBox="1">
            <a:spLocks noGrp="1"/>
          </p:cNvSpPr>
          <p:nvPr>
            <p:ph type="body" idx="1"/>
          </p:nvPr>
        </p:nvSpPr>
        <p:spPr>
          <a:xfrm>
            <a:off x="269999" y="789000"/>
            <a:ext cx="7260353" cy="425172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there are principles we can use to help recognise risks and keep ourselves and others safe online. These include:</a:t>
            </a:r>
            <a:endParaRPr dirty="0"/>
          </a:p>
          <a:p>
            <a:pPr marL="457200" lvl="0" indent="-317500" algn="l" rtl="0">
              <a:spcBef>
                <a:spcPts val="1000"/>
              </a:spcBef>
              <a:spcAft>
                <a:spcPts val="0"/>
              </a:spcAft>
              <a:buClr>
                <a:schemeClr val="accent1"/>
              </a:buClr>
              <a:buSzPts val="1400"/>
              <a:buChar char="●"/>
            </a:pPr>
            <a:r>
              <a:rPr lang="en-GB" b="1" dirty="0"/>
              <a:t>being aware of our boundaries, privacy</a:t>
            </a:r>
            <a:r>
              <a:rPr lang="en-GB" dirty="0"/>
              <a:t>, and knowing that we have the ability to give and withdraw consent (permission)</a:t>
            </a:r>
            <a:endParaRPr dirty="0"/>
          </a:p>
          <a:p>
            <a:pPr marL="457200" lvl="0" indent="-317500" algn="l" rtl="0">
              <a:spcBef>
                <a:spcPts val="0"/>
              </a:spcBef>
              <a:spcAft>
                <a:spcPts val="0"/>
              </a:spcAft>
              <a:buClr>
                <a:schemeClr val="accent1"/>
              </a:buClr>
              <a:buSzPts val="1400"/>
              <a:buChar char="●"/>
            </a:pPr>
            <a:r>
              <a:rPr lang="en-GB" b="1" dirty="0"/>
              <a:t>paying attention to how we feel</a:t>
            </a:r>
            <a:r>
              <a:rPr lang="en-GB" dirty="0"/>
              <a:t> particularly if we feel anxious or upset about something or someone, or are obsessing about something seen online </a:t>
            </a:r>
            <a:endParaRPr dirty="0"/>
          </a:p>
          <a:p>
            <a:pPr marL="457200" lvl="0" indent="-317500" algn="l" rtl="0">
              <a:spcBef>
                <a:spcPts val="0"/>
              </a:spcBef>
              <a:spcAft>
                <a:spcPts val="0"/>
              </a:spcAft>
              <a:buClr>
                <a:schemeClr val="accent1"/>
              </a:buClr>
              <a:buSzPts val="1400"/>
              <a:buChar char="●"/>
            </a:pPr>
            <a:r>
              <a:rPr lang="en-GB" b="1" dirty="0"/>
              <a:t>always talking to a trusted adult</a:t>
            </a:r>
            <a:r>
              <a:rPr lang="en-GB" dirty="0"/>
              <a:t> if we are unsure about something or someone online</a:t>
            </a:r>
          </a:p>
          <a:p>
            <a:pPr marL="0" lvl="0" indent="0">
              <a:buNone/>
            </a:pPr>
            <a:r>
              <a:rPr lang="en-GB" dirty="0"/>
              <a:t>Teach that personal information can be used in harmful ways, so it is sensible to be very careful about sharing:</a:t>
            </a:r>
          </a:p>
          <a:p>
            <a:pPr lvl="0">
              <a:lnSpc>
                <a:spcPct val="115000"/>
              </a:lnSpc>
              <a:spcBef>
                <a:spcPts val="1000"/>
              </a:spcBef>
            </a:pPr>
            <a:r>
              <a:rPr lang="en-GB" b="1" dirty="0"/>
              <a:t>contact details</a:t>
            </a:r>
            <a:r>
              <a:rPr lang="en-GB" dirty="0"/>
              <a:t>, e.g. phone numbers, email</a:t>
            </a:r>
          </a:p>
          <a:p>
            <a:pPr lvl="0">
              <a:lnSpc>
                <a:spcPct val="115000"/>
              </a:lnSpc>
            </a:pPr>
            <a:r>
              <a:rPr lang="en-GB" b="1" dirty="0"/>
              <a:t>other personal details</a:t>
            </a:r>
            <a:r>
              <a:rPr lang="en-GB" dirty="0"/>
              <a:t>, e.g. school, daily routine</a:t>
            </a:r>
          </a:p>
          <a:p>
            <a:pPr lvl="0">
              <a:lnSpc>
                <a:spcPct val="115000"/>
              </a:lnSpc>
            </a:pPr>
            <a:r>
              <a:rPr lang="en-GB" b="1" dirty="0"/>
              <a:t>security information</a:t>
            </a:r>
            <a:r>
              <a:rPr lang="en-GB" dirty="0"/>
              <a:t>, e.g. password, birthday</a:t>
            </a:r>
          </a:p>
          <a:p>
            <a:pPr lvl="0">
              <a:lnSpc>
                <a:spcPct val="115000"/>
              </a:lnSpc>
            </a:pPr>
            <a:r>
              <a:rPr lang="en-GB" b="1" dirty="0"/>
              <a:t>personal images</a:t>
            </a:r>
            <a:r>
              <a:rPr lang="en-GB" dirty="0"/>
              <a:t> (these can contain information that allows people to identify someone e.g. school uniform shown in a photo or on a live camera) </a:t>
            </a:r>
          </a:p>
          <a:p>
            <a:pPr marL="0" lvl="0" indent="0">
              <a:lnSpc>
                <a:spcPct val="115000"/>
              </a:lnSpc>
              <a:spcBef>
                <a:spcPts val="1000"/>
              </a:spcBef>
              <a:buNone/>
            </a:pPr>
            <a:r>
              <a:rPr lang="en-GB" dirty="0"/>
              <a:t>Demonstrate how to use </a:t>
            </a:r>
            <a:r>
              <a:rPr lang="en-GB" b="1" dirty="0"/>
              <a:t>privacy settings</a:t>
            </a:r>
            <a:r>
              <a:rPr lang="en-GB" dirty="0"/>
              <a:t> on online services, as well as functionality such as blocking users and disabling comments.</a:t>
            </a:r>
          </a:p>
          <a:p>
            <a:pPr marL="457200" lvl="0" indent="-317500" algn="l" rtl="0">
              <a:spcBef>
                <a:spcPts val="0"/>
              </a:spcBef>
              <a:spcAft>
                <a:spcPts val="0"/>
              </a:spcAft>
              <a:buClr>
                <a:schemeClr val="accent1"/>
              </a:buClr>
              <a:buSzPts val="1400"/>
              <a:buChar char="●"/>
            </a:pPr>
            <a:endParaRPr dirty="0"/>
          </a:p>
        </p:txBody>
      </p:sp>
      <p:sp>
        <p:nvSpPr>
          <p:cNvPr id="377" name="Google Shape;377;p61"/>
          <p:cNvSpPr txBox="1">
            <a:spLocks noGrp="1"/>
          </p:cNvSpPr>
          <p:nvPr>
            <p:ph type="body" idx="2"/>
          </p:nvPr>
        </p:nvSpPr>
        <p:spPr>
          <a:xfrm>
            <a:off x="7645612" y="216425"/>
            <a:ext cx="1228387" cy="2133900"/>
          </a:xfrm>
          <a:prstGeom prst="rect">
            <a:avLst/>
          </a:prstGeom>
          <a:solidFill>
            <a:srgbClr val="F3F2F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000" b="1" dirty="0"/>
              <a:t>STATUTORY GUIDANCE</a:t>
            </a:r>
            <a:br>
              <a:rPr lang="en-GB" sz="1000" dirty="0"/>
            </a:br>
            <a:r>
              <a:rPr lang="en-GB" sz="1000" dirty="0"/>
              <a:t>Know the rules and principles for keeping safe online, how to recognise risks, harmful content and contact, and how to report them. </a:t>
            </a:r>
            <a:br>
              <a:rPr lang="en-GB" sz="1600" dirty="0"/>
            </a:br>
            <a:endParaRPr sz="1600" i="1"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76" name="Google Shape;376;p61"/>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21</a:t>
            </a:fld>
            <a:endParaRPr dirty="0">
              <a:solidFill>
                <a:schemeClr val="tx1"/>
              </a:solidFill>
            </a:endParaRPr>
          </a:p>
        </p:txBody>
      </p:sp>
      <p:sp>
        <p:nvSpPr>
          <p:cNvPr id="378" name="Google Shape;378;p61"/>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3444628C-B08F-4DFE-B9AF-4C20D6EDFDB6}"/>
              </a:ext>
            </a:extLst>
          </p:cNvPr>
          <p:cNvSpPr/>
          <p:nvPr/>
        </p:nvSpPr>
        <p:spPr>
          <a:xfrm>
            <a:off x="6039650" y="2981405"/>
            <a:ext cx="2727832" cy="1060397"/>
          </a:xfrm>
          <a:prstGeom prst="wedgeEllipseCallout">
            <a:avLst>
              <a:gd name="adj1" fmla="val -58861"/>
              <a:gd name="adj2" fmla="val -2228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do we make these aspects age appropriate?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91"/>
        <p:cNvGrpSpPr/>
        <p:nvPr/>
      </p:nvGrpSpPr>
      <p:grpSpPr>
        <a:xfrm>
          <a:off x="0" y="0"/>
          <a:ext cx="0" cy="0"/>
          <a:chOff x="0" y="0"/>
          <a:chExt cx="0" cy="0"/>
        </a:xfrm>
      </p:grpSpPr>
      <p:sp>
        <p:nvSpPr>
          <p:cNvPr id="392" name="Google Shape;392;p6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000" dirty="0">
                <a:solidFill>
                  <a:srgbClr val="00B050"/>
                </a:solidFill>
              </a:rPr>
              <a:t>Harmful online content</a:t>
            </a:r>
            <a:endParaRPr sz="2000" dirty="0">
              <a:solidFill>
                <a:srgbClr val="00B050"/>
              </a:solidFill>
            </a:endParaRPr>
          </a:p>
        </p:txBody>
      </p:sp>
      <p:sp>
        <p:nvSpPr>
          <p:cNvPr id="393" name="Google Shape;393;p63"/>
          <p:cNvSpPr txBox="1">
            <a:spLocks noGrp="1"/>
          </p:cNvSpPr>
          <p:nvPr>
            <p:ph type="body" idx="1"/>
          </p:nvPr>
        </p:nvSpPr>
        <p:spPr>
          <a:xfrm>
            <a:off x="270000" y="789000"/>
            <a:ext cx="4401892" cy="4244042"/>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Ensure pupils know, at an appropriate age, boundaries of acceptability for violent and sexual content (images and words). Teach pupils to </a:t>
            </a:r>
            <a:r>
              <a:rPr lang="en-GB" b="1" dirty="0">
                <a:solidFill>
                  <a:srgbClr val="000000"/>
                </a:solidFill>
              </a:rPr>
              <a:t>tell a trusted adult</a:t>
            </a:r>
            <a:r>
              <a:rPr lang="en-GB" dirty="0">
                <a:solidFill>
                  <a:srgbClr val="000000"/>
                </a:solidFill>
              </a:rPr>
              <a:t> if they accidentally see or download such content. </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Teachers should take care to: </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avoid inadvertently drawing attention to the existence of such content</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ensure filtering is always in place to minimise the risks in school</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Schools can also remind parents about the importance of </a:t>
            </a:r>
            <a:r>
              <a:rPr lang="en-GB" b="1" dirty="0">
                <a:solidFill>
                  <a:srgbClr val="000000"/>
                </a:solidFill>
              </a:rPr>
              <a:t>parental controls</a:t>
            </a:r>
            <a:r>
              <a:rPr lang="en-GB" dirty="0">
                <a:solidFill>
                  <a:srgbClr val="000000"/>
                </a:solidFill>
              </a:rPr>
              <a:t> for domestic internet access.</a:t>
            </a:r>
            <a:endParaRPr dirty="0">
              <a:solidFill>
                <a:srgbClr val="000000"/>
              </a:solidFill>
            </a:endParaRPr>
          </a:p>
        </p:txBody>
      </p:sp>
      <p:sp>
        <p:nvSpPr>
          <p:cNvPr id="394" name="Google Shape;394;p63"/>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22</a:t>
            </a:fld>
            <a:endParaRPr dirty="0">
              <a:solidFill>
                <a:schemeClr val="tx1"/>
              </a:solidFill>
            </a:endParaRPr>
          </a:p>
        </p:txBody>
      </p:sp>
      <p:sp>
        <p:nvSpPr>
          <p:cNvPr id="396" name="Google Shape;396;p63"/>
          <p:cNvSpPr txBox="1">
            <a:spLocks noGrp="1"/>
          </p:cNvSpPr>
          <p:nvPr>
            <p:ph type="subTitle" idx="4294967295"/>
          </p:nvPr>
        </p:nvSpPr>
        <p:spPr>
          <a:xfrm>
            <a:off x="4033044" y="4620838"/>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Text Placeholder 1">
            <a:extLst>
              <a:ext uri="{FF2B5EF4-FFF2-40B4-BE49-F238E27FC236}">
                <a16:creationId xmlns:a16="http://schemas.microsoft.com/office/drawing/2014/main" id="{66B68159-2040-492F-9BD1-23CE765B756E}"/>
              </a:ext>
            </a:extLst>
          </p:cNvPr>
          <p:cNvSpPr>
            <a:spLocks noGrp="1"/>
          </p:cNvSpPr>
          <p:nvPr>
            <p:ph type="body" idx="2"/>
          </p:nvPr>
        </p:nvSpPr>
        <p:spPr>
          <a:xfrm>
            <a:off x="4671892" y="875980"/>
            <a:ext cx="4160408" cy="3692895"/>
          </a:xfrm>
        </p:spPr>
        <p:txBody>
          <a:bodyPr/>
          <a:lstStyle/>
          <a:p>
            <a:pPr marL="0" lvl="0" indent="0">
              <a:lnSpc>
                <a:spcPct val="115000"/>
              </a:lnSpc>
              <a:buNone/>
            </a:pPr>
            <a:r>
              <a:rPr lang="en-GB" dirty="0"/>
              <a:t>Teach that people can be exposed to harmful content in different ways - e.g. through a message or a link. Ways people can try to avoid harmful content include:</a:t>
            </a:r>
          </a:p>
          <a:p>
            <a:pPr lvl="0">
              <a:spcBef>
                <a:spcPts val="1000"/>
              </a:spcBef>
            </a:pPr>
            <a:r>
              <a:rPr lang="en-GB" b="1" dirty="0"/>
              <a:t>not opening or resharing attachments/links </a:t>
            </a:r>
            <a:r>
              <a:rPr lang="en-GB" dirty="0"/>
              <a:t>we are not sure about (or asking a trusted adult first)</a:t>
            </a:r>
          </a:p>
          <a:p>
            <a:pPr lvl="0"/>
            <a:r>
              <a:rPr lang="en-GB" b="1" dirty="0"/>
              <a:t>not opening or replying</a:t>
            </a:r>
            <a:r>
              <a:rPr lang="en-GB" dirty="0"/>
              <a:t> to messages from unknown people or organisations </a:t>
            </a:r>
          </a:p>
          <a:p>
            <a:pPr lvl="0">
              <a:lnSpc>
                <a:spcPct val="115000"/>
              </a:lnSpc>
            </a:pPr>
            <a:r>
              <a:rPr lang="en-GB" b="1" dirty="0"/>
              <a:t>not sharing their device camera/webcam</a:t>
            </a:r>
            <a:r>
              <a:rPr lang="en-GB" dirty="0"/>
              <a:t> with people they do not know (e.g. video chat)</a:t>
            </a:r>
          </a:p>
          <a:p>
            <a:pPr lvl="0"/>
            <a:r>
              <a:rPr lang="en-GB" b="1" dirty="0"/>
              <a:t>turning off a device or app, or closing a window</a:t>
            </a:r>
            <a:r>
              <a:rPr lang="en-GB" dirty="0"/>
              <a:t> if we see something harmful </a:t>
            </a:r>
          </a:p>
          <a:p>
            <a:endParaRPr lang="en-GB" dirty="0"/>
          </a:p>
        </p:txBody>
      </p:sp>
      <p:sp>
        <p:nvSpPr>
          <p:cNvPr id="8" name="Google Shape;401;p64">
            <a:extLst>
              <a:ext uri="{FF2B5EF4-FFF2-40B4-BE49-F238E27FC236}">
                <a16:creationId xmlns:a16="http://schemas.microsoft.com/office/drawing/2014/main" id="{C951BDD7-1AAC-4A8D-BE40-AE432E5EDAEF}"/>
              </a:ext>
            </a:extLst>
          </p:cNvPr>
          <p:cNvSpPr txBox="1">
            <a:spLocks/>
          </p:cNvSpPr>
          <p:nvPr/>
        </p:nvSpPr>
        <p:spPr>
          <a:xfrm>
            <a:off x="4572000" y="233210"/>
            <a:ext cx="5865600" cy="572700"/>
          </a:xfrm>
          <a:prstGeom prst="rect">
            <a:avLst/>
          </a:prstGeom>
          <a:noFill/>
          <a:ln>
            <a:noFill/>
          </a:ln>
        </p:spPr>
        <p:txBody>
          <a:bodyPr spcFirstLastPara="1" vert="horz" wrap="square" lIns="91425" tIns="91425" rIns="91425" bIns="91425" rtlCol="0" anchor="t" anchorCtr="0">
            <a:noAutofit/>
          </a:bodyPr>
          <a:lstStyle>
            <a:lvl1pPr lvl="0" algn="l" defTabSz="342900" rtl="0" eaLnBrk="1" latinLnBrk="0" hangingPunct="1">
              <a:spcBef>
                <a:spcPts val="0"/>
              </a:spcBef>
              <a:spcAft>
                <a:spcPts val="0"/>
              </a:spcAft>
              <a:buSzPts val="2800"/>
              <a:buNone/>
              <a:defRPr sz="2700" kern="1200">
                <a:solidFill>
                  <a:schemeClr val="accent1"/>
                </a:solidFill>
                <a:latin typeface="+mj-lt"/>
                <a:ea typeface="+mj-ea"/>
                <a:cs typeface="+mj-cs"/>
              </a:defRPr>
            </a:lvl1pPr>
            <a:lvl2pPr lvl="1" rtl="0" eaLnBrk="1" hangingPunct="1">
              <a:spcBef>
                <a:spcPts val="0"/>
              </a:spcBef>
              <a:spcAft>
                <a:spcPts val="0"/>
              </a:spcAft>
              <a:buSzPts val="2800"/>
              <a:buNone/>
              <a:defRPr>
                <a:solidFill>
                  <a:schemeClr val="tx2"/>
                </a:solidFill>
              </a:defRPr>
            </a:lvl2pPr>
            <a:lvl3pPr lvl="2" rtl="0" eaLnBrk="1" hangingPunct="1">
              <a:spcBef>
                <a:spcPts val="0"/>
              </a:spcBef>
              <a:spcAft>
                <a:spcPts val="0"/>
              </a:spcAft>
              <a:buSzPts val="2800"/>
              <a:buNone/>
              <a:defRPr>
                <a:solidFill>
                  <a:schemeClr val="tx2"/>
                </a:solidFill>
              </a:defRPr>
            </a:lvl3pPr>
            <a:lvl4pPr lvl="3" rtl="0" eaLnBrk="1" hangingPunct="1">
              <a:spcBef>
                <a:spcPts val="0"/>
              </a:spcBef>
              <a:spcAft>
                <a:spcPts val="0"/>
              </a:spcAft>
              <a:buSzPts val="2800"/>
              <a:buNone/>
              <a:defRPr>
                <a:solidFill>
                  <a:schemeClr val="tx2"/>
                </a:solidFill>
              </a:defRPr>
            </a:lvl4pPr>
            <a:lvl5pPr lvl="4" rtl="0" eaLnBrk="1" hangingPunct="1">
              <a:spcBef>
                <a:spcPts val="0"/>
              </a:spcBef>
              <a:spcAft>
                <a:spcPts val="0"/>
              </a:spcAft>
              <a:buSzPts val="2800"/>
              <a:buNone/>
              <a:defRPr>
                <a:solidFill>
                  <a:schemeClr val="tx2"/>
                </a:solidFill>
              </a:defRPr>
            </a:lvl5pPr>
            <a:lvl6pPr lvl="5" rtl="0" eaLnBrk="1" hangingPunct="1">
              <a:spcBef>
                <a:spcPts val="0"/>
              </a:spcBef>
              <a:spcAft>
                <a:spcPts val="0"/>
              </a:spcAft>
              <a:buSzPts val="2800"/>
              <a:buNone/>
              <a:defRPr>
                <a:solidFill>
                  <a:schemeClr val="tx2"/>
                </a:solidFill>
              </a:defRPr>
            </a:lvl6pPr>
            <a:lvl7pPr lvl="6" rtl="0" eaLnBrk="1" hangingPunct="1">
              <a:spcBef>
                <a:spcPts val="0"/>
              </a:spcBef>
              <a:spcAft>
                <a:spcPts val="0"/>
              </a:spcAft>
              <a:buSzPts val="2800"/>
              <a:buNone/>
              <a:defRPr>
                <a:solidFill>
                  <a:schemeClr val="tx2"/>
                </a:solidFill>
              </a:defRPr>
            </a:lvl7pPr>
            <a:lvl8pPr lvl="7" rtl="0" eaLnBrk="1" hangingPunct="1">
              <a:spcBef>
                <a:spcPts val="0"/>
              </a:spcBef>
              <a:spcAft>
                <a:spcPts val="0"/>
              </a:spcAft>
              <a:buSzPts val="2800"/>
              <a:buNone/>
              <a:defRPr>
                <a:solidFill>
                  <a:schemeClr val="tx2"/>
                </a:solidFill>
              </a:defRPr>
            </a:lvl8pPr>
            <a:lvl9pPr lvl="8" rtl="0" eaLnBrk="1" hangingPunct="1">
              <a:spcBef>
                <a:spcPts val="0"/>
              </a:spcBef>
              <a:spcAft>
                <a:spcPts val="0"/>
              </a:spcAft>
              <a:buSzPts val="2800"/>
              <a:buNone/>
              <a:defRPr>
                <a:solidFill>
                  <a:schemeClr val="tx2"/>
                </a:solidFill>
              </a:defRPr>
            </a:lvl9pPr>
          </a:lstStyle>
          <a:p>
            <a:pPr>
              <a:buClrTx/>
              <a:buFontTx/>
            </a:pPr>
            <a:r>
              <a:rPr lang="en-GB" sz="2000" dirty="0">
                <a:solidFill>
                  <a:srgbClr val="00B050"/>
                </a:solidFill>
              </a:rPr>
              <a:t>Helping to avoid harmful content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sp>
        <p:nvSpPr>
          <p:cNvPr id="410" name="Google Shape;410;p65"/>
          <p:cNvSpPr txBox="1">
            <a:spLocks noGrp="1"/>
          </p:cNvSpPr>
          <p:nvPr>
            <p:ph type="title"/>
          </p:nvPr>
        </p:nvSpPr>
        <p:spPr>
          <a:xfrm>
            <a:off x="270000" y="216425"/>
            <a:ext cx="5865600" cy="472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000" dirty="0">
                <a:solidFill>
                  <a:schemeClr val="accent1"/>
                </a:solidFill>
              </a:rPr>
              <a:t>Harmful behaviour online</a:t>
            </a:r>
            <a:endParaRPr sz="2000" dirty="0">
              <a:solidFill>
                <a:schemeClr val="accent1"/>
              </a:solidFill>
            </a:endParaRPr>
          </a:p>
        </p:txBody>
      </p:sp>
      <p:sp>
        <p:nvSpPr>
          <p:cNvPr id="411" name="Google Shape;411;p65"/>
          <p:cNvSpPr txBox="1">
            <a:spLocks noGrp="1"/>
          </p:cNvSpPr>
          <p:nvPr>
            <p:ph type="body" idx="1"/>
          </p:nvPr>
        </p:nvSpPr>
        <p:spPr>
          <a:xfrm>
            <a:off x="0" y="607039"/>
            <a:ext cx="7428748" cy="453646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pupils that sometimes people might behave in ways online that might be harmful to us or other people.</a:t>
            </a:r>
            <a:endParaRPr dirty="0"/>
          </a:p>
          <a:p>
            <a:pPr marL="0" lvl="0" indent="0" algn="l" rtl="0">
              <a:spcBef>
                <a:spcPts val="1000"/>
              </a:spcBef>
              <a:spcAft>
                <a:spcPts val="0"/>
              </a:spcAft>
              <a:buNone/>
            </a:pPr>
            <a:r>
              <a:rPr lang="en-GB" dirty="0"/>
              <a:t>This can include:</a:t>
            </a:r>
            <a:endParaRPr dirty="0"/>
          </a:p>
          <a:p>
            <a:pPr marL="457200" lvl="0" indent="-317500" algn="l" rtl="0">
              <a:spcBef>
                <a:spcPts val="1000"/>
              </a:spcBef>
              <a:spcAft>
                <a:spcPts val="0"/>
              </a:spcAft>
              <a:buClr>
                <a:schemeClr val="accent1"/>
              </a:buClr>
              <a:buSzPts val="1400"/>
              <a:buChar char="●"/>
            </a:pPr>
            <a:r>
              <a:rPr lang="en-GB" b="1" dirty="0"/>
              <a:t>pressuring us</a:t>
            </a:r>
            <a:r>
              <a:rPr lang="en-GB" dirty="0"/>
              <a:t> e.g. to send picture or videos, to meet offline, or share private information</a:t>
            </a:r>
            <a:endParaRPr dirty="0"/>
          </a:p>
          <a:p>
            <a:pPr marL="457200" lvl="0" indent="-317500" algn="l" rtl="0">
              <a:spcBef>
                <a:spcPts val="0"/>
              </a:spcBef>
              <a:spcAft>
                <a:spcPts val="0"/>
              </a:spcAft>
              <a:buClr>
                <a:schemeClr val="accent1"/>
              </a:buClr>
              <a:buSzPts val="1400"/>
              <a:buChar char="●"/>
            </a:pPr>
            <a:r>
              <a:rPr lang="en-GB" b="1" dirty="0"/>
              <a:t>sending us things that make us uncomfortable </a:t>
            </a:r>
            <a:r>
              <a:rPr lang="en-GB" dirty="0"/>
              <a:t>or that we think should not have been sent</a:t>
            </a:r>
            <a:endParaRPr dirty="0"/>
          </a:p>
          <a:p>
            <a:pPr marL="457200" lvl="0" indent="-317500" algn="l" rtl="0">
              <a:spcBef>
                <a:spcPts val="0"/>
              </a:spcBef>
              <a:spcAft>
                <a:spcPts val="0"/>
              </a:spcAft>
              <a:buClr>
                <a:schemeClr val="accent1"/>
              </a:buClr>
              <a:buSzPts val="1400"/>
              <a:buChar char="●"/>
            </a:pPr>
            <a:r>
              <a:rPr lang="en-GB" b="1" dirty="0"/>
              <a:t>bullying us</a:t>
            </a:r>
            <a:r>
              <a:rPr lang="en-GB" dirty="0"/>
              <a:t> by saying mean things or making us feel bad about ourselves</a:t>
            </a:r>
          </a:p>
          <a:p>
            <a:pPr marL="457200" lvl="0" indent="-317500" algn="l" rtl="0">
              <a:spcBef>
                <a:spcPts val="0"/>
              </a:spcBef>
              <a:spcAft>
                <a:spcPts val="0"/>
              </a:spcAft>
              <a:buClr>
                <a:schemeClr val="accent1"/>
              </a:buClr>
              <a:buSzPts val="1400"/>
              <a:buChar char="●"/>
            </a:pPr>
            <a:endParaRPr lang="en-GB" dirty="0"/>
          </a:p>
          <a:p>
            <a:pPr marL="0" lvl="0" indent="0">
              <a:buNone/>
            </a:pPr>
            <a:r>
              <a:rPr lang="en-GB" dirty="0"/>
              <a:t>Teach that social media sites and games often encourage us to add ‘friends’, suggesting people we might know based on data they store about us. Explain that we should be careful about adding a ‘friend’ we have never met in person. </a:t>
            </a:r>
          </a:p>
          <a:p>
            <a:pPr marL="0" lvl="0" indent="0">
              <a:spcBef>
                <a:spcPts val="1000"/>
              </a:spcBef>
              <a:buNone/>
            </a:pPr>
            <a:r>
              <a:rPr lang="en-GB" dirty="0"/>
              <a:t>While people do make friends online there are risks and important ways to stay safe online.</a:t>
            </a:r>
          </a:p>
          <a:p>
            <a:pPr marL="0" lvl="0" indent="0">
              <a:spcBef>
                <a:spcPts val="1000"/>
              </a:spcBef>
              <a:buClr>
                <a:schemeClr val="dk1"/>
              </a:buClr>
              <a:buSzPts val="1100"/>
              <a:buNone/>
            </a:pPr>
            <a:r>
              <a:rPr lang="en-GB" dirty="0"/>
              <a:t>Also explain that some social media sites, apps and games have</a:t>
            </a:r>
            <a:r>
              <a:rPr lang="en-GB" b="1" dirty="0"/>
              <a:t> age restrictions </a:t>
            </a:r>
            <a:r>
              <a:rPr lang="en-GB" dirty="0"/>
              <a:t>because not all content is age-appropriate and also to keep young people safe. </a:t>
            </a:r>
          </a:p>
          <a:p>
            <a:pPr marL="457200" lvl="0" indent="-317500" algn="l" rtl="0">
              <a:spcBef>
                <a:spcPts val="0"/>
              </a:spcBef>
              <a:spcAft>
                <a:spcPts val="0"/>
              </a:spcAft>
              <a:buClr>
                <a:schemeClr val="accent1"/>
              </a:buClr>
              <a:buSzPts val="1400"/>
              <a:buChar char="●"/>
            </a:pPr>
            <a:endParaRPr dirty="0"/>
          </a:p>
        </p:txBody>
      </p:sp>
      <p:sp>
        <p:nvSpPr>
          <p:cNvPr id="413" name="Google Shape;413;p65"/>
          <p:cNvSpPr txBox="1">
            <a:spLocks noGrp="1"/>
          </p:cNvSpPr>
          <p:nvPr>
            <p:ph type="body" idx="2"/>
          </p:nvPr>
        </p:nvSpPr>
        <p:spPr>
          <a:xfrm>
            <a:off x="7484248" y="216425"/>
            <a:ext cx="1389751"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000" b="1" dirty="0"/>
              <a:t>STATUTORY GUIDANCE</a:t>
            </a:r>
            <a:br>
              <a:rPr lang="en-GB" sz="1000" dirty="0"/>
            </a:br>
            <a:r>
              <a:rPr lang="en-GB" sz="1000" dirty="0"/>
              <a:t>Know how to critically consider their online friendships and sources of information including awareness of the risks associated with people they have never met. </a:t>
            </a:r>
            <a:endParaRPr sz="10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12" name="Google Shape;412;p65"/>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23</a:t>
            </a:fld>
            <a:endParaRPr dirty="0">
              <a:solidFill>
                <a:schemeClr val="tx1"/>
              </a:solidFill>
            </a:endParaRPr>
          </a:p>
        </p:txBody>
      </p:sp>
      <p:sp>
        <p:nvSpPr>
          <p:cNvPr id="414" name="Google Shape;414;p65"/>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8A40093F-857F-40DB-AC2E-521CFA559ABA}"/>
              </a:ext>
            </a:extLst>
          </p:cNvPr>
          <p:cNvSpPr/>
          <p:nvPr/>
        </p:nvSpPr>
        <p:spPr>
          <a:xfrm>
            <a:off x="7255546" y="2636993"/>
            <a:ext cx="1847154" cy="1716675"/>
          </a:xfrm>
          <a:prstGeom prst="wedgeEllipseCallout">
            <a:avLst>
              <a:gd name="adj1" fmla="val -69751"/>
              <a:gd name="adj2" fmla="val -64305"/>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How do we ensure that children understand this could apply for strangers </a:t>
            </a:r>
            <a:r>
              <a:rPr lang="en-GB" sz="1200" u="sng" dirty="0">
                <a:solidFill>
                  <a:schemeClr val="tx1"/>
                </a:solidFill>
              </a:rPr>
              <a:t>and </a:t>
            </a:r>
            <a:r>
              <a:rPr lang="en-GB" sz="1200" dirty="0">
                <a:solidFill>
                  <a:schemeClr val="tx1"/>
                </a:solidFill>
              </a:rPr>
              <a:t>people they know</a:t>
            </a:r>
            <a:r>
              <a:rPr lang="en-GB" dirty="0">
                <a:solidFill>
                  <a:schemeClr val="tx1"/>
                </a:solidFill>
              </a:rPr>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67"/>
          <p:cNvSpPr txBox="1">
            <a:spLocks noGrp="1"/>
          </p:cNvSpPr>
          <p:nvPr>
            <p:ph type="title"/>
          </p:nvPr>
        </p:nvSpPr>
        <p:spPr>
          <a:xfrm>
            <a:off x="270000" y="24324"/>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Defining ‘strangers’ online </a:t>
            </a:r>
            <a:endParaRPr dirty="0">
              <a:solidFill>
                <a:schemeClr val="accent1"/>
              </a:solidFill>
            </a:endParaRPr>
          </a:p>
        </p:txBody>
      </p:sp>
      <p:sp>
        <p:nvSpPr>
          <p:cNvPr id="429" name="Google Shape;429;p67"/>
          <p:cNvSpPr txBox="1">
            <a:spLocks noGrp="1"/>
          </p:cNvSpPr>
          <p:nvPr>
            <p:ph type="body" idx="1"/>
          </p:nvPr>
        </p:nvSpPr>
        <p:spPr>
          <a:xfrm>
            <a:off x="0" y="466270"/>
            <a:ext cx="7584140" cy="465290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a ‘stranger’ online is anyone we have not met in person. This could be someone who: </a:t>
            </a:r>
            <a:endParaRPr dirty="0"/>
          </a:p>
          <a:p>
            <a:pPr marL="457200" lvl="0" indent="-317500" algn="l" rtl="0">
              <a:spcBef>
                <a:spcPts val="1000"/>
              </a:spcBef>
              <a:spcAft>
                <a:spcPts val="0"/>
              </a:spcAft>
              <a:buClr>
                <a:schemeClr val="accent1"/>
              </a:buClr>
              <a:buSzPts val="1400"/>
              <a:buChar char="●"/>
            </a:pPr>
            <a:r>
              <a:rPr lang="en-GB" dirty="0"/>
              <a:t>contacts us on social media or in an online game</a:t>
            </a:r>
            <a:endParaRPr dirty="0"/>
          </a:p>
          <a:p>
            <a:pPr marL="457200" lvl="0" indent="-317500" algn="l" rtl="0">
              <a:spcBef>
                <a:spcPts val="0"/>
              </a:spcBef>
              <a:spcAft>
                <a:spcPts val="0"/>
              </a:spcAft>
              <a:buClr>
                <a:schemeClr val="accent1"/>
              </a:buClr>
              <a:buSzPts val="1400"/>
              <a:buChar char="●"/>
            </a:pPr>
            <a:r>
              <a:rPr lang="en-GB" dirty="0"/>
              <a:t>we have an online friendship with but have not met </a:t>
            </a:r>
            <a:endParaRPr dirty="0"/>
          </a:p>
          <a:p>
            <a:pPr marL="457200" lvl="0" indent="-317500" algn="l" rtl="0">
              <a:spcBef>
                <a:spcPts val="0"/>
              </a:spcBef>
              <a:spcAft>
                <a:spcPts val="0"/>
              </a:spcAft>
              <a:buClr>
                <a:schemeClr val="accent1"/>
              </a:buClr>
              <a:buSzPts val="1400"/>
              <a:buChar char="●"/>
            </a:pPr>
            <a:r>
              <a:rPr lang="en-GB" dirty="0"/>
              <a:t>says they know us, our friends or our family, but that we have never met offline</a:t>
            </a:r>
            <a:endParaRPr dirty="0"/>
          </a:p>
          <a:p>
            <a:pPr marL="0" lvl="0" indent="0" algn="l" rtl="0">
              <a:spcBef>
                <a:spcPts val="1000"/>
              </a:spcBef>
              <a:spcAft>
                <a:spcPts val="0"/>
              </a:spcAft>
              <a:buNone/>
            </a:pPr>
            <a:r>
              <a:rPr lang="en-GB" dirty="0">
                <a:solidFill>
                  <a:srgbClr val="000000"/>
                </a:solidFill>
              </a:rPr>
              <a:t>Teach that being </a:t>
            </a:r>
            <a:r>
              <a:rPr lang="en-GB" b="1" dirty="0">
                <a:solidFill>
                  <a:srgbClr val="000000"/>
                </a:solidFill>
              </a:rPr>
              <a:t>polite does not mean we have to reply to a stranger</a:t>
            </a:r>
            <a:r>
              <a:rPr lang="en-GB" dirty="0">
                <a:solidFill>
                  <a:srgbClr val="000000"/>
                </a:solidFill>
              </a:rPr>
              <a:t>. It is also not rude to stop talking to someone who makes us feel uncomfortable. </a:t>
            </a:r>
            <a:endParaRPr dirty="0">
              <a:solidFill>
                <a:srgbClr val="000000"/>
              </a:solidFill>
            </a:endParaRPr>
          </a:p>
          <a:p>
            <a:pPr marL="0" lvl="0" indent="0" algn="l" rtl="0">
              <a:spcBef>
                <a:spcPts val="1000"/>
              </a:spcBef>
              <a:spcAft>
                <a:spcPts val="0"/>
              </a:spcAft>
              <a:buClr>
                <a:schemeClr val="dk1"/>
              </a:buClr>
              <a:buSzPts val="1100"/>
              <a:buFont typeface="Arial"/>
              <a:buNone/>
            </a:pPr>
            <a:r>
              <a:rPr lang="en-GB" dirty="0"/>
              <a:t>Pupils should </a:t>
            </a:r>
            <a:r>
              <a:rPr lang="en-GB" b="1" dirty="0"/>
              <a:t>tell a trusted adult</a:t>
            </a:r>
            <a:r>
              <a:rPr lang="en-GB" dirty="0"/>
              <a:t> if they are unsure of someone they have met online.</a:t>
            </a:r>
          </a:p>
          <a:p>
            <a:pPr marL="0" lvl="0" indent="0" algn="l" rtl="0">
              <a:spcBef>
                <a:spcPts val="1000"/>
              </a:spcBef>
              <a:spcAft>
                <a:spcPts val="0"/>
              </a:spcAft>
              <a:buClr>
                <a:schemeClr val="dk1"/>
              </a:buClr>
              <a:buSzPts val="1100"/>
              <a:buFont typeface="Arial"/>
              <a:buNone/>
            </a:pPr>
            <a:endParaRPr lang="en-GB" dirty="0"/>
          </a:p>
          <a:p>
            <a:pPr marL="0" lvl="0" indent="0">
              <a:buNone/>
            </a:pPr>
            <a:r>
              <a:rPr lang="en-GB" dirty="0"/>
              <a:t>Emphasise the </a:t>
            </a:r>
            <a:r>
              <a:rPr lang="en-GB" b="1" dirty="0"/>
              <a:t>danger of meeting someone in person that we have only talked to online</a:t>
            </a:r>
            <a:r>
              <a:rPr lang="en-GB" dirty="0"/>
              <a:t> and that pupils must never do this. </a:t>
            </a:r>
          </a:p>
          <a:p>
            <a:pPr marL="0" lvl="0" indent="0">
              <a:spcBef>
                <a:spcPts val="1000"/>
              </a:spcBef>
              <a:buNone/>
            </a:pPr>
            <a:r>
              <a:rPr lang="en-GB" dirty="0"/>
              <a:t>Pupils should </a:t>
            </a:r>
            <a:r>
              <a:rPr lang="en-GB" b="1" dirty="0"/>
              <a:t>always tell a trusted adult</a:t>
            </a:r>
            <a:r>
              <a:rPr lang="en-GB" dirty="0"/>
              <a:t> if someone they have only met online starts asking to meet in person, or pressures them to share personal information or images.</a:t>
            </a:r>
          </a:p>
          <a:p>
            <a:pPr marL="0" lvl="0" indent="0">
              <a:spcBef>
                <a:spcPts val="1000"/>
              </a:spcBef>
              <a:buNone/>
            </a:pPr>
            <a:r>
              <a:rPr lang="en-GB" dirty="0"/>
              <a:t>Everyone has the right to feel safe and to tell a trusted adult if they are concerned. People who may want to harm children sometimes say not to tell trusted adults about them and to keep things secret.</a:t>
            </a:r>
          </a:p>
          <a:p>
            <a:pPr marL="0" lvl="0" indent="0" algn="l" rtl="0">
              <a:spcBef>
                <a:spcPts val="1000"/>
              </a:spcBef>
              <a:spcAft>
                <a:spcPts val="0"/>
              </a:spcAft>
              <a:buClr>
                <a:schemeClr val="dk1"/>
              </a:buClr>
              <a:buSzPts val="1100"/>
              <a:buFont typeface="Arial"/>
              <a:buNone/>
            </a:pPr>
            <a:endParaRPr dirty="0">
              <a:solidFill>
                <a:srgbClr val="FF0000"/>
              </a:solidFill>
            </a:endParaRPr>
          </a:p>
          <a:p>
            <a:pPr marL="0" lvl="0" indent="0" algn="l" rtl="0">
              <a:spcBef>
                <a:spcPts val="0"/>
              </a:spcBef>
              <a:spcAft>
                <a:spcPts val="0"/>
              </a:spcAft>
              <a:buNone/>
            </a:pPr>
            <a:endParaRPr dirty="0">
              <a:solidFill>
                <a:srgbClr val="FF0000"/>
              </a:solidFill>
            </a:endParaRPr>
          </a:p>
          <a:p>
            <a:pPr marL="0" lvl="0" indent="0" algn="l" rtl="0">
              <a:spcBef>
                <a:spcPts val="0"/>
              </a:spcBef>
              <a:spcAft>
                <a:spcPts val="0"/>
              </a:spcAft>
              <a:buNone/>
            </a:pPr>
            <a:endParaRPr dirty="0"/>
          </a:p>
          <a:p>
            <a:pPr marL="0" lvl="0" indent="0" algn="l" rtl="0">
              <a:spcBef>
                <a:spcPts val="1000"/>
              </a:spcBef>
              <a:spcAft>
                <a:spcPts val="0"/>
              </a:spcAft>
              <a:buNone/>
            </a:pPr>
            <a:endParaRPr dirty="0"/>
          </a:p>
          <a:p>
            <a:pPr marL="0" lvl="0" indent="0" algn="l" rtl="0">
              <a:spcBef>
                <a:spcPts val="0"/>
              </a:spcBef>
              <a:spcAft>
                <a:spcPts val="0"/>
              </a:spcAft>
              <a:buNone/>
            </a:pPr>
            <a:endParaRPr dirty="0"/>
          </a:p>
          <a:p>
            <a:pPr marL="0" lvl="0" indent="0" algn="l" rtl="0">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31" name="Google Shape;431;p67"/>
          <p:cNvSpPr txBox="1">
            <a:spLocks noGrp="1"/>
          </p:cNvSpPr>
          <p:nvPr>
            <p:ph type="body" idx="2"/>
          </p:nvPr>
        </p:nvSpPr>
        <p:spPr>
          <a:xfrm>
            <a:off x="7637928" y="216425"/>
            <a:ext cx="1236071"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000" b="1" dirty="0"/>
              <a:t>STATUTORY GUIDANCE</a:t>
            </a:r>
            <a:br>
              <a:rPr lang="en-GB" sz="1000" dirty="0"/>
            </a:br>
            <a:r>
              <a:rPr lang="en-GB" sz="1000" dirty="0"/>
              <a:t>Know how to critically consider their online friendships and sources of information including awareness of the risks associated with people they have never met. </a:t>
            </a:r>
            <a:endParaRPr sz="10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30" name="Google Shape;430;p67"/>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24</a:t>
            </a:fld>
            <a:endParaRPr dirty="0">
              <a:solidFill>
                <a:schemeClr val="tx1"/>
              </a:solidFill>
            </a:endParaRPr>
          </a:p>
        </p:txBody>
      </p:sp>
      <p:sp>
        <p:nvSpPr>
          <p:cNvPr id="432" name="Google Shape;432;p67"/>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sp>
        <p:nvSpPr>
          <p:cNvPr id="446" name="Google Shape;446;p6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Danger of meeting strangers</a:t>
            </a:r>
            <a:endParaRPr dirty="0">
              <a:solidFill>
                <a:schemeClr val="accent1"/>
              </a:solidFill>
            </a:endParaRPr>
          </a:p>
        </p:txBody>
      </p:sp>
      <p:sp>
        <p:nvSpPr>
          <p:cNvPr id="447" name="Google Shape;447;p69"/>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it is very dangerous to meet someone we have only spoken to online because they: </a:t>
            </a:r>
            <a:endParaRPr dirty="0"/>
          </a:p>
          <a:p>
            <a:pPr marL="457200" lvl="0" indent="-317500" algn="l" rtl="0">
              <a:spcBef>
                <a:spcPts val="1000"/>
              </a:spcBef>
              <a:spcAft>
                <a:spcPts val="0"/>
              </a:spcAft>
              <a:buClr>
                <a:schemeClr val="accent1"/>
              </a:buClr>
              <a:buSzPts val="1400"/>
              <a:buChar char="●"/>
            </a:pPr>
            <a:r>
              <a:rPr lang="en-GB" dirty="0"/>
              <a:t>might not be who they say they are, e.g. they might be older or look very different</a:t>
            </a:r>
            <a:endParaRPr dirty="0"/>
          </a:p>
          <a:p>
            <a:pPr marL="457200" lvl="0" indent="-317500" algn="l" rtl="0">
              <a:spcBef>
                <a:spcPts val="0"/>
              </a:spcBef>
              <a:spcAft>
                <a:spcPts val="0"/>
              </a:spcAft>
              <a:buClr>
                <a:schemeClr val="accent1"/>
              </a:buClr>
              <a:buSzPts val="1400"/>
              <a:buChar char="●"/>
            </a:pPr>
            <a:r>
              <a:rPr lang="en-GB" dirty="0"/>
              <a:t>might not be someone we can trust </a:t>
            </a:r>
            <a:endParaRPr dirty="0"/>
          </a:p>
          <a:p>
            <a:pPr marL="457200" lvl="0" indent="-317500" algn="l" rtl="0">
              <a:spcBef>
                <a:spcPts val="0"/>
              </a:spcBef>
              <a:spcAft>
                <a:spcPts val="0"/>
              </a:spcAft>
              <a:buClr>
                <a:schemeClr val="accent1"/>
              </a:buClr>
              <a:buSzPts val="1400"/>
              <a:buChar char="●"/>
            </a:pPr>
            <a:r>
              <a:rPr lang="en-GB" dirty="0"/>
              <a:t>might not be a good person </a:t>
            </a:r>
            <a:endParaRPr dirty="0"/>
          </a:p>
          <a:p>
            <a:pPr marL="457200" lvl="0" indent="-317500" algn="l" rtl="0">
              <a:spcBef>
                <a:spcPts val="0"/>
              </a:spcBef>
              <a:spcAft>
                <a:spcPts val="0"/>
              </a:spcAft>
              <a:buClr>
                <a:schemeClr val="accent1"/>
              </a:buClr>
              <a:buSzPts val="1400"/>
              <a:buChar char="●"/>
            </a:pPr>
            <a:r>
              <a:rPr lang="en-GB" dirty="0"/>
              <a:t>might say that there will be a group of people or a party but could be lying</a:t>
            </a:r>
            <a:endParaRPr dirty="0"/>
          </a:p>
          <a:p>
            <a:pPr marL="0" lvl="0" indent="0" algn="l" rtl="0">
              <a:spcBef>
                <a:spcPts val="1000"/>
              </a:spcBef>
              <a:spcAft>
                <a:spcPts val="0"/>
              </a:spcAft>
              <a:buNone/>
            </a:pPr>
            <a:r>
              <a:rPr lang="en-GB" dirty="0"/>
              <a:t>This applies even if it is someone we have been chatting to for a long time who we feel like we know. </a:t>
            </a: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0"/>
              </a:spcBef>
              <a:spcAft>
                <a:spcPts val="0"/>
              </a:spcAft>
              <a:buNone/>
            </a:pPr>
            <a:endParaRPr dirty="0"/>
          </a:p>
          <a:p>
            <a:pPr marL="0" lvl="0" indent="0" algn="l" rtl="0">
              <a:spcBef>
                <a:spcPts val="1000"/>
              </a:spcBef>
              <a:spcAft>
                <a:spcPts val="0"/>
              </a:spcAft>
              <a:buNone/>
            </a:pPr>
            <a:endParaRPr dirty="0"/>
          </a:p>
          <a:p>
            <a:pPr marL="0" lvl="0" indent="0" algn="l" rtl="0">
              <a:spcBef>
                <a:spcPts val="0"/>
              </a:spcBef>
              <a:spcAft>
                <a:spcPts val="0"/>
              </a:spcAft>
              <a:buNone/>
            </a:pPr>
            <a:endParaRPr dirty="0"/>
          </a:p>
          <a:p>
            <a:pPr marL="0" lvl="0" indent="0" algn="l" rtl="0">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49" name="Google Shape;449;p69"/>
          <p:cNvSpPr txBox="1">
            <a:spLocks noGrp="1"/>
          </p:cNvSpPr>
          <p:nvPr>
            <p:ph type="body" idx="2"/>
          </p:nvPr>
        </p:nvSpPr>
        <p:spPr>
          <a:xfrm>
            <a:off x="6178800" y="216425"/>
            <a:ext cx="2695200" cy="23553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how to critically consider their online friendships and sources of information including awareness of the risks associated with people they have never met. </a:t>
            </a:r>
            <a:endParaRPr sz="16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48" name="Google Shape;448;p69"/>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25</a:t>
            </a:fld>
            <a:endParaRPr dirty="0">
              <a:solidFill>
                <a:schemeClr val="tx1"/>
              </a:solidFill>
            </a:endParaRPr>
          </a:p>
        </p:txBody>
      </p:sp>
      <p:sp>
        <p:nvSpPr>
          <p:cNvPr id="450" name="Google Shape;450;p69"/>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562262F7-DB9B-4524-AF2C-277AC64ABA3A}"/>
              </a:ext>
            </a:extLst>
          </p:cNvPr>
          <p:cNvSpPr/>
          <p:nvPr/>
        </p:nvSpPr>
        <p:spPr>
          <a:xfrm>
            <a:off x="3943806" y="3144299"/>
            <a:ext cx="2695200" cy="1782775"/>
          </a:xfrm>
          <a:prstGeom prst="wedgeEllipseCallout">
            <a:avLst>
              <a:gd name="adj1" fmla="val -63598"/>
              <a:gd name="adj2" fmla="val -25872"/>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can we assess what children already know? What perceptions do we have of our pupils?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54"/>
        <p:cNvGrpSpPr/>
        <p:nvPr/>
      </p:nvGrpSpPr>
      <p:grpSpPr>
        <a:xfrm>
          <a:off x="0" y="0"/>
          <a:ext cx="0" cy="0"/>
          <a:chOff x="0" y="0"/>
          <a:chExt cx="0" cy="0"/>
        </a:xfrm>
      </p:grpSpPr>
      <p:sp>
        <p:nvSpPr>
          <p:cNvPr id="455" name="Google Shape;455;p70"/>
          <p:cNvSpPr txBox="1">
            <a:spLocks noGrp="1"/>
          </p:cNvSpPr>
          <p:nvPr>
            <p:ph type="title"/>
          </p:nvPr>
        </p:nvSpPr>
        <p:spPr>
          <a:xfrm>
            <a:off x="0" y="0"/>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400" dirty="0">
                <a:solidFill>
                  <a:schemeClr val="accent1"/>
                </a:solidFill>
              </a:rPr>
              <a:t>How information is shared </a:t>
            </a:r>
            <a:endParaRPr sz="2400" dirty="0">
              <a:solidFill>
                <a:schemeClr val="accent1"/>
              </a:solidFill>
            </a:endParaRPr>
          </a:p>
        </p:txBody>
      </p:sp>
      <p:sp>
        <p:nvSpPr>
          <p:cNvPr id="456" name="Google Shape;456;p70"/>
          <p:cNvSpPr txBox="1">
            <a:spLocks noGrp="1"/>
          </p:cNvSpPr>
          <p:nvPr>
            <p:ph type="body" idx="1"/>
          </p:nvPr>
        </p:nvSpPr>
        <p:spPr>
          <a:xfrm>
            <a:off x="0" y="412482"/>
            <a:ext cx="7461196" cy="4731017"/>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older pupils that the internet is a series of connected computers. When data (information and images) is put on social media, for example, it is on the internet and could be viewed by lots of people.  </a:t>
            </a:r>
            <a:endParaRPr dirty="0"/>
          </a:p>
          <a:p>
            <a:pPr marL="0" lvl="0" indent="0" algn="l" rtl="0">
              <a:lnSpc>
                <a:spcPct val="115000"/>
              </a:lnSpc>
              <a:spcBef>
                <a:spcPts val="1000"/>
              </a:spcBef>
              <a:spcAft>
                <a:spcPts val="0"/>
              </a:spcAft>
              <a:buNone/>
            </a:pPr>
            <a:r>
              <a:rPr lang="en-GB" dirty="0"/>
              <a:t>Some websites have </a:t>
            </a:r>
            <a:r>
              <a:rPr lang="en-GB" b="1" dirty="0"/>
              <a:t>‘privacy settings’</a:t>
            </a:r>
            <a:r>
              <a:rPr lang="en-GB" dirty="0"/>
              <a:t> that help to control who sees information we share. These can be useful but may not be 100% effective so </a:t>
            </a:r>
            <a:r>
              <a:rPr lang="en-GB" b="1" dirty="0"/>
              <a:t>we must be careful about what information we put online.</a:t>
            </a:r>
            <a:endParaRPr b="1" dirty="0"/>
          </a:p>
          <a:p>
            <a:pPr marL="0" lvl="0" indent="0" algn="l" rtl="0">
              <a:lnSpc>
                <a:spcPct val="115000"/>
              </a:lnSpc>
              <a:spcBef>
                <a:spcPts val="1000"/>
              </a:spcBef>
              <a:spcAft>
                <a:spcPts val="0"/>
              </a:spcAft>
              <a:buNone/>
            </a:pPr>
            <a:r>
              <a:rPr lang="en-GB" dirty="0"/>
              <a:t>Teach that if other people can see our information and images, they can be taken without our permission, shared with others, and may be impossible to remove. </a:t>
            </a:r>
          </a:p>
          <a:p>
            <a:pPr marL="0" lvl="0" indent="0" algn="l" rtl="0">
              <a:lnSpc>
                <a:spcPct val="115000"/>
              </a:lnSpc>
              <a:spcBef>
                <a:spcPts val="1000"/>
              </a:spcBef>
              <a:spcAft>
                <a:spcPts val="0"/>
              </a:spcAft>
              <a:buNone/>
            </a:pPr>
            <a:endParaRPr lang="en-GB" dirty="0"/>
          </a:p>
          <a:p>
            <a:pPr marL="0" lvl="0" indent="0">
              <a:buNone/>
            </a:pPr>
            <a:r>
              <a:rPr lang="en-GB" dirty="0"/>
              <a:t>Explain that we should </a:t>
            </a:r>
            <a:r>
              <a:rPr lang="en-GB" b="1" dirty="0"/>
              <a:t>never share information or images that we do not want others (and potentially many others) to see</a:t>
            </a:r>
            <a:r>
              <a:rPr lang="en-GB" dirty="0"/>
              <a:t>. (Includes sending on a mobile.)</a:t>
            </a:r>
          </a:p>
          <a:p>
            <a:pPr marL="0" lvl="0" indent="0">
              <a:spcBef>
                <a:spcPts val="1000"/>
              </a:spcBef>
              <a:buNone/>
            </a:pPr>
            <a:r>
              <a:rPr lang="en-GB" dirty="0"/>
              <a:t>Although we might just share with one person, they could share the information or image further and in ways that are impossible to control. </a:t>
            </a:r>
          </a:p>
          <a:p>
            <a:pPr marL="0" lvl="0" indent="0">
              <a:lnSpc>
                <a:spcPct val="115000"/>
              </a:lnSpc>
              <a:spcBef>
                <a:spcPts val="1000"/>
              </a:spcBef>
              <a:buNone/>
            </a:pPr>
            <a:r>
              <a:rPr lang="en-GB" dirty="0"/>
              <a:t>It can be very difficult to delete information and images that have been shared. Pupils should speak with a trusted adult if they are concerned that they have shared something inappropriate online or if they are concerned about something they have seen.</a:t>
            </a:r>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58" name="Google Shape;458;p70"/>
          <p:cNvSpPr txBox="1">
            <a:spLocks noGrp="1"/>
          </p:cNvSpPr>
          <p:nvPr>
            <p:ph type="body" idx="2"/>
          </p:nvPr>
        </p:nvSpPr>
        <p:spPr>
          <a:xfrm>
            <a:off x="7461196" y="216425"/>
            <a:ext cx="1412803" cy="12540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100" b="1" dirty="0"/>
              <a:t>STATUTORY GUIDANCE</a:t>
            </a:r>
            <a:br>
              <a:rPr lang="en-GB" sz="1100" dirty="0"/>
            </a:br>
            <a:r>
              <a:rPr lang="en-GB" sz="1100" dirty="0"/>
              <a:t>Know how information and data is shared and used online.</a:t>
            </a:r>
            <a:endParaRPr sz="11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57" name="Google Shape;457;p70"/>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26</a:t>
            </a:fld>
            <a:endParaRPr dirty="0">
              <a:solidFill>
                <a:schemeClr val="tx1"/>
              </a:solidFill>
            </a:endParaRPr>
          </a:p>
        </p:txBody>
      </p:sp>
      <p:sp>
        <p:nvSpPr>
          <p:cNvPr id="459" name="Google Shape;459;p70"/>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3" name="Google Shape;473;p72"/>
          <p:cNvSpPr txBox="1">
            <a:spLocks noGrp="1"/>
          </p:cNvSpPr>
          <p:nvPr>
            <p:ph type="title"/>
          </p:nvPr>
        </p:nvSpPr>
        <p:spPr>
          <a:xfrm>
            <a:off x="270001" y="57382"/>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000" dirty="0">
                <a:solidFill>
                  <a:schemeClr val="accent1"/>
                </a:solidFill>
              </a:rPr>
              <a:t>Digital footprint and how information is used</a:t>
            </a:r>
            <a:endParaRPr sz="2000" dirty="0">
              <a:solidFill>
                <a:schemeClr val="accent1"/>
              </a:solidFill>
            </a:endParaRPr>
          </a:p>
        </p:txBody>
      </p:sp>
      <p:sp>
        <p:nvSpPr>
          <p:cNvPr id="474" name="Google Shape;474;p72"/>
          <p:cNvSpPr txBox="1">
            <a:spLocks noGrp="1"/>
          </p:cNvSpPr>
          <p:nvPr>
            <p:ph type="body" idx="1"/>
          </p:nvPr>
        </p:nvSpPr>
        <p:spPr>
          <a:xfrm>
            <a:off x="0" y="620486"/>
            <a:ext cx="7796086" cy="4523014"/>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rgbClr val="000000"/>
                </a:solidFill>
              </a:rPr>
              <a:t>Introduce the concept of a ‘digital footprint’. Explain that this is </a:t>
            </a:r>
            <a:r>
              <a:rPr lang="en-GB" b="1" dirty="0">
                <a:solidFill>
                  <a:srgbClr val="000000"/>
                </a:solidFill>
              </a:rPr>
              <a:t>a record of our online activities</a:t>
            </a:r>
            <a:r>
              <a:rPr lang="en-GB" dirty="0">
                <a:solidFill>
                  <a:srgbClr val="000000"/>
                </a:solidFill>
              </a:rPr>
              <a:t>, for example: </a:t>
            </a:r>
            <a:endParaRPr dirty="0">
              <a:solidFill>
                <a:srgbClr val="000000"/>
              </a:solidFill>
            </a:endParaRPr>
          </a:p>
          <a:p>
            <a:pPr marL="457200" lvl="0" indent="-317500" algn="l" rtl="0">
              <a:lnSpc>
                <a:spcPct val="115000"/>
              </a:lnSpc>
              <a:spcBef>
                <a:spcPts val="1000"/>
              </a:spcBef>
              <a:spcAft>
                <a:spcPts val="0"/>
              </a:spcAft>
              <a:buClr>
                <a:schemeClr val="accent1"/>
              </a:buClr>
              <a:buSzPts val="1400"/>
              <a:buChar char="●"/>
            </a:pPr>
            <a:r>
              <a:rPr lang="en-GB" dirty="0">
                <a:solidFill>
                  <a:srgbClr val="000000"/>
                </a:solidFill>
              </a:rPr>
              <a:t>websites we have visited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social media activity </a:t>
            </a:r>
            <a:endParaRPr dirty="0">
              <a:solidFill>
                <a:srgbClr val="000000"/>
              </a:solidFill>
            </a:endParaRPr>
          </a:p>
          <a:p>
            <a:pPr marL="457200" lvl="0" indent="-317500" algn="l" rtl="0">
              <a:lnSpc>
                <a:spcPct val="115000"/>
              </a:lnSpc>
              <a:spcBef>
                <a:spcPts val="0"/>
              </a:spcBef>
              <a:spcAft>
                <a:spcPts val="0"/>
              </a:spcAft>
              <a:buClr>
                <a:schemeClr val="accent1"/>
              </a:buClr>
              <a:buSzPts val="1400"/>
              <a:buChar char="●"/>
            </a:pPr>
            <a:r>
              <a:rPr lang="en-GB" dirty="0">
                <a:solidFill>
                  <a:srgbClr val="000000"/>
                </a:solidFill>
              </a:rPr>
              <a:t>private comments which others could re-share</a:t>
            </a:r>
            <a:endParaRPr dirty="0">
              <a:solidFill>
                <a:srgbClr val="000000"/>
              </a:solidFill>
            </a:endParaRPr>
          </a:p>
          <a:p>
            <a:pPr marL="0" lvl="0" indent="0" algn="l" rtl="0">
              <a:lnSpc>
                <a:spcPct val="115000"/>
              </a:lnSpc>
              <a:spcBef>
                <a:spcPts val="1000"/>
              </a:spcBef>
              <a:spcAft>
                <a:spcPts val="0"/>
              </a:spcAft>
              <a:buNone/>
            </a:pPr>
            <a:r>
              <a:rPr lang="en-GB" dirty="0">
                <a:solidFill>
                  <a:srgbClr val="000000"/>
                </a:solidFill>
              </a:rPr>
              <a:t>Online activities leave a trace that can be seen by others.</a:t>
            </a:r>
          </a:p>
          <a:p>
            <a:pPr marL="0" lvl="0" indent="0" algn="l" rtl="0">
              <a:lnSpc>
                <a:spcPct val="115000"/>
              </a:lnSpc>
              <a:spcBef>
                <a:spcPts val="1000"/>
              </a:spcBef>
              <a:spcAft>
                <a:spcPts val="0"/>
              </a:spcAft>
              <a:buNone/>
            </a:pPr>
            <a:endParaRPr lang="en-GB" dirty="0">
              <a:solidFill>
                <a:srgbClr val="000000"/>
              </a:solidFill>
            </a:endParaRPr>
          </a:p>
          <a:p>
            <a:pPr marL="0" lvl="0" indent="0">
              <a:buNone/>
            </a:pPr>
            <a:r>
              <a:rPr lang="en-GB" dirty="0"/>
              <a:t>Begin to teach pupils how information, including information they might share, is used by websites. </a:t>
            </a:r>
          </a:p>
          <a:p>
            <a:pPr marL="0" lvl="0" indent="0">
              <a:spcBef>
                <a:spcPts val="1000"/>
              </a:spcBef>
              <a:buNone/>
            </a:pPr>
            <a:r>
              <a:rPr lang="en-GB" dirty="0"/>
              <a:t>Many websites and apps track what someone says and shares and then provide that user with: </a:t>
            </a:r>
          </a:p>
          <a:p>
            <a:pPr lvl="0">
              <a:spcBef>
                <a:spcPts val="1000"/>
              </a:spcBef>
            </a:pPr>
            <a:r>
              <a:rPr lang="en-GB" dirty="0"/>
              <a:t>more content that they think will interest them</a:t>
            </a:r>
          </a:p>
          <a:p>
            <a:pPr lvl="0"/>
            <a:r>
              <a:rPr lang="en-GB" dirty="0"/>
              <a:t>advertising targeted to encourage them to buy things or use services </a:t>
            </a:r>
          </a:p>
          <a:p>
            <a:pPr marL="0" lvl="0" indent="0">
              <a:spcBef>
                <a:spcPts val="1000"/>
              </a:spcBef>
              <a:buClr>
                <a:schemeClr val="dk1"/>
              </a:buClr>
              <a:buSzPts val="1100"/>
              <a:buNone/>
            </a:pPr>
            <a:r>
              <a:rPr lang="en-GB" dirty="0"/>
              <a:t>Explain that unlike a book, information online constantly changes. This change is often in response to how the information is being used (e.g. most popular news stories appearing at the top of a website page). </a:t>
            </a:r>
          </a:p>
          <a:p>
            <a:pPr marL="0" lvl="0" indent="0" algn="l" rtl="0">
              <a:lnSpc>
                <a:spcPct val="115000"/>
              </a:lnSpc>
              <a:spcBef>
                <a:spcPts val="1000"/>
              </a:spcBef>
              <a:spcAft>
                <a:spcPts val="0"/>
              </a:spcAft>
              <a:buNone/>
            </a:pPr>
            <a:endParaRPr lang="en-GB" dirty="0">
              <a:solidFill>
                <a:srgbClr val="000000"/>
              </a:solidFill>
            </a:endParaRPr>
          </a:p>
          <a:p>
            <a:pPr marL="0" lvl="0" indent="0" algn="l" rtl="0">
              <a:lnSpc>
                <a:spcPct val="115000"/>
              </a:lnSpc>
              <a:spcBef>
                <a:spcPts val="1000"/>
              </a:spcBef>
              <a:spcAft>
                <a:spcPts val="0"/>
              </a:spcAft>
              <a:buNone/>
            </a:pPr>
            <a:endParaRPr dirty="0">
              <a:solidFill>
                <a:srgbClr val="000000"/>
              </a:solidFill>
            </a:endParaRPr>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76" name="Google Shape;476;p72"/>
          <p:cNvSpPr txBox="1">
            <a:spLocks noGrp="1"/>
          </p:cNvSpPr>
          <p:nvPr>
            <p:ph type="body" idx="2"/>
          </p:nvPr>
        </p:nvSpPr>
        <p:spPr>
          <a:xfrm>
            <a:off x="7796086" y="216425"/>
            <a:ext cx="1077913" cy="1438204"/>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100" b="1" dirty="0"/>
              <a:t>STATUTORY GUIDANCE</a:t>
            </a:r>
            <a:br>
              <a:rPr lang="en-GB" sz="1100" dirty="0"/>
            </a:br>
            <a:r>
              <a:rPr lang="en-GB" sz="1100" dirty="0"/>
              <a:t>Know how information and data is shared and used online.</a:t>
            </a:r>
            <a:endParaRPr sz="1100"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75" name="Google Shape;475;p72"/>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27</a:t>
            </a:fld>
            <a:endParaRPr dirty="0">
              <a:solidFill>
                <a:schemeClr val="tx1"/>
              </a:solidFill>
            </a:endParaRPr>
          </a:p>
        </p:txBody>
      </p:sp>
      <p:sp>
        <p:nvSpPr>
          <p:cNvPr id="477" name="Google Shape;477;p72"/>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490"/>
        <p:cNvGrpSpPr/>
        <p:nvPr/>
      </p:nvGrpSpPr>
      <p:grpSpPr>
        <a:xfrm>
          <a:off x="0" y="0"/>
          <a:ext cx="0" cy="0"/>
          <a:chOff x="0" y="0"/>
          <a:chExt cx="0" cy="0"/>
        </a:xfrm>
      </p:grpSpPr>
      <p:grpSp>
        <p:nvGrpSpPr>
          <p:cNvPr id="113" name="Group 112">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14"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15" name="Straight Connector 114">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16" name="Straight Connector 115">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17"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8"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9" name="Isosceles Triangle 118">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0"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1"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2"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3" name="Isosceles Triangle 122">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91" name="Google Shape;491;p74"/>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spcBef>
                <a:spcPct val="0"/>
              </a:spcBef>
              <a:spcAft>
                <a:spcPts val="0"/>
              </a:spcAft>
            </a:pPr>
            <a:r>
              <a:rPr lang="en-US" dirty="0"/>
              <a:t>Help with problems online</a:t>
            </a:r>
          </a:p>
        </p:txBody>
      </p:sp>
      <p:pic>
        <p:nvPicPr>
          <p:cNvPr id="3" name="Picture 2" descr="A picture containing text&#10;&#10;Description automatically generated">
            <a:extLst>
              <a:ext uri="{FF2B5EF4-FFF2-40B4-BE49-F238E27FC236}">
                <a16:creationId xmlns:a16="http://schemas.microsoft.com/office/drawing/2014/main" id="{FE71CB6F-EBF7-4CD6-A6C0-E748FDEAC994}"/>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492" name="Google Shape;492;p74"/>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latin typeface="+mn-lt"/>
                <a:ea typeface="+mn-ea"/>
                <a:cs typeface="+mn-cs"/>
              </a:rPr>
              <a:pPr lvl="0" indent="0" defTabSz="457200">
                <a:lnSpc>
                  <a:spcPct val="90000"/>
                </a:lnSpc>
                <a:spcBef>
                  <a:spcPts val="0"/>
                </a:spcBef>
                <a:spcAft>
                  <a:spcPts val="600"/>
                </a:spcAft>
                <a:buNone/>
              </a:pPr>
              <a:t>28</a:t>
            </a:fld>
            <a:endParaRPr lang="en-US" sz="700" kern="1200" dirty="0">
              <a:latin typeface="+mn-lt"/>
              <a:ea typeface="+mn-ea"/>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7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Right to ask for help</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98" name="Google Shape;498;p75"/>
          <p:cNvSpPr txBox="1">
            <a:spLocks noGrp="1"/>
          </p:cNvSpPr>
          <p:nvPr>
            <p:ph type="body" idx="1"/>
          </p:nvPr>
        </p:nvSpPr>
        <p:spPr>
          <a:xfrm>
            <a:off x="0" y="788999"/>
            <a:ext cx="7259700" cy="4272857"/>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Although there are steps we can take to reduce risks of online harms, children should be assured that they should not be blamed if something goes wrong for them online. Fear of blame may make people less likely to seek help or advice.</a:t>
            </a:r>
            <a:endParaRPr dirty="0"/>
          </a:p>
          <a:p>
            <a:pPr marL="0" lvl="0" indent="0" algn="l" rtl="0">
              <a:lnSpc>
                <a:spcPct val="115000"/>
              </a:lnSpc>
              <a:spcBef>
                <a:spcPts val="1000"/>
              </a:spcBef>
              <a:spcAft>
                <a:spcPts val="0"/>
              </a:spcAft>
              <a:buNone/>
            </a:pPr>
            <a:r>
              <a:rPr lang="en-GB" dirty="0"/>
              <a:t>Pupils should never feel that they cannot ask for help because they are embarrassed or worried about getting into trouble. </a:t>
            </a:r>
            <a:endParaRPr dirty="0"/>
          </a:p>
          <a:p>
            <a:pPr marL="0" lvl="0" indent="0" algn="l" rtl="0">
              <a:lnSpc>
                <a:spcPct val="115000"/>
              </a:lnSpc>
              <a:spcBef>
                <a:spcPts val="1000"/>
              </a:spcBef>
              <a:spcAft>
                <a:spcPts val="0"/>
              </a:spcAft>
              <a:buNone/>
            </a:pPr>
            <a:r>
              <a:rPr lang="en-GB" b="1" dirty="0"/>
              <a:t>Encourage pupils to feel confident and comfortable to report</a:t>
            </a:r>
            <a:r>
              <a:rPr lang="en-GB" dirty="0"/>
              <a:t> and ask for help in different situations. </a:t>
            </a:r>
          </a:p>
          <a:p>
            <a:pPr marL="0" lvl="0" indent="0">
              <a:lnSpc>
                <a:spcPct val="115000"/>
              </a:lnSpc>
              <a:buNone/>
            </a:pPr>
            <a:r>
              <a:rPr lang="en-GB" dirty="0"/>
              <a:t>Teach that it is important for people to pay attention to how online interactions make them feel. </a:t>
            </a:r>
          </a:p>
          <a:p>
            <a:pPr marL="0" lvl="0" indent="0">
              <a:lnSpc>
                <a:spcPct val="115000"/>
              </a:lnSpc>
              <a:spcBef>
                <a:spcPts val="1000"/>
              </a:spcBef>
              <a:buNone/>
            </a:pPr>
            <a:r>
              <a:rPr lang="en-GB" dirty="0"/>
              <a:t>If someone feels upset/pressured by another person or by something they have seen online they can </a:t>
            </a:r>
            <a:r>
              <a:rPr lang="en-GB" b="1" dirty="0"/>
              <a:t>talk to a trusted adult</a:t>
            </a:r>
            <a:r>
              <a:rPr lang="en-GB" dirty="0"/>
              <a:t>. This is also something people can do if someone else they know is upset or at risk. An adult may help to report what has happened to protect anyone who is at risk.</a:t>
            </a:r>
          </a:p>
          <a:p>
            <a:pPr marL="0" lvl="0" indent="0">
              <a:lnSpc>
                <a:spcPct val="115000"/>
              </a:lnSpc>
              <a:spcBef>
                <a:spcPts val="1000"/>
              </a:spcBef>
              <a:buClr>
                <a:schemeClr val="dk1"/>
              </a:buClr>
              <a:buSzPts val="1100"/>
              <a:buNone/>
            </a:pPr>
            <a:r>
              <a:rPr lang="en-GB" dirty="0"/>
              <a:t>Explain that many websites, apps and games also have reporting tools and ways for people to block users and content.</a:t>
            </a:r>
          </a:p>
          <a:p>
            <a:pPr marL="0" lvl="0" indent="0" algn="l" rtl="0">
              <a:lnSpc>
                <a:spcPct val="115000"/>
              </a:lnSpc>
              <a:spcBef>
                <a:spcPts val="1000"/>
              </a:spcBef>
              <a:spcAft>
                <a:spcPts val="0"/>
              </a:spcAft>
              <a:buNone/>
            </a:pPr>
            <a:endParaRPr lang="en-GB"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00" name="Google Shape;500;p75"/>
          <p:cNvSpPr txBox="1">
            <a:spLocks noGrp="1"/>
          </p:cNvSpPr>
          <p:nvPr>
            <p:ph type="body" idx="2"/>
          </p:nvPr>
        </p:nvSpPr>
        <p:spPr>
          <a:xfrm>
            <a:off x="7315200" y="216425"/>
            <a:ext cx="1558800" cy="20475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100" b="1" dirty="0"/>
              <a:t>STATUTORY GUIDANCE</a:t>
            </a:r>
            <a:br>
              <a:rPr lang="en-GB" sz="1100" b="1" dirty="0"/>
            </a:br>
            <a:r>
              <a:rPr lang="en-GB" sz="1100" dirty="0"/>
              <a:t>Know the rules and principles for keeping safe online, how to recognise risks, harmful content and contact, and how to report them. </a:t>
            </a:r>
            <a:br>
              <a:rPr lang="en-GB" sz="1600" b="1" dirty="0"/>
            </a:b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None/>
            </a:pPr>
            <a:endParaRPr sz="1600" b="1" dirty="0"/>
          </a:p>
          <a:p>
            <a:pPr marL="0" marR="0" lvl="0" indent="0" algn="l" rtl="0">
              <a:lnSpc>
                <a:spcPct val="115000"/>
              </a:lnSpc>
              <a:spcBef>
                <a:spcPts val="0"/>
              </a:spcBef>
              <a:spcAft>
                <a:spcPts val="0"/>
              </a:spcAft>
              <a:buClr>
                <a:schemeClr val="dk1"/>
              </a:buClr>
              <a:buSzPts val="1100"/>
              <a:buFont typeface="Arial"/>
              <a:buNone/>
            </a:pPr>
            <a:endParaRPr sz="1600" b="1" dirty="0"/>
          </a:p>
          <a:p>
            <a:pPr marL="0" marR="0" lvl="0" indent="0" algn="l" rtl="0">
              <a:lnSpc>
                <a:spcPct val="115000"/>
              </a:lnSpc>
              <a:spcBef>
                <a:spcPts val="0"/>
              </a:spcBef>
              <a:spcAft>
                <a:spcPts val="0"/>
              </a:spcAft>
              <a:buClr>
                <a:schemeClr val="dk1"/>
              </a:buClr>
              <a:buSzPts val="1100"/>
              <a:buFont typeface="Arial"/>
              <a:buNone/>
            </a:pPr>
            <a:endParaRPr sz="1600" b="1" dirty="0"/>
          </a:p>
        </p:txBody>
      </p:sp>
      <p:sp>
        <p:nvSpPr>
          <p:cNvPr id="499" name="Google Shape;499;p75"/>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29</a:t>
            </a:fld>
            <a:endParaRPr dirty="0">
              <a:solidFill>
                <a:schemeClr val="tx1"/>
              </a:solidFill>
            </a:endParaRPr>
          </a:p>
        </p:txBody>
      </p:sp>
      <p:sp>
        <p:nvSpPr>
          <p:cNvPr id="501" name="Google Shape;501;p75"/>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FEC682C7-D182-4A6A-9E6F-E6D7B8EA3B98}"/>
              </a:ext>
            </a:extLst>
          </p:cNvPr>
          <p:cNvSpPr/>
          <p:nvPr/>
        </p:nvSpPr>
        <p:spPr>
          <a:xfrm>
            <a:off x="7228114" y="2428156"/>
            <a:ext cx="1915886" cy="1744752"/>
          </a:xfrm>
          <a:prstGeom prst="wedgeEllipseCallout">
            <a:avLst>
              <a:gd name="adj1" fmla="val -67519"/>
              <a:gd name="adj2" fmla="val -1060"/>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can we include role play to ensure all children have the language skills to speak up?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9"/>
          <p:cNvSpPr txBox="1">
            <a:spLocks noGrp="1"/>
          </p:cNvSpPr>
          <p:nvPr>
            <p:ph type="title"/>
          </p:nvPr>
        </p:nvSpPr>
        <p:spPr>
          <a:xfrm>
            <a:off x="1200149" y="3428999"/>
            <a:ext cx="5755351" cy="815742"/>
          </a:xfrm>
          <a:prstGeom prst="rect">
            <a:avLst/>
          </a:prstGeom>
        </p:spPr>
        <p:txBody>
          <a:bodyPr spcFirstLastPara="1" vert="horz" lIns="91440" tIns="45720" rIns="91440" bIns="45720" rtlCol="0" anchor="b" anchorCtr="0">
            <a:normAutofit/>
          </a:bodyPr>
          <a:lstStyle/>
          <a:p>
            <a:pPr marL="0" lvl="0" indent="0" algn="l" defTabSz="457200">
              <a:spcBef>
                <a:spcPct val="0"/>
              </a:spcBef>
              <a:spcAft>
                <a:spcPts val="0"/>
              </a:spcAft>
            </a:pPr>
            <a:r>
              <a:rPr lang="en-US" sz="3300" dirty="0"/>
              <a:t>Teaching the new curriculum</a:t>
            </a:r>
          </a:p>
        </p:txBody>
      </p:sp>
      <p:pic>
        <p:nvPicPr>
          <p:cNvPr id="4" name="Picture 3">
            <a:extLst>
              <a:ext uri="{FF2B5EF4-FFF2-40B4-BE49-F238E27FC236}">
                <a16:creationId xmlns:a16="http://schemas.microsoft.com/office/drawing/2014/main" id="{AD3B6AB7-5D79-40F9-9A4E-39F6A30BAFF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200150" y="1331060"/>
            <a:ext cx="5718872" cy="1857907"/>
          </a:xfrm>
          <a:prstGeom prst="rect">
            <a:avLst/>
          </a:prstGeom>
        </p:spPr>
      </p:pic>
      <p:sp>
        <p:nvSpPr>
          <p:cNvPr id="133" name="Google Shape;133;p29"/>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fld id="{00000000-1234-1234-1234-123412341234}" type="slidenum">
              <a:rPr kumimoji="0" lang="en-US" sz="700" b="0" i="0" u="none" strike="noStrike" kern="1200" cap="none" spc="0" normalizeH="0" baseline="0" noProof="0">
                <a:ln>
                  <a:noFill/>
                </a:ln>
                <a:solidFill>
                  <a:srgbClr val="5FCBEF"/>
                </a:solidFill>
                <a:effectLst/>
                <a:uLnTx/>
                <a:uFillTx/>
                <a:latin typeface="Trebuchet MS" panose="020B0603020202020204"/>
                <a:ea typeface="+mn-ea"/>
                <a:cs typeface="Arial"/>
                <a:sym typeface="Arial"/>
              </a:rPr>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t>3</a:t>
            </a:fld>
            <a:endParaRPr kumimoji="0" lang="en-US" sz="700" b="0" i="0" u="none" strike="noStrike" kern="1200" cap="none" spc="0" normalizeH="0" baseline="0" noProof="0" dirty="0">
              <a:ln>
                <a:noFill/>
              </a:ln>
              <a:solidFill>
                <a:srgbClr val="5FCBEF"/>
              </a:solidFill>
              <a:effectLst/>
              <a:uLnTx/>
              <a:uFillTx/>
              <a:latin typeface="Trebuchet MS" panose="020B0603020202020204"/>
              <a:ea typeface="+mn-ea"/>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14"/>
        <p:cNvGrpSpPr/>
        <p:nvPr/>
      </p:nvGrpSpPr>
      <p:grpSpPr>
        <a:xfrm>
          <a:off x="0" y="0"/>
          <a:ext cx="0" cy="0"/>
          <a:chOff x="0" y="0"/>
          <a:chExt cx="0" cy="0"/>
        </a:xfrm>
      </p:grpSpPr>
      <p:sp>
        <p:nvSpPr>
          <p:cNvPr id="515" name="Google Shape;515;p77"/>
          <p:cNvSpPr txBox="1">
            <a:spLocks noGrp="1"/>
          </p:cNvSpPr>
          <p:nvPr>
            <p:ph type="title"/>
          </p:nvPr>
        </p:nvSpPr>
        <p:spPr>
          <a:xfrm>
            <a:off x="0" y="-67884"/>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Reporting content/conduct </a:t>
            </a:r>
            <a:endParaRPr dirty="0">
              <a:solidFill>
                <a:schemeClr val="accent1"/>
              </a:solidFill>
            </a:endParaRPr>
          </a:p>
        </p:txBody>
      </p:sp>
      <p:sp>
        <p:nvSpPr>
          <p:cNvPr id="516" name="Google Shape;516;p77"/>
          <p:cNvSpPr txBox="1">
            <a:spLocks noGrp="1"/>
          </p:cNvSpPr>
          <p:nvPr>
            <p:ph type="body" idx="1"/>
          </p:nvPr>
        </p:nvSpPr>
        <p:spPr>
          <a:xfrm>
            <a:off x="20905" y="422622"/>
            <a:ext cx="7612546" cy="4720878"/>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Teach that a trusted adult may be able to help to decide where to report content or behaviour.</a:t>
            </a:r>
            <a:endParaRPr dirty="0"/>
          </a:p>
          <a:p>
            <a:pPr marL="0" lvl="0" indent="0" algn="l" rtl="0">
              <a:spcBef>
                <a:spcPts val="1000"/>
              </a:spcBef>
              <a:spcAft>
                <a:spcPts val="0"/>
              </a:spcAft>
              <a:buClr>
                <a:schemeClr val="dk1"/>
              </a:buClr>
              <a:buSzPts val="1100"/>
              <a:buFont typeface="Arial"/>
              <a:buNone/>
            </a:pPr>
            <a:r>
              <a:rPr lang="en-GB" dirty="0"/>
              <a:t>Explain that harmful material and behaviour online can be reported to different organisations, for example:</a:t>
            </a:r>
            <a:endParaRPr dirty="0"/>
          </a:p>
          <a:p>
            <a:pPr marL="457200" lvl="0" indent="-317500" algn="l" rtl="0">
              <a:spcBef>
                <a:spcPts val="1000"/>
              </a:spcBef>
              <a:spcAft>
                <a:spcPts val="0"/>
              </a:spcAft>
              <a:buClr>
                <a:schemeClr val="accent1"/>
              </a:buClr>
              <a:buSzPts val="1400"/>
              <a:buChar char="●"/>
            </a:pPr>
            <a:r>
              <a:rPr lang="en-GB" dirty="0"/>
              <a:t>online scams can be reported to </a:t>
            </a:r>
            <a:r>
              <a:rPr lang="en-GB" u="sng" dirty="0">
                <a:solidFill>
                  <a:srgbClr val="0000FF"/>
                </a:solidFill>
                <a:hlinkClick r:id="rId3">
                  <a:extLst>
                    <a:ext uri="{A12FA001-AC4F-418D-AE19-62706E023703}">
                      <ahyp:hlinkClr xmlns:ahyp="http://schemas.microsoft.com/office/drawing/2018/hyperlinkcolor" val="tx"/>
                    </a:ext>
                  </a:extLst>
                </a:hlinkClick>
              </a:rPr>
              <a:t>Crimestoppers</a:t>
            </a:r>
            <a:r>
              <a:rPr lang="en-GB" u="sng" dirty="0">
                <a:solidFill>
                  <a:srgbClr val="104F75"/>
                </a:solidFill>
                <a:hlinkClick r:id="rId3">
                  <a:extLst>
                    <a:ext uri="{A12FA001-AC4F-418D-AE19-62706E023703}">
                      <ahyp:hlinkClr xmlns:ahyp="http://schemas.microsoft.com/office/drawing/2018/hyperlinkcolor" val="tx"/>
                    </a:ext>
                  </a:extLst>
                </a:hlinkClick>
              </a:rPr>
              <a:t> </a:t>
            </a:r>
            <a:endParaRPr dirty="0"/>
          </a:p>
          <a:p>
            <a:pPr marL="457200" lvl="0" indent="-317500" algn="l" rtl="0">
              <a:spcBef>
                <a:spcPts val="0"/>
              </a:spcBef>
              <a:spcAft>
                <a:spcPts val="0"/>
              </a:spcAft>
              <a:buClr>
                <a:schemeClr val="accent1"/>
              </a:buClr>
              <a:buSzPts val="1400"/>
              <a:buChar char="●"/>
            </a:pPr>
            <a:r>
              <a:rPr lang="en-GB" dirty="0"/>
              <a:t>harmful content or conduct (e.g. on social media) can be reported to individual platforms and to </a:t>
            </a:r>
            <a:r>
              <a:rPr lang="en-GB" u="sng" dirty="0">
                <a:solidFill>
                  <a:srgbClr val="0000FF"/>
                </a:solidFill>
                <a:hlinkClick r:id="rId4">
                  <a:extLst>
                    <a:ext uri="{A12FA001-AC4F-418D-AE19-62706E023703}">
                      <ahyp:hlinkClr xmlns:ahyp="http://schemas.microsoft.com/office/drawing/2018/hyperlinkcolor" val="tx"/>
                    </a:ext>
                  </a:extLst>
                </a:hlinkClick>
              </a:rPr>
              <a:t>Report Harmful Content</a:t>
            </a:r>
            <a:endParaRPr dirty="0">
              <a:solidFill>
                <a:srgbClr val="0000FF"/>
              </a:solidFill>
            </a:endParaRPr>
          </a:p>
          <a:p>
            <a:pPr marL="457200" lvl="0" indent="-317500" algn="l" rtl="0">
              <a:spcBef>
                <a:spcPts val="0"/>
              </a:spcBef>
              <a:spcAft>
                <a:spcPts val="0"/>
              </a:spcAft>
              <a:buClr>
                <a:schemeClr val="accent1"/>
              </a:buClr>
              <a:buSzPts val="1400"/>
              <a:buChar char="●"/>
            </a:pPr>
            <a:r>
              <a:rPr lang="en-GB" dirty="0"/>
              <a:t>criminal content/conduct (e.g. radicalisation material, grooming) can be reported to the police</a:t>
            </a:r>
            <a:endParaRPr dirty="0"/>
          </a:p>
          <a:p>
            <a:pPr marL="457200" lvl="0" indent="-317500" algn="l" rtl="0">
              <a:spcBef>
                <a:spcPts val="0"/>
              </a:spcBef>
              <a:spcAft>
                <a:spcPts val="0"/>
              </a:spcAft>
              <a:buClr>
                <a:schemeClr val="accent1"/>
              </a:buClr>
              <a:buSzPts val="1400"/>
              <a:buChar char="●"/>
            </a:pPr>
            <a:r>
              <a:rPr lang="en-GB" u="sng" dirty="0">
                <a:solidFill>
                  <a:srgbClr val="0000FF"/>
                </a:solidFill>
                <a:hlinkClick r:id="rId5">
                  <a:extLst>
                    <a:ext uri="{A12FA001-AC4F-418D-AE19-62706E023703}">
                      <ahyp:hlinkClr xmlns:ahyp="http://schemas.microsoft.com/office/drawing/2018/hyperlinkcolor" val="tx"/>
                    </a:ext>
                  </a:extLst>
                </a:hlinkClick>
              </a:rPr>
              <a:t>Childline</a:t>
            </a:r>
            <a:r>
              <a:rPr lang="en-GB" dirty="0"/>
              <a:t> (0800 1111) can give anonymous advice about online bullying</a:t>
            </a:r>
          </a:p>
          <a:p>
            <a:pPr marL="0" lvl="0" indent="0">
              <a:buClr>
                <a:schemeClr val="dk1"/>
              </a:buClr>
              <a:buSzPts val="1100"/>
              <a:buNone/>
            </a:pPr>
            <a:r>
              <a:rPr lang="en-GB" dirty="0"/>
              <a:t>Teach that there are special places to report online sexual abuse of children (e.g. anyone under 18).</a:t>
            </a:r>
          </a:p>
          <a:p>
            <a:pPr marL="0" lvl="0" indent="0">
              <a:spcBef>
                <a:spcPts val="1000"/>
              </a:spcBef>
              <a:buClr>
                <a:schemeClr val="dk1"/>
              </a:buClr>
              <a:buSzPts val="1100"/>
              <a:buNone/>
            </a:pPr>
            <a:r>
              <a:rPr lang="en-GB" dirty="0">
                <a:solidFill>
                  <a:schemeClr val="dk1"/>
                </a:solidFill>
              </a:rPr>
              <a:t>If appropriate teach that people can report an online image or video of child sexual abuse by contacting the </a:t>
            </a:r>
            <a:r>
              <a:rPr lang="en-GB" u="sng" dirty="0">
                <a:solidFill>
                  <a:srgbClr val="0000FF"/>
                </a:solidFill>
                <a:hlinkClick r:id="rId6">
                  <a:extLst>
                    <a:ext uri="{A12FA001-AC4F-418D-AE19-62706E023703}">
                      <ahyp:hlinkClr xmlns:ahyp="http://schemas.microsoft.com/office/drawing/2018/hyperlinkcolor" val="tx"/>
                    </a:ext>
                  </a:extLst>
                </a:hlinkClick>
              </a:rPr>
              <a:t>Internet Watch Foundation</a:t>
            </a:r>
            <a:r>
              <a:rPr lang="en-GB" dirty="0">
                <a:solidFill>
                  <a:schemeClr val="dk1"/>
                </a:solidFill>
              </a:rPr>
              <a:t>. Emphasise that viewing this material is illegal and suspected material should be reported immediately.</a:t>
            </a:r>
          </a:p>
          <a:p>
            <a:pPr marL="0" lvl="0" indent="0">
              <a:spcBef>
                <a:spcPts val="1000"/>
              </a:spcBef>
              <a:buClr>
                <a:schemeClr val="dk1"/>
              </a:buClr>
              <a:buSzPts val="1100"/>
              <a:buNone/>
            </a:pPr>
            <a:r>
              <a:rPr lang="en-GB" dirty="0">
                <a:solidFill>
                  <a:schemeClr val="dk1"/>
                </a:solidFill>
              </a:rPr>
              <a:t>If appropriate teach that inappropriate online contact with a child (including having intimate photos taken/shared or asked for) or other concerns to do with online child sexual abuse can be reported to </a:t>
            </a:r>
            <a:r>
              <a:rPr lang="en-GB" u="sng" dirty="0">
                <a:solidFill>
                  <a:srgbClr val="0000FF"/>
                </a:solidFill>
                <a:hlinkClick r:id="rId7">
                  <a:extLst>
                    <a:ext uri="{A12FA001-AC4F-418D-AE19-62706E023703}">
                      <ahyp:hlinkClr xmlns:ahyp="http://schemas.microsoft.com/office/drawing/2018/hyperlinkcolor" val="tx"/>
                    </a:ext>
                  </a:extLst>
                </a:hlinkClick>
              </a:rPr>
              <a:t>NCA CEOP</a:t>
            </a:r>
            <a:r>
              <a:rPr lang="en-GB" dirty="0">
                <a:solidFill>
                  <a:schemeClr val="dk1"/>
                </a:solidFill>
              </a:rPr>
              <a:t>.</a:t>
            </a:r>
            <a:endParaRPr lang="en-GB" dirty="0"/>
          </a:p>
          <a:p>
            <a:pPr marL="457200" lvl="0" indent="-317500" algn="l" rtl="0">
              <a:spcBef>
                <a:spcPts val="0"/>
              </a:spcBef>
              <a:spcAft>
                <a:spcPts val="0"/>
              </a:spcAft>
              <a:buClr>
                <a:schemeClr val="accent1"/>
              </a:buClr>
              <a:buSzPts val="1400"/>
              <a:buChar char="●"/>
            </a:pPr>
            <a:endParaRPr dirty="0"/>
          </a:p>
          <a:p>
            <a:pPr marL="0" lvl="0" indent="0" algn="l" rtl="0">
              <a:spcBef>
                <a:spcPts val="1000"/>
              </a:spcBef>
              <a:spcAft>
                <a:spcPts val="0"/>
              </a:spcAft>
              <a:buClr>
                <a:schemeClr val="dk1"/>
              </a:buClr>
              <a:buSzPts val="1100"/>
              <a:buFont typeface="Arial"/>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18" name="Google Shape;518;p77"/>
          <p:cNvSpPr txBox="1">
            <a:spLocks noGrp="1"/>
          </p:cNvSpPr>
          <p:nvPr>
            <p:ph type="body" idx="2"/>
          </p:nvPr>
        </p:nvSpPr>
        <p:spPr>
          <a:xfrm>
            <a:off x="7633451" y="0"/>
            <a:ext cx="1489644" cy="2091600"/>
          </a:xfrm>
          <a:prstGeom prst="rect">
            <a:avLst/>
          </a:prstGeom>
          <a:solidFill>
            <a:srgbClr val="F3F2F1"/>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None/>
            </a:pPr>
            <a:r>
              <a:rPr lang="en-GB" sz="1100" b="1" dirty="0"/>
              <a:t>STATUTORY GUIDANCE</a:t>
            </a:r>
            <a:br>
              <a:rPr lang="en-GB" sz="1100" dirty="0"/>
            </a:br>
            <a:r>
              <a:rPr lang="en-GB" sz="1100" dirty="0"/>
              <a:t>Know the rules and principles for keeping safe online, how to recognise risks, harmful content and contact, and how to report them. </a:t>
            </a:r>
            <a:br>
              <a:rPr lang="en-GB" sz="1600" i="1" dirty="0"/>
            </a:br>
            <a:endParaRPr sz="1600" i="1" dirty="0"/>
          </a:p>
          <a:p>
            <a:pPr marL="0" lvl="0" indent="0" algn="l" rtl="0">
              <a:lnSpc>
                <a:spcPct val="115000"/>
              </a:lnSpc>
              <a:spcBef>
                <a:spcPts val="0"/>
              </a:spcBef>
              <a:spcAft>
                <a:spcPts val="0"/>
              </a:spcAft>
              <a:buClr>
                <a:schemeClr val="dk1"/>
              </a:buClr>
              <a:buSzPts val="1100"/>
              <a:buNone/>
            </a:pP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17" name="Google Shape;517;p77"/>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solidFill>
                  <a:schemeClr val="tx1"/>
                </a:solidFill>
              </a:rPr>
              <a:t>30</a:t>
            </a:fld>
            <a:endParaRPr dirty="0">
              <a:solidFill>
                <a:schemeClr val="tx1"/>
              </a:solidFill>
            </a:endParaRPr>
          </a:p>
        </p:txBody>
      </p:sp>
      <p:sp>
        <p:nvSpPr>
          <p:cNvPr id="519" name="Google Shape;519;p77"/>
          <p:cNvSpPr txBox="1">
            <a:spLocks noGrp="1"/>
          </p:cNvSpPr>
          <p:nvPr>
            <p:ph type="subTitle" idx="4294967295"/>
          </p:nvPr>
        </p:nvSpPr>
        <p:spPr>
          <a:xfrm>
            <a:off x="8066088" y="4454525"/>
            <a:ext cx="1077912" cy="473075"/>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826"/>
        <p:cNvGrpSpPr/>
        <p:nvPr/>
      </p:nvGrpSpPr>
      <p:grpSpPr>
        <a:xfrm>
          <a:off x="0" y="0"/>
          <a:ext cx="0" cy="0"/>
          <a:chOff x="0" y="0"/>
          <a:chExt cx="0" cy="0"/>
        </a:xfrm>
      </p:grpSpPr>
      <p:sp>
        <p:nvSpPr>
          <p:cNvPr id="827" name="Google Shape;827;p115"/>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Good practice approaches (1)</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29" name="Google Shape;829;p115"/>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30" name="Google Shape;830;p115"/>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31</a:t>
            </a:fld>
            <a:endParaRPr dirty="0"/>
          </a:p>
        </p:txBody>
      </p:sp>
      <p:graphicFrame>
        <p:nvGraphicFramePr>
          <p:cNvPr id="832" name="Google Shape;828;p115">
            <a:extLst>
              <a:ext uri="{FF2B5EF4-FFF2-40B4-BE49-F238E27FC236}">
                <a16:creationId xmlns:a16="http://schemas.microsoft.com/office/drawing/2014/main" id="{68202328-921D-48FB-A95E-3C7E428D377B}"/>
              </a:ext>
            </a:extLst>
          </p:cNvPr>
          <p:cNvGraphicFramePr/>
          <p:nvPr>
            <p:extLst>
              <p:ext uri="{D42A27DB-BD31-4B8C-83A1-F6EECF244321}">
                <p14:modId xmlns:p14="http://schemas.microsoft.com/office/powerpoint/2010/main" val="3838009410"/>
              </p:ext>
            </p:extLst>
          </p:nvPr>
        </p:nvGraphicFramePr>
        <p:xfrm>
          <a:off x="270000" y="914400"/>
          <a:ext cx="7607700" cy="3771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834"/>
        <p:cNvGrpSpPr/>
        <p:nvPr/>
      </p:nvGrpSpPr>
      <p:grpSpPr>
        <a:xfrm>
          <a:off x="0" y="0"/>
          <a:ext cx="0" cy="0"/>
          <a:chOff x="0" y="0"/>
          <a:chExt cx="0" cy="0"/>
        </a:xfrm>
      </p:grpSpPr>
      <p:sp>
        <p:nvSpPr>
          <p:cNvPr id="835" name="Google Shape;835;p116"/>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Good practice approaches (2)</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37" name="Google Shape;837;p116"/>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38" name="Google Shape;838;p116"/>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32</a:t>
            </a:fld>
            <a:endParaRPr dirty="0"/>
          </a:p>
        </p:txBody>
      </p:sp>
      <p:graphicFrame>
        <p:nvGraphicFramePr>
          <p:cNvPr id="840" name="Google Shape;836;p116">
            <a:extLst>
              <a:ext uri="{FF2B5EF4-FFF2-40B4-BE49-F238E27FC236}">
                <a16:creationId xmlns:a16="http://schemas.microsoft.com/office/drawing/2014/main" id="{B5441510-D6EE-41FD-8506-4384A98E8D4C}"/>
              </a:ext>
            </a:extLst>
          </p:cNvPr>
          <p:cNvGraphicFramePr/>
          <p:nvPr/>
        </p:nvGraphicFramePr>
        <p:xfrm>
          <a:off x="270000" y="914400"/>
          <a:ext cx="7607700" cy="3771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842"/>
        <p:cNvGrpSpPr/>
        <p:nvPr/>
      </p:nvGrpSpPr>
      <p:grpSpPr>
        <a:xfrm>
          <a:off x="0" y="0"/>
          <a:ext cx="0" cy="0"/>
          <a:chOff x="0" y="0"/>
          <a:chExt cx="0" cy="0"/>
        </a:xfrm>
      </p:grpSpPr>
      <p:sp>
        <p:nvSpPr>
          <p:cNvPr id="843" name="Google Shape;843;p11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Good practice approaches (3)</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845" name="Google Shape;845;p117"/>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46" name="Google Shape;846;p11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33</a:t>
            </a:fld>
            <a:endParaRPr dirty="0"/>
          </a:p>
        </p:txBody>
      </p:sp>
      <p:graphicFrame>
        <p:nvGraphicFramePr>
          <p:cNvPr id="848" name="Google Shape;844;p117">
            <a:extLst>
              <a:ext uri="{FF2B5EF4-FFF2-40B4-BE49-F238E27FC236}">
                <a16:creationId xmlns:a16="http://schemas.microsoft.com/office/drawing/2014/main" id="{49F8C890-3FD2-4D91-ABDC-A109A326707A}"/>
              </a:ext>
            </a:extLst>
          </p:cNvPr>
          <p:cNvGraphicFramePr/>
          <p:nvPr/>
        </p:nvGraphicFramePr>
        <p:xfrm>
          <a:off x="270000" y="914400"/>
          <a:ext cx="7607700" cy="3771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850"/>
        <p:cNvGrpSpPr/>
        <p:nvPr/>
      </p:nvGrpSpPr>
      <p:grpSpPr>
        <a:xfrm>
          <a:off x="0" y="0"/>
          <a:ext cx="0" cy="0"/>
          <a:chOff x="0" y="0"/>
          <a:chExt cx="0" cy="0"/>
        </a:xfrm>
      </p:grpSpPr>
      <p:sp>
        <p:nvSpPr>
          <p:cNvPr id="851" name="Google Shape;851;p118"/>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Further information</a:t>
            </a:r>
            <a:endParaRPr dirty="0">
              <a:solidFill>
                <a:schemeClr val="accent1"/>
              </a:solidFill>
            </a:endParaRPr>
          </a:p>
        </p:txBody>
      </p:sp>
      <p:sp>
        <p:nvSpPr>
          <p:cNvPr id="852" name="Google Shape;852;p11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t>Teachers should be familiar with (and where appropriate refer pupils and parents/carers to) the following: </a:t>
            </a:r>
            <a:endParaRPr sz="1800" dirty="0"/>
          </a:p>
          <a:p>
            <a:pPr marL="0" lvl="0" indent="0" algn="l" rtl="0">
              <a:lnSpc>
                <a:spcPct val="115000"/>
              </a:lnSpc>
              <a:spcBef>
                <a:spcPts val="0"/>
              </a:spcBef>
              <a:spcAft>
                <a:spcPts val="0"/>
              </a:spcAft>
              <a:buNone/>
            </a:pPr>
            <a:endParaRPr sz="1800" dirty="0"/>
          </a:p>
          <a:p>
            <a:pPr marL="457200" lvl="0" indent="-342900" algn="l" rtl="0">
              <a:spcBef>
                <a:spcPts val="0"/>
              </a:spcBef>
              <a:spcAft>
                <a:spcPts val="0"/>
              </a:spcAft>
              <a:buClr>
                <a:schemeClr val="accent1"/>
              </a:buClr>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NCA CEOP</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Clr>
                <a:schemeClr val="accent1"/>
              </a:buClr>
              <a:buSzPts val="1800"/>
              <a:buChar char="●"/>
            </a:pPr>
            <a:r>
              <a:rPr lang="en-GB" sz="1800" u="sng" dirty="0">
                <a:solidFill>
                  <a:srgbClr val="0000FF"/>
                </a:solidFill>
                <a:hlinkClick r:id="rId4">
                  <a:extLst>
                    <a:ext uri="{A12FA001-AC4F-418D-AE19-62706E023703}">
                      <ahyp:hlinkClr xmlns:ahyp="http://schemas.microsoft.com/office/drawing/2018/hyperlinkcolor" val="tx"/>
                    </a:ext>
                  </a:extLst>
                </a:hlinkClick>
              </a:rPr>
              <a:t>Internet Watch Foundation </a:t>
            </a:r>
            <a:endParaRPr sz="1800" dirty="0">
              <a:solidFill>
                <a:srgbClr val="0000FF"/>
              </a:solidFill>
            </a:endParaRPr>
          </a:p>
          <a:p>
            <a:pPr marL="457200" lvl="0" indent="-342900" algn="l" rtl="0">
              <a:spcBef>
                <a:spcPts val="0"/>
              </a:spcBef>
              <a:spcAft>
                <a:spcPts val="0"/>
              </a:spcAft>
              <a:buClr>
                <a:schemeClr val="accent1"/>
              </a:buClr>
              <a:buSzPts val="1800"/>
              <a:buChar char="●"/>
            </a:pPr>
            <a:r>
              <a:rPr lang="en-GB" sz="1800" u="sng" dirty="0">
                <a:solidFill>
                  <a:srgbClr val="0000FF"/>
                </a:solidFill>
                <a:hlinkClick r:id="rId5">
                  <a:extLst>
                    <a:ext uri="{A12FA001-AC4F-418D-AE19-62706E023703}">
                      <ahyp:hlinkClr xmlns:ahyp="http://schemas.microsoft.com/office/drawing/2018/hyperlinkcolor" val="tx"/>
                    </a:ext>
                  </a:extLst>
                </a:hlinkClick>
              </a:rPr>
              <a:t>Thinkuknow</a:t>
            </a:r>
            <a:r>
              <a:rPr lang="en-GB" sz="1800" dirty="0">
                <a:solidFill>
                  <a:srgbClr val="0000FF"/>
                </a:solidFill>
              </a:rPr>
              <a:t> </a:t>
            </a:r>
            <a:endParaRPr sz="1800" dirty="0">
              <a:solidFill>
                <a:srgbClr val="0000FF"/>
              </a:solidFill>
            </a:endParaRPr>
          </a:p>
          <a:p>
            <a:pPr marL="457200" lvl="0" indent="-342900" algn="l" rtl="0">
              <a:lnSpc>
                <a:spcPct val="115000"/>
              </a:lnSpc>
              <a:spcBef>
                <a:spcPts val="0"/>
              </a:spcBef>
              <a:spcAft>
                <a:spcPts val="0"/>
              </a:spcAft>
              <a:buClr>
                <a:schemeClr val="accent1"/>
              </a:buClr>
              <a:buSzPts val="1800"/>
              <a:buChar char="●"/>
            </a:pPr>
            <a:r>
              <a:rPr lang="en-GB" sz="1800" u="sng" dirty="0">
                <a:solidFill>
                  <a:srgbClr val="0000FF"/>
                </a:solidFill>
                <a:hlinkClick r:id="rId6">
                  <a:extLst>
                    <a:ext uri="{A12FA001-AC4F-418D-AE19-62706E023703}">
                      <ahyp:hlinkClr xmlns:ahyp="http://schemas.microsoft.com/office/drawing/2018/hyperlinkcolor" val="tx"/>
                    </a:ext>
                  </a:extLst>
                </a:hlinkClick>
              </a:rPr>
              <a:t>Internet Matters</a:t>
            </a:r>
            <a:endParaRPr sz="1800" dirty="0">
              <a:solidFill>
                <a:srgbClr val="0000FF"/>
              </a:solidFill>
            </a:endParaRPr>
          </a:p>
          <a:p>
            <a:pPr marL="457200" lvl="0" indent="-342900" algn="l" rtl="0">
              <a:lnSpc>
                <a:spcPct val="115000"/>
              </a:lnSpc>
              <a:spcBef>
                <a:spcPts val="0"/>
              </a:spcBef>
              <a:spcAft>
                <a:spcPts val="0"/>
              </a:spcAft>
              <a:buClr>
                <a:schemeClr val="accent1"/>
              </a:buClr>
              <a:buSzPts val="1800"/>
              <a:buChar char="●"/>
            </a:pPr>
            <a:r>
              <a:rPr lang="en-GB" sz="1800" u="sng" dirty="0">
                <a:solidFill>
                  <a:srgbClr val="0000FF"/>
                </a:solidFill>
                <a:hlinkClick r:id="rId7">
                  <a:extLst>
                    <a:ext uri="{A12FA001-AC4F-418D-AE19-62706E023703}">
                      <ahyp:hlinkClr xmlns:ahyp="http://schemas.microsoft.com/office/drawing/2018/hyperlinkcolor" val="tx"/>
                    </a:ext>
                  </a:extLst>
                </a:hlinkClick>
              </a:rPr>
              <a:t>UK Safer Internet Centre</a:t>
            </a:r>
            <a:endParaRPr sz="1800" dirty="0">
              <a:solidFill>
                <a:srgbClr val="0000FF"/>
              </a:solidFill>
            </a:endParaRPr>
          </a:p>
          <a:p>
            <a:pPr marL="457200" lvl="0" indent="-342900" algn="l" rtl="0">
              <a:lnSpc>
                <a:spcPct val="115000"/>
              </a:lnSpc>
              <a:spcBef>
                <a:spcPts val="0"/>
              </a:spcBef>
              <a:spcAft>
                <a:spcPts val="0"/>
              </a:spcAft>
              <a:buClr>
                <a:schemeClr val="accent1"/>
              </a:buClr>
              <a:buSzPts val="1800"/>
              <a:buChar char="●"/>
            </a:pPr>
            <a:r>
              <a:rPr lang="en-GB" sz="1800" u="sng" dirty="0">
                <a:solidFill>
                  <a:srgbClr val="0000FF"/>
                </a:solidFill>
                <a:hlinkClick r:id="rId8">
                  <a:extLst>
                    <a:ext uri="{A12FA001-AC4F-418D-AE19-62706E023703}">
                      <ahyp:hlinkClr xmlns:ahyp="http://schemas.microsoft.com/office/drawing/2018/hyperlinkcolor" val="tx"/>
                    </a:ext>
                  </a:extLst>
                </a:hlinkClick>
              </a:rPr>
              <a:t>Revenge Porn Helpline</a:t>
            </a:r>
            <a:endParaRPr sz="1800" u="sng" dirty="0">
              <a:solidFill>
                <a:srgbClr val="0000FF"/>
              </a:solidFill>
            </a:endParaRPr>
          </a:p>
          <a:p>
            <a:pPr marL="457200" lvl="0" indent="-342900" algn="l" rtl="0">
              <a:lnSpc>
                <a:spcPct val="115000"/>
              </a:lnSpc>
              <a:spcBef>
                <a:spcPts val="0"/>
              </a:spcBef>
              <a:spcAft>
                <a:spcPts val="0"/>
              </a:spcAft>
              <a:buClr>
                <a:schemeClr val="accent1"/>
              </a:buClr>
              <a:buSzPts val="1800"/>
              <a:buChar char="●"/>
            </a:pPr>
            <a:r>
              <a:rPr lang="en-GB" sz="1800" u="sng" dirty="0">
                <a:solidFill>
                  <a:srgbClr val="0000FF"/>
                </a:solidFill>
                <a:hlinkClick r:id="rId9">
                  <a:extLst>
                    <a:ext uri="{A12FA001-AC4F-418D-AE19-62706E023703}">
                      <ahyp:hlinkClr xmlns:ahyp="http://schemas.microsoft.com/office/drawing/2018/hyperlinkcolor" val="tx"/>
                    </a:ext>
                  </a:extLst>
                </a:hlinkClick>
              </a:rPr>
              <a:t>Report Harmful Content</a:t>
            </a:r>
            <a:endParaRPr sz="1800" dirty="0">
              <a:solidFill>
                <a:srgbClr val="0000FF"/>
              </a:solidFill>
            </a:endParaRPr>
          </a:p>
          <a:p>
            <a:pPr marL="457200" lvl="0" indent="-342900" algn="l" rtl="0">
              <a:spcBef>
                <a:spcPts val="0"/>
              </a:spcBef>
              <a:spcAft>
                <a:spcPts val="0"/>
              </a:spcAft>
              <a:buClr>
                <a:schemeClr val="accent1"/>
              </a:buClr>
              <a:buSzPts val="1800"/>
              <a:buChar char="●"/>
            </a:pPr>
            <a:r>
              <a:rPr lang="en-GB" sz="1800" u="sng" dirty="0">
                <a:solidFill>
                  <a:srgbClr val="0000FF"/>
                </a:solidFill>
                <a:hlinkClick r:id="rId10">
                  <a:extLst>
                    <a:ext uri="{A12FA001-AC4F-418D-AE19-62706E023703}">
                      <ahyp:hlinkClr xmlns:ahyp="http://schemas.microsoft.com/office/drawing/2018/hyperlinkcolor" val="tx"/>
                    </a:ext>
                  </a:extLst>
                </a:hlinkClick>
              </a:rPr>
              <a:t>Childnet</a:t>
            </a:r>
            <a:endParaRPr sz="1800" dirty="0">
              <a:solidFill>
                <a:srgbClr val="0000FF"/>
              </a:solidFill>
            </a:endParaRPr>
          </a:p>
          <a:p>
            <a:pPr marL="457200" lvl="0" indent="0" algn="l" rtl="0">
              <a:spcBef>
                <a:spcPts val="1600"/>
              </a:spcBef>
              <a:spcAft>
                <a:spcPts val="0"/>
              </a:spcAft>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None/>
            </a:pPr>
            <a:endParaRPr dirty="0">
              <a:solidFill>
                <a:schemeClr val="dk1"/>
              </a:solidFill>
            </a:endParaRPr>
          </a:p>
        </p:txBody>
      </p:sp>
      <p:sp>
        <p:nvSpPr>
          <p:cNvPr id="853" name="Google Shape;853;p118"/>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854" name="Google Shape;854;p11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34</a:t>
            </a:fld>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sp>
        <p:nvSpPr>
          <p:cNvPr id="450" name="Google Shape;450;p69"/>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Dealing with difficult questions (1) </a:t>
            </a:r>
            <a:endParaRPr dirty="0"/>
          </a:p>
          <a:p>
            <a:pPr marL="0" lvl="0" indent="0" algn="l" rtl="0">
              <a:lnSpc>
                <a:spcPct val="100000"/>
              </a:lnSpc>
              <a:spcBef>
                <a:spcPts val="0"/>
              </a:spcBef>
              <a:spcAft>
                <a:spcPts val="0"/>
              </a:spcAft>
              <a:buSzPts val="2800"/>
              <a:buNone/>
            </a:pP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51" name="Google Shape;451;p69"/>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35</a:t>
            </a:fld>
            <a:endParaRPr dirty="0"/>
          </a:p>
        </p:txBody>
      </p:sp>
      <p:sp>
        <p:nvSpPr>
          <p:cNvPr id="449" name="Google Shape;449;p69"/>
          <p:cNvSpPr/>
          <p:nvPr/>
        </p:nvSpPr>
        <p:spPr>
          <a:xfrm>
            <a:off x="745351" y="2234449"/>
            <a:ext cx="7514985" cy="1599011"/>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GB" sz="2800" b="0" i="0" u="none" strike="noStrike" cap="none" dirty="0">
                <a:solidFill>
                  <a:schemeClr val="accent4"/>
                </a:solidFill>
                <a:latin typeface="Arial"/>
                <a:ea typeface="Arial"/>
                <a:cs typeface="Arial"/>
                <a:sym typeface="Arial"/>
              </a:rPr>
              <a:t>Wha</a:t>
            </a:r>
            <a:r>
              <a:rPr lang="en-GB" sz="2800" dirty="0">
                <a:solidFill>
                  <a:schemeClr val="accent4"/>
                </a:solidFill>
              </a:rPr>
              <a:t>t challenging comments/ questions situations could occur linked to talking about online relationships?</a:t>
            </a:r>
            <a:endParaRPr lang="en-GB" sz="2800" b="0" i="0" u="none" strike="noStrike" cap="none" dirty="0">
              <a:solidFill>
                <a:schemeClr val="accent4"/>
              </a:solidFill>
              <a:sym typeface="Arial"/>
            </a:endParaRPr>
          </a:p>
          <a:p>
            <a:pPr marL="0" marR="0" lvl="0" indent="0" algn="ctr" rtl="0">
              <a:lnSpc>
                <a:spcPct val="100000"/>
              </a:lnSpc>
              <a:spcBef>
                <a:spcPts val="0"/>
              </a:spcBef>
              <a:spcAft>
                <a:spcPts val="0"/>
              </a:spcAft>
              <a:buClr>
                <a:srgbClr val="000000"/>
              </a:buClr>
              <a:buSzPts val="2400"/>
              <a:buFont typeface="Arial"/>
              <a:buNone/>
            </a:pPr>
            <a:endParaRPr sz="2000" b="0" i="0" u="none" strike="noStrike" cap="none" dirty="0">
              <a:solidFill>
                <a:srgbClr val="8A2529"/>
              </a:solidFill>
              <a:latin typeface="Arial"/>
              <a:ea typeface="Arial"/>
              <a:cs typeface="Arial"/>
              <a:sym typeface="Arial"/>
            </a:endParaRPr>
          </a:p>
        </p:txBody>
      </p:sp>
      <p:sp>
        <p:nvSpPr>
          <p:cNvPr id="446" name="Google Shape;446;p69"/>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447" name="Google Shape;447;p69"/>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wouldn’t you say?</a:t>
            </a:r>
            <a:endParaRPr sz="2000" b="0" i="0" u="none" strike="noStrike" cap="none" dirty="0">
              <a:solidFill>
                <a:srgbClr val="000000"/>
              </a:solidFill>
              <a:latin typeface="Arial"/>
              <a:ea typeface="Arial"/>
              <a:cs typeface="Arial"/>
              <a:sym typeface="Arial"/>
            </a:endParaRPr>
          </a:p>
        </p:txBody>
      </p:sp>
      <p:sp>
        <p:nvSpPr>
          <p:cNvPr id="448" name="Google Shape;448;p69"/>
          <p:cNvSpPr/>
          <p:nvPr/>
        </p:nvSpPr>
        <p:spPr>
          <a:xfrm>
            <a:off x="3563400" y="4089093"/>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
        <p:nvSpPr>
          <p:cNvPr id="2" name="Rectangle 1">
            <a:extLst>
              <a:ext uri="{FF2B5EF4-FFF2-40B4-BE49-F238E27FC236}">
                <a16:creationId xmlns:a16="http://schemas.microsoft.com/office/drawing/2014/main" id="{19198E2F-6817-4347-AF9E-347F0DDCD7A7}"/>
              </a:ext>
            </a:extLst>
          </p:cNvPr>
          <p:cNvSpPr/>
          <p:nvPr/>
        </p:nvSpPr>
        <p:spPr>
          <a:xfrm>
            <a:off x="0" y="3833461"/>
            <a:ext cx="3218908" cy="1310039"/>
          </a:xfrm>
          <a:prstGeom prst="rect">
            <a:avLst/>
          </a:prstGeom>
        </p:spPr>
        <p:txBody>
          <a:bodyPr wrap="square">
            <a:spAutoFit/>
          </a:bodyPr>
          <a:lstStyle/>
          <a:p>
            <a:pPr marL="457200" lvl="0" indent="-342900">
              <a:lnSpc>
                <a:spcPct val="115000"/>
              </a:lnSpc>
              <a:spcBef>
                <a:spcPts val="1600"/>
              </a:spcBef>
              <a:buSzPts val="1800"/>
              <a:buChar char="●"/>
            </a:pPr>
            <a:r>
              <a:rPr lang="en-GB" b="1" dirty="0"/>
              <a:t>share concerns</a:t>
            </a:r>
            <a:r>
              <a:rPr lang="en-GB" dirty="0"/>
              <a:t> about questions they could be asked by pupils</a:t>
            </a:r>
          </a:p>
          <a:p>
            <a:pPr marL="457200" lvl="0" indent="-342900">
              <a:lnSpc>
                <a:spcPct val="115000"/>
              </a:lnSpc>
              <a:buSzPts val="1800"/>
              <a:buChar char="●"/>
            </a:pPr>
            <a:r>
              <a:rPr lang="en-GB" b="1" dirty="0"/>
              <a:t>strategise</a:t>
            </a:r>
            <a:r>
              <a:rPr lang="en-GB" dirty="0"/>
              <a:t> ways to respond to such questions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6" name="Google Shape;456;p70"/>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Dealing with difficult questions (2)</a:t>
            </a:r>
            <a:endParaRPr dirty="0"/>
          </a:p>
          <a:p>
            <a:pPr marL="0" lvl="0" indent="0" algn="l" rtl="0">
              <a:lnSpc>
                <a:spcPct val="100000"/>
              </a:lnSpc>
              <a:spcBef>
                <a:spcPts val="0"/>
              </a:spcBef>
              <a:spcAft>
                <a:spcPts val="0"/>
              </a:spcAft>
              <a:buSzPts val="2800"/>
              <a:buNone/>
            </a:pP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57" name="Google Shape;457;p70"/>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t>Pupils may well ask questions because they: </a:t>
            </a:r>
            <a:endParaRPr sz="1800" dirty="0"/>
          </a:p>
          <a:p>
            <a:pPr marL="457200" lvl="0" indent="-342900" algn="l" rtl="0">
              <a:lnSpc>
                <a:spcPct val="115000"/>
              </a:lnSpc>
              <a:spcBef>
                <a:spcPts val="1600"/>
              </a:spcBef>
              <a:spcAft>
                <a:spcPts val="0"/>
              </a:spcAft>
              <a:buSzPts val="1800"/>
              <a:buChar char="●"/>
            </a:pPr>
            <a:r>
              <a:rPr lang="en-GB" sz="1800" dirty="0"/>
              <a:t>want information</a:t>
            </a:r>
            <a:endParaRPr sz="1800" dirty="0"/>
          </a:p>
          <a:p>
            <a:pPr marL="457200" lvl="0" indent="-342900" algn="l" rtl="0">
              <a:lnSpc>
                <a:spcPct val="115000"/>
              </a:lnSpc>
              <a:spcBef>
                <a:spcPts val="0"/>
              </a:spcBef>
              <a:spcAft>
                <a:spcPts val="0"/>
              </a:spcAft>
              <a:buSzPts val="1800"/>
              <a:buChar char="●"/>
            </a:pPr>
            <a:r>
              <a:rPr lang="en-GB" sz="1800" dirty="0"/>
              <a:t>are seeking permission - “Is it OK if I …?”</a:t>
            </a:r>
            <a:endParaRPr sz="1800" dirty="0"/>
          </a:p>
          <a:p>
            <a:pPr marL="457200" lvl="0" indent="-342900" algn="l" rtl="0">
              <a:lnSpc>
                <a:spcPct val="115000"/>
              </a:lnSpc>
              <a:spcBef>
                <a:spcPts val="0"/>
              </a:spcBef>
              <a:spcAft>
                <a:spcPts val="0"/>
              </a:spcAft>
              <a:buSzPts val="1800"/>
              <a:buChar char="●"/>
            </a:pPr>
            <a:r>
              <a:rPr lang="en-GB" sz="1800" dirty="0"/>
              <a:t>are trying to shock or get attention </a:t>
            </a:r>
            <a:endParaRPr sz="1800" dirty="0"/>
          </a:p>
          <a:p>
            <a:pPr marL="457200" lvl="0" indent="-342900" algn="l" rtl="0">
              <a:lnSpc>
                <a:spcPct val="115000"/>
              </a:lnSpc>
              <a:spcBef>
                <a:spcPts val="0"/>
              </a:spcBef>
              <a:spcAft>
                <a:spcPts val="0"/>
              </a:spcAft>
              <a:buSzPts val="1800"/>
              <a:buChar char="●"/>
            </a:pPr>
            <a:r>
              <a:rPr lang="en-GB" sz="1800" dirty="0"/>
              <a:t>have related personal beliefs</a:t>
            </a:r>
            <a:endParaRPr sz="1800" dirty="0"/>
          </a:p>
          <a:p>
            <a:pPr marL="0" lvl="0" indent="0" algn="l" rtl="0">
              <a:lnSpc>
                <a:spcPct val="115000"/>
              </a:lnSpc>
              <a:spcBef>
                <a:spcPts val="1600"/>
              </a:spcBef>
              <a:spcAft>
                <a:spcPts val="0"/>
              </a:spcAft>
              <a:buSzPts val="1400"/>
              <a:buNone/>
            </a:pPr>
            <a:r>
              <a:rPr lang="en-GB" sz="1800" dirty="0"/>
              <a:t>Remember:</a:t>
            </a:r>
            <a:endParaRPr sz="1800" dirty="0"/>
          </a:p>
          <a:p>
            <a:pPr marL="457200" lvl="0" indent="-342900" algn="l" rtl="0">
              <a:lnSpc>
                <a:spcPct val="115000"/>
              </a:lnSpc>
              <a:spcBef>
                <a:spcPts val="1600"/>
              </a:spcBef>
              <a:spcAft>
                <a:spcPts val="0"/>
              </a:spcAft>
              <a:buSzPts val="1800"/>
              <a:buChar char="●"/>
            </a:pPr>
            <a:r>
              <a:rPr lang="en-GB" sz="1800" dirty="0"/>
              <a:t>don’t feel pressured or that you have to answer straight away</a:t>
            </a:r>
            <a:endParaRPr sz="1800" dirty="0"/>
          </a:p>
          <a:p>
            <a:pPr marL="457200" lvl="0" indent="-342900" algn="l" rtl="0">
              <a:lnSpc>
                <a:spcPct val="115000"/>
              </a:lnSpc>
              <a:spcBef>
                <a:spcPts val="0"/>
              </a:spcBef>
              <a:spcAft>
                <a:spcPts val="0"/>
              </a:spcAft>
              <a:buSzPts val="1800"/>
              <a:buChar char="●"/>
            </a:pPr>
            <a:r>
              <a:rPr lang="en-GB" sz="1800" dirty="0"/>
              <a:t>don’t disclose personal information - use third-person examples, say ‘some people...’</a:t>
            </a:r>
            <a:endParaRPr sz="1800" dirty="0"/>
          </a:p>
          <a:p>
            <a:pPr marL="457200" lvl="0" indent="-342900" algn="l" rtl="0">
              <a:lnSpc>
                <a:spcPct val="115000"/>
              </a:lnSpc>
              <a:spcBef>
                <a:spcPts val="0"/>
              </a:spcBef>
              <a:spcAft>
                <a:spcPts val="0"/>
              </a:spcAft>
              <a:buSzPts val="1800"/>
              <a:buChar char="●"/>
            </a:pPr>
            <a:r>
              <a:rPr lang="en-GB" sz="1800" dirty="0"/>
              <a:t>seek advice if you need it</a:t>
            </a: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r>
              <a:rPr lang="en-GB" sz="1800" dirty="0"/>
              <a:t> </a:t>
            </a: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458" name="Google Shape;458;p70"/>
          <p:cNvSpPr txBox="1">
            <a:spLocks noGrp="1"/>
          </p:cNvSpPr>
          <p:nvPr>
            <p:ph type="sldNum" idx="12"/>
          </p:nvPr>
        </p:nvSpPr>
        <p:spPr>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36</a:t>
            </a:fld>
            <a:endParaRPr dirty="0"/>
          </a:p>
        </p:txBody>
      </p:sp>
      <p:pic>
        <p:nvPicPr>
          <p:cNvPr id="2" name="Picture 1">
            <a:extLst>
              <a:ext uri="{FF2B5EF4-FFF2-40B4-BE49-F238E27FC236}">
                <a16:creationId xmlns:a16="http://schemas.microsoft.com/office/drawing/2014/main" id="{F3883C07-85EA-437A-9FC3-373833AB0F7F}"/>
              </a:ext>
            </a:extLst>
          </p:cNvPr>
          <p:cNvPicPr>
            <a:picLocks noChangeAspect="1"/>
          </p:cNvPicPr>
          <p:nvPr/>
        </p:nvPicPr>
        <p:blipFill>
          <a:blip r:embed="rId3"/>
          <a:stretch>
            <a:fillRect/>
          </a:stretch>
        </p:blipFill>
        <p:spPr>
          <a:xfrm>
            <a:off x="4753876" y="914400"/>
            <a:ext cx="3054361" cy="2255716"/>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145500" y="0"/>
            <a:ext cx="7757700" cy="4072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How will I teach this? </a:t>
            </a:r>
            <a:endParaRPr sz="2000"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37</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graphicFrame>
        <p:nvGraphicFramePr>
          <p:cNvPr id="786" name="Google Shape;786;p109"/>
          <p:cNvGraphicFramePr/>
          <p:nvPr/>
        </p:nvGraphicFramePr>
        <p:xfrm>
          <a:off x="76344" y="403836"/>
          <a:ext cx="8728500" cy="473966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547743">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r>
                        <a:rPr lang="en-GB" sz="1200" dirty="0"/>
                        <a:t>E4S includes a range of</a:t>
                      </a:r>
                      <a:r>
                        <a:rPr lang="en-GB" sz="1200" b="1" dirty="0"/>
                        <a:t> resources- </a:t>
                      </a:r>
                      <a:r>
                        <a:rPr lang="en-GB" sz="1200" dirty="0"/>
                        <a:t>suggested texts, media clips, lesson materials and exemplification from a range of external sources. By following the E4S process, your curriculum planning and supporting resources can be tailored to the needs of your setting and can be used as discussion points in training to build staff expertise. </a:t>
                      </a:r>
                    </a:p>
                  </a:txBody>
                  <a:tcPr marL="91425" marR="91425" marT="91425" marB="91425"/>
                </a:tc>
                <a:extLst>
                  <a:ext uri="{0D108BD9-81ED-4DB2-BD59-A6C34878D82A}">
                    <a16:rowId xmlns:a16="http://schemas.microsoft.com/office/drawing/2014/main" val="10000"/>
                  </a:ext>
                </a:extLst>
              </a:tr>
              <a:tr h="2225314">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lang="en-GB" i="1" dirty="0"/>
                    </a:p>
                  </a:txBody>
                  <a:tcPr marL="91425" marR="91425" marT="91425" marB="91425"/>
                </a:tc>
                <a:extLst>
                  <a:ext uri="{0D108BD9-81ED-4DB2-BD59-A6C34878D82A}">
                    <a16:rowId xmlns:a16="http://schemas.microsoft.com/office/drawing/2014/main" val="10001"/>
                  </a:ext>
                </a:extLst>
              </a:tr>
              <a:tr h="966607">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r>
                        <a:rPr lang="en-GB" dirty="0"/>
                        <a:t>For each cornerstone within E4S, the </a:t>
                      </a:r>
                      <a:r>
                        <a:rPr lang="en-GB" b="1" dirty="0"/>
                        <a:t>key questions </a:t>
                      </a:r>
                      <a:r>
                        <a:rPr lang="en-GB" dirty="0"/>
                        <a:t>for each section can be used as formative assessment and will guide the essential teaching points.</a:t>
                      </a:r>
                      <a:endParaRPr dirty="0"/>
                    </a:p>
                  </a:txBody>
                  <a:tcPr marL="91425" marR="91425" marT="91425" marB="91425"/>
                </a:tc>
                <a:extLst>
                  <a:ext uri="{0D108BD9-81ED-4DB2-BD59-A6C34878D82A}">
                    <a16:rowId xmlns:a16="http://schemas.microsoft.com/office/drawing/2014/main" val="10002"/>
                  </a:ext>
                </a:extLst>
              </a:tr>
            </a:tbl>
          </a:graphicData>
        </a:graphic>
      </p:graphicFrame>
      <p:pic>
        <p:nvPicPr>
          <p:cNvPr id="3" name="Picture 2" descr="A picture containing text&#10;&#10;Description automatically generated">
            <a:extLst>
              <a:ext uri="{FF2B5EF4-FFF2-40B4-BE49-F238E27FC236}">
                <a16:creationId xmlns:a16="http://schemas.microsoft.com/office/drawing/2014/main" id="{74F8C00F-E379-41CE-87E7-D9F9DB9426AB}"/>
              </a:ext>
            </a:extLst>
          </p:cNvPr>
          <p:cNvPicPr>
            <a:picLocks noChangeAspect="1"/>
          </p:cNvPicPr>
          <p:nvPr/>
        </p:nvPicPr>
        <p:blipFill>
          <a:blip r:embed="rId3"/>
          <a:stretch>
            <a:fillRect/>
          </a:stretch>
        </p:blipFill>
        <p:spPr>
          <a:xfrm>
            <a:off x="7668068" y="2070714"/>
            <a:ext cx="719264" cy="2336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E093BF94-6A9A-4929-A889-50B6B0E9F2D0}"/>
              </a:ext>
            </a:extLst>
          </p:cNvPr>
          <p:cNvPicPr>
            <a:picLocks noChangeAspect="1"/>
          </p:cNvPicPr>
          <p:nvPr/>
        </p:nvPicPr>
        <p:blipFill>
          <a:blip r:embed="rId3"/>
          <a:stretch>
            <a:fillRect/>
          </a:stretch>
        </p:blipFill>
        <p:spPr>
          <a:xfrm>
            <a:off x="7822346" y="4739001"/>
            <a:ext cx="854807" cy="277704"/>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after</a:t>
            </a:r>
            <a:r>
              <a:rPr lang="en-GB" dirty="0"/>
              <a:t> training) </a:t>
            </a:r>
            <a:endParaRPr dirty="0"/>
          </a:p>
        </p:txBody>
      </p:sp>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38</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prstClr val="black"/>
              </a:buClr>
              <a:buSzPts val="1800"/>
              <a:buFont typeface="Arial"/>
              <a:buNone/>
              <a:tabLst/>
              <a:defRPr/>
            </a:pPr>
            <a:r>
              <a:rPr kumimoji="0" lang="en-GB" sz="2400" b="1" i="0" u="none" strike="noStrike" kern="0" cap="none" spc="0" normalizeH="0" baseline="0" noProof="0" dirty="0">
                <a:ln>
                  <a:noFill/>
                </a:ln>
                <a:solidFill>
                  <a:prstClr val="black"/>
                </a:solidFill>
                <a:effectLst/>
                <a:uLnTx/>
                <a:uFillTx/>
                <a:latin typeface="Arial"/>
                <a:cs typeface="Arial"/>
                <a:sym typeface="Arial"/>
              </a:rPr>
              <a:t>How do you feel now? What support/information could help? </a:t>
            </a:r>
            <a:endParaRPr kumimoji="0" sz="2400" b="1" i="0" u="none" strike="noStrike" kern="0" cap="none" spc="0" normalizeH="0" baseline="0" noProof="0" dirty="0">
              <a:ln>
                <a:noFill/>
              </a:ln>
              <a:solidFill>
                <a:prstClr val="black"/>
              </a:solidFill>
              <a:effectLst/>
              <a:uLnTx/>
              <a:uFillTx/>
              <a:latin typeface="Arial"/>
              <a:cs typeface="Arial"/>
              <a:sym typeface="Arial"/>
            </a:endParaRPr>
          </a:p>
          <a:p>
            <a:pPr marL="0" marR="0" lvl="0" indent="0" algn="l" defTabSz="914400" rtl="0" eaLnBrk="1" fontAlgn="auto" latinLnBrk="0" hangingPunct="1">
              <a:lnSpc>
                <a:spcPct val="115000"/>
              </a:lnSpc>
              <a:spcBef>
                <a:spcPts val="1600"/>
              </a:spcBef>
              <a:spcAft>
                <a:spcPts val="1600"/>
              </a:spcAft>
              <a:buClr>
                <a:srgbClr val="000000"/>
              </a:buClr>
              <a:buSzTx/>
              <a:buFont typeface="Arial"/>
              <a:buNone/>
              <a:tabLst/>
              <a:defRPr/>
            </a:pPr>
            <a:endParaRPr kumimoji="0" sz="2400" b="0" i="0" u="none" strike="noStrike" kern="0" cap="none" spc="0" normalizeH="0" baseline="0" noProof="0" dirty="0">
              <a:ln>
                <a:noFill/>
              </a:ln>
              <a:solidFill>
                <a:srgbClr val="434343"/>
              </a:solidFill>
              <a:effectLst/>
              <a:uLnTx/>
              <a:uFillTx/>
              <a:latin typeface="Arial"/>
              <a:cs typeface="Arial"/>
              <a:sym typeface="Arial"/>
            </a:endParaRPr>
          </a:p>
        </p:txBody>
      </p:sp>
      <p:cxnSp>
        <p:nvCxnSpPr>
          <p:cNvPr id="732" name="Google Shape;732;p102">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Not confident at all</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Very confident</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2" name="Rectangle 1">
            <a:extLst>
              <a:ext uri="{FF2B5EF4-FFF2-40B4-BE49-F238E27FC236}">
                <a16:creationId xmlns:a16="http://schemas.microsoft.com/office/drawing/2014/main" id="{37DA1C05-75D2-4BD1-84C0-A543692B296E}"/>
              </a:ext>
            </a:extLst>
          </p:cNvPr>
          <p:cNvSpPr/>
          <p:nvPr/>
        </p:nvSpPr>
        <p:spPr>
          <a:xfrm>
            <a:off x="469900" y="4165600"/>
            <a:ext cx="238760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prstClr val="black"/>
                </a:solidFill>
                <a:effectLst/>
                <a:uLnTx/>
                <a:uFillTx/>
                <a:latin typeface="Trebuchet MS" panose="020B0603020202020204"/>
                <a:ea typeface="+mn-ea"/>
                <a:cs typeface="+mn-cs"/>
                <a:sym typeface="Arial"/>
              </a:rPr>
              <a:t>Any questions?</a:t>
            </a:r>
          </a:p>
        </p:txBody>
      </p:sp>
      <p:sp>
        <p:nvSpPr>
          <p:cNvPr id="3" name="Rectangle 2">
            <a:extLst>
              <a:ext uri="{FF2B5EF4-FFF2-40B4-BE49-F238E27FC236}">
                <a16:creationId xmlns:a16="http://schemas.microsoft.com/office/drawing/2014/main" id="{D78130D1-206D-45E9-AA81-EB3516FEA765}"/>
              </a:ext>
            </a:extLst>
          </p:cNvPr>
          <p:cNvSpPr/>
          <p:nvPr/>
        </p:nvSpPr>
        <p:spPr>
          <a:xfrm>
            <a:off x="3276600" y="4165600"/>
            <a:ext cx="220345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prstClr val="black"/>
                </a:solidFill>
                <a:effectLst/>
                <a:uLnTx/>
                <a:uFillTx/>
                <a:latin typeface="Trebuchet MS" panose="020B0603020202020204"/>
                <a:ea typeface="+mn-ea"/>
                <a:cs typeface="+mn-cs"/>
                <a:sym typeface="Arial"/>
              </a:rPr>
              <a:t>Next steps?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before</a:t>
            </a:r>
            <a:r>
              <a:rPr lang="en-GB" dirty="0"/>
              <a:t> training)</a:t>
            </a:r>
            <a:endParaRPr b="1" dirty="0"/>
          </a:p>
          <a:p>
            <a:pPr marL="0" lvl="0" indent="0" algn="l" rtl="0">
              <a:spcBef>
                <a:spcPts val="0"/>
              </a:spcBef>
              <a:spcAft>
                <a:spcPts val="0"/>
              </a:spcAft>
              <a:buNone/>
            </a:pPr>
            <a:endParaRPr dirty="0">
              <a:solidFill>
                <a:srgbClr val="073763"/>
              </a:solidFill>
            </a:endParaRPr>
          </a:p>
        </p:txBody>
      </p: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1600"/>
              </a:spcAft>
              <a:buClr>
                <a:srgbClr val="000000"/>
              </a:buClr>
              <a:buSzTx/>
              <a:buFont typeface="Arial"/>
              <a:buNone/>
              <a:tabLst/>
              <a:defRPr/>
            </a:pPr>
            <a:r>
              <a:rPr kumimoji="0" lang="en-GB" sz="2400" b="1" i="0" u="none" strike="noStrike" kern="0" cap="none" spc="0" normalizeH="0" baseline="0" noProof="0" dirty="0">
                <a:ln>
                  <a:noFill/>
                </a:ln>
                <a:solidFill>
                  <a:prstClr val="black"/>
                </a:solidFill>
                <a:effectLst/>
                <a:uLnTx/>
                <a:uFillTx/>
                <a:latin typeface="Arial"/>
                <a:cs typeface="Arial"/>
                <a:sym typeface="Arial"/>
              </a:rPr>
              <a:t>How do you feel about teaching this topic? </a:t>
            </a:r>
            <a:endParaRPr kumimoji="0" sz="2400" b="1" i="0" u="none" strike="noStrike" kern="0" cap="none" spc="0" normalizeH="0" baseline="0" noProof="0" dirty="0">
              <a:ln>
                <a:noFill/>
              </a:ln>
              <a:solidFill>
                <a:prstClr val="black"/>
              </a:solidFill>
              <a:effectLst/>
              <a:uLnTx/>
              <a:uFillTx/>
              <a:latin typeface="Arial"/>
              <a:cs typeface="Arial"/>
              <a:sym typeface="Aria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Not confident at all</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Very confident</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30"/>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Related topics</a:t>
            </a:r>
            <a:endParaRPr dirty="0">
              <a:solidFill>
                <a:schemeClr val="accent1"/>
              </a:solidFill>
            </a:endParaRPr>
          </a:p>
        </p:txBody>
      </p:sp>
      <p:sp>
        <p:nvSpPr>
          <p:cNvPr id="139" name="Google Shape;139;p30"/>
          <p:cNvSpPr txBox="1">
            <a:spLocks noGrp="1"/>
          </p:cNvSpPr>
          <p:nvPr>
            <p:ph type="body" idx="1"/>
          </p:nvPr>
        </p:nvSpPr>
        <p:spPr>
          <a:xfrm>
            <a:off x="270000" y="914400"/>
            <a:ext cx="855396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Online relationships (primary) and online and media (secondary) are closely related to the </a:t>
            </a:r>
            <a:r>
              <a:rPr lang="en-GB" sz="1800" u="sng" dirty="0">
                <a:solidFill>
                  <a:srgbClr val="0000FF"/>
                </a:solidFill>
                <a:hlinkClick r:id="rId3">
                  <a:extLst>
                    <a:ext uri="{A12FA001-AC4F-418D-AE19-62706E023703}">
                      <ahyp:hlinkClr xmlns:ahyp="http://schemas.microsoft.com/office/drawing/2018/hyperlinkcolor" val="tx"/>
                    </a:ext>
                  </a:extLst>
                </a:hlinkClick>
              </a:rPr>
              <a:t>computing programmes of study</a:t>
            </a:r>
            <a:r>
              <a:rPr lang="en-GB" sz="1800" dirty="0">
                <a:solidFill>
                  <a:srgbClr val="0000FF"/>
                </a:solidFill>
              </a:rPr>
              <a:t> </a:t>
            </a:r>
            <a:r>
              <a:rPr lang="en-GB" sz="1800" dirty="0"/>
              <a:t>as well as to:</a:t>
            </a:r>
            <a:endParaRPr sz="1800" dirty="0"/>
          </a:p>
          <a:p>
            <a:pPr marL="457200" lvl="0" indent="-342900" algn="l" rtl="0">
              <a:spcBef>
                <a:spcPts val="1000"/>
              </a:spcBef>
              <a:spcAft>
                <a:spcPts val="0"/>
              </a:spcAft>
              <a:buClr>
                <a:schemeClr val="accent1"/>
              </a:buClr>
              <a:buSzPts val="1800"/>
              <a:buChar char="●"/>
            </a:pPr>
            <a:r>
              <a:rPr lang="en-GB" sz="1800" b="1" dirty="0"/>
              <a:t>internet safety and harms </a:t>
            </a:r>
            <a:endParaRPr sz="1800" dirty="0"/>
          </a:p>
          <a:p>
            <a:pPr marL="457200" lvl="0" indent="-342900" algn="l" rtl="0">
              <a:spcBef>
                <a:spcPts val="0"/>
              </a:spcBef>
              <a:spcAft>
                <a:spcPts val="0"/>
              </a:spcAft>
              <a:buClr>
                <a:schemeClr val="accent1"/>
              </a:buClr>
              <a:buSzPts val="1800"/>
              <a:buChar char="●"/>
            </a:pPr>
            <a:r>
              <a:rPr lang="en-GB" sz="1800" dirty="0"/>
              <a:t>other topics such as respectful relationships, being safe and mental wellbeing </a:t>
            </a:r>
            <a:endParaRPr sz="1800" dirty="0"/>
          </a:p>
          <a:p>
            <a:pPr marL="0" lvl="0" indent="0" algn="l" rtl="0">
              <a:spcBef>
                <a:spcPts val="1600"/>
              </a:spcBef>
              <a:spcAft>
                <a:spcPts val="0"/>
              </a:spcAft>
              <a:buNone/>
            </a:pPr>
            <a:endParaRPr lang="en-GB" sz="1800" dirty="0"/>
          </a:p>
          <a:p>
            <a:pPr marL="0" lvl="0" indent="0" algn="l" rtl="0">
              <a:spcBef>
                <a:spcPts val="1600"/>
              </a:spcBef>
              <a:spcAft>
                <a:spcPts val="0"/>
              </a:spcAft>
              <a:buNone/>
            </a:pPr>
            <a:endParaRPr lang="en-GB" sz="1800" dirty="0"/>
          </a:p>
          <a:p>
            <a:pPr marL="0" lvl="0" indent="0" algn="l" rtl="0">
              <a:spcBef>
                <a:spcPts val="1600"/>
              </a:spcBef>
              <a:spcAft>
                <a:spcPts val="0"/>
              </a:spcAft>
              <a:buNone/>
            </a:pPr>
            <a:r>
              <a:rPr lang="en-GB" sz="1800" dirty="0"/>
              <a:t>Therefore, you should: </a:t>
            </a:r>
            <a:endParaRPr sz="1800" dirty="0"/>
          </a:p>
          <a:p>
            <a:pPr marL="457200" lvl="0" indent="-342900" algn="l" rtl="0">
              <a:spcBef>
                <a:spcPts val="1000"/>
              </a:spcBef>
              <a:spcAft>
                <a:spcPts val="0"/>
              </a:spcAft>
              <a:buClr>
                <a:schemeClr val="accent1"/>
              </a:buClr>
              <a:buSzPts val="1800"/>
              <a:buChar char="●"/>
            </a:pPr>
            <a:r>
              <a:rPr lang="en-GB" sz="1800" b="1" dirty="0"/>
              <a:t>consider thematic links </a:t>
            </a:r>
            <a:r>
              <a:rPr lang="en-GB" sz="1800" dirty="0"/>
              <a:t>across key topics and the whole school when planning and delivering lessons</a:t>
            </a:r>
          </a:p>
          <a:p>
            <a:pPr marL="457200" lvl="0" indent="-342900" algn="l" rtl="0">
              <a:spcBef>
                <a:spcPts val="1000"/>
              </a:spcBef>
              <a:spcAft>
                <a:spcPts val="0"/>
              </a:spcAft>
              <a:buClr>
                <a:schemeClr val="accent1"/>
              </a:buClr>
              <a:buSzPts val="1800"/>
              <a:buChar char="●"/>
            </a:pPr>
            <a:r>
              <a:rPr lang="en-GB" sz="1800" dirty="0"/>
              <a:t>find ways to </a:t>
            </a:r>
            <a:r>
              <a:rPr lang="en-GB" sz="1800" b="1" dirty="0"/>
              <a:t>link knowledge and vocabulary </a:t>
            </a:r>
            <a:r>
              <a:rPr lang="en-GB" sz="1800" dirty="0"/>
              <a:t>across topics</a:t>
            </a:r>
          </a:p>
          <a:p>
            <a:pPr marL="0" lvl="0" indent="0" algn="l" rtl="0">
              <a:spcBef>
                <a:spcPts val="1000"/>
              </a:spcBef>
              <a:spcAft>
                <a:spcPts val="1600"/>
              </a:spcAft>
              <a:buNone/>
            </a:pPr>
            <a:endParaRPr sz="1800" dirty="0"/>
          </a:p>
        </p:txBody>
      </p:sp>
      <p:sp>
        <p:nvSpPr>
          <p:cNvPr id="140" name="Google Shape;140;p3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a:t>
            </a:fld>
            <a:endParaRPr dirty="0"/>
          </a:p>
        </p:txBody>
      </p:sp>
      <p:sp>
        <p:nvSpPr>
          <p:cNvPr id="2" name="Speech Bubble: Oval 1">
            <a:extLst>
              <a:ext uri="{FF2B5EF4-FFF2-40B4-BE49-F238E27FC236}">
                <a16:creationId xmlns:a16="http://schemas.microsoft.com/office/drawing/2014/main" id="{A87BB5EC-681C-4F67-93C5-41450E8E3F5B}"/>
              </a:ext>
            </a:extLst>
          </p:cNvPr>
          <p:cNvSpPr/>
          <p:nvPr/>
        </p:nvSpPr>
        <p:spPr>
          <a:xfrm>
            <a:off x="2533650" y="2259330"/>
            <a:ext cx="2277110" cy="1614170"/>
          </a:xfrm>
          <a:prstGeom prst="wedgeEllipseCallout">
            <a:avLst>
              <a:gd name="adj1" fmla="val -37254"/>
              <a:gd name="adj2" fmla="val 54249"/>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do we ensure that all pupils can access the necessary terms and vocabulary?</a:t>
            </a:r>
          </a:p>
        </p:txBody>
      </p:sp>
      <p:sp>
        <p:nvSpPr>
          <p:cNvPr id="3" name="Speech Bubble: Oval 2">
            <a:extLst>
              <a:ext uri="{FF2B5EF4-FFF2-40B4-BE49-F238E27FC236}">
                <a16:creationId xmlns:a16="http://schemas.microsoft.com/office/drawing/2014/main" id="{B033C053-37C2-4CED-9C41-0BBD2A1F784A}"/>
              </a:ext>
            </a:extLst>
          </p:cNvPr>
          <p:cNvSpPr/>
          <p:nvPr/>
        </p:nvSpPr>
        <p:spPr>
          <a:xfrm>
            <a:off x="4889500" y="2259330"/>
            <a:ext cx="3290570" cy="161417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15000"/>
              </a:lnSpc>
              <a:spcBef>
                <a:spcPts val="1000"/>
              </a:spcBef>
            </a:pPr>
            <a:r>
              <a:rPr lang="en-GB" sz="1000" dirty="0">
                <a:solidFill>
                  <a:srgbClr val="000000"/>
                </a:solidFill>
              </a:rPr>
              <a:t>Teachers should note that the separate topic </a:t>
            </a:r>
            <a:r>
              <a:rPr lang="en-GB" sz="1000" b="1" dirty="0">
                <a:solidFill>
                  <a:srgbClr val="000000"/>
                </a:solidFill>
              </a:rPr>
              <a:t>internet safety and harms</a:t>
            </a:r>
            <a:r>
              <a:rPr lang="en-GB" sz="1000" dirty="0">
                <a:solidFill>
                  <a:srgbClr val="000000"/>
                </a:solidFill>
              </a:rPr>
              <a:t> (health curriculum) also includes content on issues such as rationing time online and age-restricted sites and media, including gambling.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144"/>
        <p:cNvGrpSpPr/>
        <p:nvPr/>
      </p:nvGrpSpPr>
      <p:grpSpPr>
        <a:xfrm>
          <a:off x="0" y="0"/>
          <a:ext cx="0" cy="0"/>
          <a:chOff x="0" y="0"/>
          <a:chExt cx="0" cy="0"/>
        </a:xfrm>
      </p:grpSpPr>
      <p:grpSp>
        <p:nvGrpSpPr>
          <p:cNvPr id="88" name="Group 87">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1" cy="5149850"/>
            <a:chOff x="0" y="-8467"/>
            <a:chExt cx="12192000" cy="6866467"/>
          </a:xfrm>
        </p:grpSpPr>
        <p:cxnSp>
          <p:nvCxnSpPr>
            <p:cNvPr id="89" name="Straight Connector 88">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0" name="Straight Connector 89">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1"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Isosceles Triangle 92">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7" name="Isosceles Triangle 96">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8" name="Isosceles Triangle 97">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00" name="Rectangle 9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2" name="Rectangle 10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4" name="Straight Connector 10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51435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6" name="Straight Connector 10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2761059"/>
            <a:ext cx="3572669" cy="2382441"/>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0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6350"/>
            <a:ext cx="2255512" cy="514985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6350"/>
            <a:ext cx="1941419" cy="514985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2" name="Isosceles Triangle 11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2286000"/>
            <a:ext cx="2444750" cy="28575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6350"/>
            <a:ext cx="2140744" cy="514985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6" name="Isosceles Triangle 11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2692400"/>
            <a:ext cx="1362870" cy="2451100"/>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8" name="Freeform: Shape 117">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6350"/>
            <a:ext cx="5332385" cy="5149850"/>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5" name="Google Shape;145;p31"/>
          <p:cNvSpPr txBox="1">
            <a:spLocks noGrp="1"/>
          </p:cNvSpPr>
          <p:nvPr>
            <p:ph type="title"/>
          </p:nvPr>
        </p:nvSpPr>
        <p:spPr>
          <a:xfrm>
            <a:off x="508000" y="457199"/>
            <a:ext cx="2882531" cy="4159250"/>
          </a:xfrm>
          <a:prstGeom prst="rect">
            <a:avLst/>
          </a:prstGeom>
        </p:spPr>
        <p:txBody>
          <a:bodyPr spcFirstLastPara="1" vert="horz" lIns="91440" tIns="45720" rIns="91440" bIns="45720" rtlCol="0" anchor="ctr" anchorCtr="0">
            <a:normAutofit/>
          </a:bodyPr>
          <a:lstStyle/>
          <a:p>
            <a:pPr marL="0" lvl="0" indent="0" defTabSz="457200">
              <a:spcBef>
                <a:spcPct val="0"/>
              </a:spcBef>
              <a:spcAft>
                <a:spcPts val="0"/>
              </a:spcAft>
            </a:pPr>
            <a:r>
              <a:rPr lang="en-US" sz="3600" dirty="0">
                <a:solidFill>
                  <a:schemeClr val="tx1">
                    <a:lumMod val="85000"/>
                    <a:lumOff val="15000"/>
                  </a:schemeClr>
                </a:solidFill>
              </a:rPr>
              <a:t>Related guidance</a:t>
            </a:r>
          </a:p>
        </p:txBody>
      </p:sp>
      <p:sp>
        <p:nvSpPr>
          <p:cNvPr id="147" name="Google Shape;147;p31"/>
          <p:cNvSpPr txBox="1">
            <a:spLocks noGrp="1"/>
          </p:cNvSpPr>
          <p:nvPr>
            <p:ph type="sldNum" idx="12"/>
          </p:nvPr>
        </p:nvSpPr>
        <p:spPr>
          <a:xfrm>
            <a:off x="6442997" y="4531021"/>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None/>
            </a:pPr>
            <a:fld id="{00000000-1234-1234-1234-123412341234}" type="slidenum">
              <a:rPr lang="en-US" sz="700" kern="1200">
                <a:solidFill>
                  <a:srgbClr val="FFFFFF"/>
                </a:solidFill>
                <a:latin typeface="+mn-lt"/>
                <a:ea typeface="+mn-ea"/>
                <a:cs typeface="+mn-cs"/>
              </a:rPr>
              <a:pPr lvl="0" indent="0" defTabSz="457200">
                <a:lnSpc>
                  <a:spcPct val="90000"/>
                </a:lnSpc>
                <a:spcBef>
                  <a:spcPts val="0"/>
                </a:spcBef>
                <a:spcAft>
                  <a:spcPts val="600"/>
                </a:spcAft>
                <a:buNone/>
              </a:pPr>
              <a:t>6</a:t>
            </a:fld>
            <a:endParaRPr lang="en-US" sz="700" kern="1200" dirty="0">
              <a:solidFill>
                <a:srgbClr val="FFFFFF"/>
              </a:solidFill>
              <a:latin typeface="+mn-lt"/>
              <a:ea typeface="+mn-ea"/>
              <a:cs typeface="+mn-cs"/>
            </a:endParaRPr>
          </a:p>
        </p:txBody>
      </p:sp>
      <p:sp>
        <p:nvSpPr>
          <p:cNvPr id="146" name="Google Shape;146;p31"/>
          <p:cNvSpPr txBox="1">
            <a:spLocks noGrp="1"/>
          </p:cNvSpPr>
          <p:nvPr>
            <p:ph type="body" idx="1"/>
          </p:nvPr>
        </p:nvSpPr>
        <p:spPr>
          <a:xfrm>
            <a:off x="4587063" y="457200"/>
            <a:ext cx="4133472" cy="4159250"/>
          </a:xfrm>
          <a:prstGeom prst="rect">
            <a:avLst/>
          </a:prstGeom>
        </p:spPr>
        <p:txBody>
          <a:bodyPr spcFirstLastPara="1" vert="horz" lIns="91440" tIns="45720" rIns="91440" bIns="45720" rtlCol="0" anchor="ctr" anchorCtr="0">
            <a:noAutofit/>
          </a:bodyPr>
          <a:lstStyle/>
          <a:p>
            <a:pPr marL="0" lvl="0" indent="0" defTabSz="457200">
              <a:spcBef>
                <a:spcPts val="1000"/>
              </a:spcBef>
              <a:buSzPct val="80000"/>
              <a:buFont typeface="Wingdings 3" charset="2"/>
              <a:buChar char=""/>
            </a:pPr>
            <a:r>
              <a:rPr lang="en-US" sz="2000" dirty="0">
                <a:solidFill>
                  <a:srgbClr val="FFFFFF"/>
                </a:solidFill>
              </a:rPr>
              <a:t>Schools may also want to refer to the following related guidance when planning to teach this subject: </a:t>
            </a:r>
          </a:p>
          <a:p>
            <a:pPr marL="457200" lvl="0" indent="-342900" defTabSz="457200">
              <a:spcBef>
                <a:spcPts val="1000"/>
              </a:spcBef>
              <a:buSzPct val="80000"/>
              <a:buFont typeface="Wingdings 3" charset="2"/>
              <a:buChar char=""/>
            </a:pPr>
            <a:r>
              <a:rPr lang="en-US" sz="2000" u="sng" dirty="0">
                <a:solidFill>
                  <a:srgbClr val="FFFFFF"/>
                </a:solidFill>
                <a:hlinkClick r:id="rId3">
                  <a:extLst>
                    <a:ext uri="{A12FA001-AC4F-418D-AE19-62706E023703}">
                      <ahyp:hlinkClr xmlns:ahyp="http://schemas.microsoft.com/office/drawing/2018/hyperlinkcolor" val="tx"/>
                    </a:ext>
                  </a:extLst>
                </a:hlinkClick>
              </a:rPr>
              <a:t>Education for a connected world</a:t>
            </a:r>
            <a:r>
              <a:rPr lang="en-US" sz="2000" dirty="0">
                <a:solidFill>
                  <a:srgbClr val="FFFFFF"/>
                </a:solidFill>
              </a:rPr>
              <a:t>  </a:t>
            </a:r>
          </a:p>
          <a:p>
            <a:pPr marL="457200" lvl="0" indent="-342900" defTabSz="457200">
              <a:spcBef>
                <a:spcPts val="1000"/>
              </a:spcBef>
              <a:buSzPct val="80000"/>
              <a:buFont typeface="Wingdings 3" charset="2"/>
              <a:buChar char=""/>
            </a:pPr>
            <a:r>
              <a:rPr lang="en-US" sz="2000" u="sng" dirty="0">
                <a:solidFill>
                  <a:srgbClr val="FFFFFF"/>
                </a:solidFill>
                <a:hlinkClick r:id="rId4">
                  <a:extLst>
                    <a:ext uri="{A12FA001-AC4F-418D-AE19-62706E023703}">
                      <ahyp:hlinkClr xmlns:ahyp="http://schemas.microsoft.com/office/drawing/2018/hyperlinkcolor" val="tx"/>
                    </a:ext>
                  </a:extLst>
                </a:hlinkClick>
              </a:rPr>
              <a:t>Teaching online safety in schools</a:t>
            </a:r>
            <a:endParaRPr lang="en-US" sz="2000" dirty="0">
              <a:solidFill>
                <a:srgbClr val="FFFFFF"/>
              </a:solidFill>
            </a:endParaRPr>
          </a:p>
          <a:p>
            <a:pPr marL="457200" lvl="0" indent="-342900" defTabSz="457200">
              <a:spcBef>
                <a:spcPts val="1000"/>
              </a:spcBef>
              <a:buSzPct val="80000"/>
              <a:buFont typeface="Wingdings 3" charset="2"/>
              <a:buChar char=""/>
            </a:pPr>
            <a:r>
              <a:rPr lang="en-US" sz="2000" u="sng" dirty="0">
                <a:solidFill>
                  <a:srgbClr val="FFFFFF"/>
                </a:solidFill>
                <a:hlinkClick r:id="rId5">
                  <a:extLst>
                    <a:ext uri="{A12FA001-AC4F-418D-AE19-62706E023703}">
                      <ahyp:hlinkClr xmlns:ahyp="http://schemas.microsoft.com/office/drawing/2018/hyperlinkcolor" val="tx"/>
                    </a:ext>
                  </a:extLst>
                </a:hlinkClick>
              </a:rPr>
              <a:t>Guidance for schools on preventing and responding to bullying (including cyberbullying)</a:t>
            </a:r>
            <a:endParaRPr lang="en-US" sz="2000" dirty="0">
              <a:solidFill>
                <a:srgbClr val="FFFFFF"/>
              </a:solidFill>
            </a:endParaRPr>
          </a:p>
        </p:txBody>
      </p:sp>
    </p:spTree>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32"/>
          <p:cNvSpPr txBox="1">
            <a:spLocks noGrp="1"/>
          </p:cNvSpPr>
          <p:nvPr>
            <p:ph type="title"/>
          </p:nvPr>
        </p:nvSpPr>
        <p:spPr>
          <a:xfrm>
            <a:off x="270000" y="216425"/>
            <a:ext cx="9006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Support for internet safety</a:t>
            </a:r>
            <a:endParaRPr dirty="0">
              <a:solidFill>
                <a:srgbClr val="073763"/>
              </a:solidFill>
            </a:endParaRPr>
          </a:p>
        </p:txBody>
      </p:sp>
      <p:sp>
        <p:nvSpPr>
          <p:cNvPr id="153" name="Google Shape;153;p32"/>
          <p:cNvSpPr txBox="1">
            <a:spLocks noGrp="1"/>
          </p:cNvSpPr>
          <p:nvPr>
            <p:ph type="body" idx="1"/>
          </p:nvPr>
        </p:nvSpPr>
        <p:spPr>
          <a:xfrm>
            <a:off x="269999" y="914400"/>
            <a:ext cx="7828971" cy="4229100"/>
          </a:xfrm>
          <a:prstGeom prst="rect">
            <a:avLst/>
          </a:prstGeom>
        </p:spPr>
        <p:txBody>
          <a:bodyPr spcFirstLastPara="1" wrap="square" lIns="91425" tIns="91425" rIns="91425" bIns="91425" anchor="t" anchorCtr="0">
            <a:noAutofit/>
          </a:bodyPr>
          <a:lstStyle/>
          <a:p>
            <a:pPr marL="0" lvl="0" indent="0" algn="l" rtl="0">
              <a:spcBef>
                <a:spcPts val="1000"/>
              </a:spcBef>
              <a:spcAft>
                <a:spcPts val="0"/>
              </a:spcAft>
              <a:buNone/>
            </a:pPr>
            <a:r>
              <a:rPr lang="en-GB" sz="2200" b="1" dirty="0"/>
              <a:t>Who is involved in online relationships in school? Who do we refer to if we are concerned? Who oversees the curriculum element?</a:t>
            </a:r>
          </a:p>
          <a:p>
            <a:pPr marL="0" lvl="0" indent="0" algn="l" rtl="0">
              <a:spcBef>
                <a:spcPts val="1000"/>
              </a:spcBef>
              <a:spcAft>
                <a:spcPts val="0"/>
              </a:spcAft>
              <a:buNone/>
            </a:pPr>
            <a:r>
              <a:rPr lang="en-GB" sz="2200" b="1" dirty="0"/>
              <a:t>Which policies talk about online relationships?</a:t>
            </a:r>
            <a:endParaRPr sz="2200" b="1" dirty="0"/>
          </a:p>
          <a:p>
            <a:pPr marL="0" lvl="0" indent="0" algn="l" rtl="0">
              <a:spcBef>
                <a:spcPts val="1600"/>
              </a:spcBef>
              <a:spcAft>
                <a:spcPts val="0"/>
              </a:spcAft>
              <a:buNone/>
            </a:pPr>
            <a:r>
              <a:rPr lang="en-GB" sz="2200" b="1" dirty="0"/>
              <a:t>Who can we/ do we work with linked to online relationships- external providers?</a:t>
            </a:r>
            <a:br>
              <a:rPr lang="en-GB" sz="2200" b="1" dirty="0">
                <a:solidFill>
                  <a:srgbClr val="8A2529"/>
                </a:solidFill>
              </a:rPr>
            </a:br>
            <a:endParaRPr lang="en-GB" sz="2200" b="1" dirty="0">
              <a:solidFill>
                <a:srgbClr val="8A2529"/>
              </a:solidFill>
            </a:endParaRPr>
          </a:p>
          <a:p>
            <a:pPr marL="0" lvl="0" indent="0" algn="l" rtl="0">
              <a:spcBef>
                <a:spcPts val="1600"/>
              </a:spcBef>
              <a:spcAft>
                <a:spcPts val="0"/>
              </a:spcAft>
              <a:buNone/>
            </a:pPr>
            <a:r>
              <a:rPr lang="en-GB" sz="2200" b="1" dirty="0"/>
              <a:t>Where can we find information and resources to support teaching and learning about online relationships?</a:t>
            </a:r>
            <a:br>
              <a:rPr lang="en-GB" sz="1800" dirty="0">
                <a:solidFill>
                  <a:srgbClr val="8A2529"/>
                </a:solidFill>
              </a:rPr>
            </a:br>
            <a:endParaRPr sz="2200" b="1" dirty="0">
              <a:solidFill>
                <a:srgbClr val="8A2529"/>
              </a:solidFill>
            </a:endParaRPr>
          </a:p>
          <a:p>
            <a:pPr marL="0" lvl="0" indent="0" algn="l" rtl="0">
              <a:spcBef>
                <a:spcPts val="1600"/>
              </a:spcBef>
              <a:spcAft>
                <a:spcPts val="1600"/>
              </a:spcAft>
              <a:buNone/>
            </a:pPr>
            <a:endParaRPr sz="1800" dirty="0">
              <a:solidFill>
                <a:srgbClr val="434343"/>
              </a:solidFill>
            </a:endParaRPr>
          </a:p>
        </p:txBody>
      </p:sp>
      <p:sp>
        <p:nvSpPr>
          <p:cNvPr id="154" name="Google Shape;154;p32"/>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3"/>
          <p:cNvSpPr txBox="1">
            <a:spLocks noGrp="1"/>
          </p:cNvSpPr>
          <p:nvPr>
            <p:ph type="title"/>
          </p:nvPr>
        </p:nvSpPr>
        <p:spPr>
          <a:xfrm>
            <a:off x="270000" y="216425"/>
            <a:ext cx="875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Teaching about online relationships</a:t>
            </a:r>
            <a:endParaRPr dirty="0">
              <a:solidFill>
                <a:srgbClr val="073763"/>
              </a:solidFill>
            </a:endParaRPr>
          </a:p>
        </p:txBody>
      </p:sp>
      <p:sp>
        <p:nvSpPr>
          <p:cNvPr id="160" name="Google Shape;160;p33"/>
          <p:cNvSpPr txBox="1">
            <a:spLocks noGrp="1"/>
          </p:cNvSpPr>
          <p:nvPr>
            <p:ph type="body" idx="1"/>
          </p:nvPr>
        </p:nvSpPr>
        <p:spPr>
          <a:xfrm>
            <a:off x="270000" y="914400"/>
            <a:ext cx="7990336"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Ways in which we already teach about online relationships at our school:</a:t>
            </a:r>
            <a:endParaRPr sz="1800" dirty="0"/>
          </a:p>
          <a:p>
            <a:pPr marL="0" lvl="0" indent="0" algn="l" rtl="0">
              <a:spcBef>
                <a:spcPts val="1600"/>
              </a:spcBef>
              <a:spcAft>
                <a:spcPts val="0"/>
              </a:spcAft>
              <a:buNone/>
            </a:pPr>
            <a:endParaRPr sz="2200" b="1" dirty="0">
              <a:solidFill>
                <a:srgbClr val="434343"/>
              </a:solidFill>
            </a:endParaRPr>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61" name="Google Shape;161;p33"/>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a:t>
            </a:fld>
            <a:endParaRPr dirty="0"/>
          </a:p>
        </p:txBody>
      </p:sp>
      <p:sp>
        <p:nvSpPr>
          <p:cNvPr id="5" name="Speech Bubble: Oval 4">
            <a:extLst>
              <a:ext uri="{FF2B5EF4-FFF2-40B4-BE49-F238E27FC236}">
                <a16:creationId xmlns:a16="http://schemas.microsoft.com/office/drawing/2014/main" id="{3650A611-5AEF-4883-AADE-375005503FC1}"/>
              </a:ext>
            </a:extLst>
          </p:cNvPr>
          <p:cNvSpPr/>
          <p:nvPr/>
        </p:nvSpPr>
        <p:spPr>
          <a:xfrm>
            <a:off x="498117" y="1521373"/>
            <a:ext cx="2298871" cy="2392681"/>
          </a:xfrm>
          <a:prstGeom prst="wedgeEllipseCallout">
            <a:avLst>
              <a:gd name="adj1" fmla="val -47888"/>
              <a:gd name="adj2" fmla="val 56666"/>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In which areas of the curriculum might we discuss online relationships? Where are the ‘bump into’ opportunities?</a:t>
            </a:r>
          </a:p>
        </p:txBody>
      </p:sp>
      <p:sp>
        <p:nvSpPr>
          <p:cNvPr id="6" name="Speech Bubble: Oval 5">
            <a:extLst>
              <a:ext uri="{FF2B5EF4-FFF2-40B4-BE49-F238E27FC236}">
                <a16:creationId xmlns:a16="http://schemas.microsoft.com/office/drawing/2014/main" id="{4A460F5C-9BA2-47FC-8081-A6F4EB793FE4}"/>
              </a:ext>
            </a:extLst>
          </p:cNvPr>
          <p:cNvSpPr/>
          <p:nvPr/>
        </p:nvSpPr>
        <p:spPr>
          <a:xfrm>
            <a:off x="5678500" y="1393626"/>
            <a:ext cx="2581836" cy="1675119"/>
          </a:xfrm>
          <a:prstGeom prst="wedgeEllipseCallou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has worked well in previous work we have done around online relationships?</a:t>
            </a:r>
          </a:p>
        </p:txBody>
      </p:sp>
      <p:sp>
        <p:nvSpPr>
          <p:cNvPr id="2" name="Speech Bubble: Oval 1">
            <a:extLst>
              <a:ext uri="{FF2B5EF4-FFF2-40B4-BE49-F238E27FC236}">
                <a16:creationId xmlns:a16="http://schemas.microsoft.com/office/drawing/2014/main" id="{9952B301-B290-457A-A978-5C98966F1D00}"/>
              </a:ext>
            </a:extLst>
          </p:cNvPr>
          <p:cNvSpPr/>
          <p:nvPr/>
        </p:nvSpPr>
        <p:spPr>
          <a:xfrm>
            <a:off x="3227293" y="1920049"/>
            <a:ext cx="2243738" cy="2309051"/>
          </a:xfrm>
          <a:prstGeom prst="wedgeEllipseCallout">
            <a:avLst>
              <a:gd name="adj1" fmla="val 23345"/>
              <a:gd name="adj2" fmla="val 60090"/>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concerns do we have around online relationships with our pupils? How does this vary according to age groups?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185"/>
        <p:cNvGrpSpPr/>
        <p:nvPr/>
      </p:nvGrpSpPr>
      <p:grpSpPr>
        <a:xfrm>
          <a:off x="0" y="0"/>
          <a:ext cx="0" cy="0"/>
          <a:chOff x="0" y="0"/>
          <a:chExt cx="0" cy="0"/>
        </a:xfrm>
      </p:grpSpPr>
      <p:grpSp>
        <p:nvGrpSpPr>
          <p:cNvPr id="193" name="Group 192">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1" cy="5149850"/>
            <a:chOff x="0" y="-8467"/>
            <a:chExt cx="12192000" cy="6866467"/>
          </a:xfrm>
        </p:grpSpPr>
        <p:cxnSp>
          <p:nvCxnSpPr>
            <p:cNvPr id="194" name="Straight Connector 193">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95" name="Straight Connector 194">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96"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7"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8" name="Isosceles Triangle 197">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9"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0"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1"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2" name="Isosceles Triangle 201">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3" name="Isosceles Triangle 202">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5" name="Rectangle 204">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07" name="Rectangle 206">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9" name="Straight Connector 208">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51435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1" name="Straight Connector 210">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2761059"/>
            <a:ext cx="3572669" cy="2382441"/>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13"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6350"/>
            <a:ext cx="2255512" cy="514985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5"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6350"/>
            <a:ext cx="1941419" cy="514985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7" name="Isosceles Triangle 216">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2286000"/>
            <a:ext cx="2444750" cy="28575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9"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6350"/>
            <a:ext cx="2140744" cy="514985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1" name="Isosceles Triangle 220">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2692400"/>
            <a:ext cx="1362870" cy="2451100"/>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3" name="Freeform: Shape 222">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6350"/>
            <a:ext cx="5332385" cy="5149850"/>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6" name="Google Shape;186;p37"/>
          <p:cNvSpPr txBox="1">
            <a:spLocks noGrp="1"/>
          </p:cNvSpPr>
          <p:nvPr>
            <p:ph type="title"/>
          </p:nvPr>
        </p:nvSpPr>
        <p:spPr>
          <a:xfrm>
            <a:off x="508000" y="457199"/>
            <a:ext cx="2882531" cy="4159250"/>
          </a:xfrm>
          <a:prstGeom prst="rect">
            <a:avLst/>
          </a:prstGeom>
        </p:spPr>
        <p:txBody>
          <a:bodyPr spcFirstLastPara="1" vert="horz" lIns="91440" tIns="45720" rIns="91440" bIns="45720" rtlCol="0" anchor="ctr" anchorCtr="0">
            <a:normAutofit/>
          </a:bodyPr>
          <a:lstStyle/>
          <a:p>
            <a:pPr marL="0" lvl="0" indent="0" defTabSz="457200">
              <a:spcBef>
                <a:spcPct val="0"/>
              </a:spcBef>
              <a:spcAft>
                <a:spcPts val="0"/>
              </a:spcAft>
              <a:buSzPts val="2800"/>
            </a:pPr>
            <a:r>
              <a:rPr lang="en-US" sz="3600" dirty="0">
                <a:solidFill>
                  <a:schemeClr val="tx1">
                    <a:lumMod val="85000"/>
                    <a:lumOff val="15000"/>
                  </a:schemeClr>
                </a:solidFill>
              </a:rPr>
              <a:t>Trusted adults</a:t>
            </a:r>
          </a:p>
        </p:txBody>
      </p:sp>
      <p:sp>
        <p:nvSpPr>
          <p:cNvPr id="188" name="Google Shape;188;p37"/>
          <p:cNvSpPr txBox="1">
            <a:spLocks noGrp="1"/>
          </p:cNvSpPr>
          <p:nvPr>
            <p:ph type="sldNum" idx="12"/>
          </p:nvPr>
        </p:nvSpPr>
        <p:spPr>
          <a:xfrm>
            <a:off x="6442997" y="4531021"/>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SzPts val="1000"/>
              <a:buNone/>
            </a:pPr>
            <a:fld id="{00000000-1234-1234-1234-123412341234}" type="slidenum">
              <a:rPr lang="en-US" sz="700" kern="1200">
                <a:solidFill>
                  <a:srgbClr val="FFFFFF"/>
                </a:solidFill>
                <a:latin typeface="+mn-lt"/>
                <a:ea typeface="+mn-ea"/>
                <a:cs typeface="+mn-cs"/>
              </a:rPr>
              <a:pPr lvl="0" indent="0" defTabSz="457200">
                <a:lnSpc>
                  <a:spcPct val="90000"/>
                </a:lnSpc>
                <a:spcBef>
                  <a:spcPts val="0"/>
                </a:spcBef>
                <a:spcAft>
                  <a:spcPts val="600"/>
                </a:spcAft>
                <a:buSzPts val="1000"/>
                <a:buNone/>
              </a:pPr>
              <a:t>9</a:t>
            </a:fld>
            <a:endParaRPr lang="en-US" sz="700" kern="1200" dirty="0">
              <a:solidFill>
                <a:srgbClr val="FFFFFF"/>
              </a:solidFill>
              <a:latin typeface="+mn-lt"/>
              <a:ea typeface="+mn-ea"/>
              <a:cs typeface="+mn-cs"/>
            </a:endParaRPr>
          </a:p>
        </p:txBody>
      </p:sp>
      <p:sp>
        <p:nvSpPr>
          <p:cNvPr id="187" name="Google Shape;187;p37"/>
          <p:cNvSpPr txBox="1">
            <a:spLocks noGrp="1"/>
          </p:cNvSpPr>
          <p:nvPr>
            <p:ph type="body" idx="1"/>
          </p:nvPr>
        </p:nvSpPr>
        <p:spPr>
          <a:xfrm>
            <a:off x="4587063" y="457200"/>
            <a:ext cx="4133472" cy="4159250"/>
          </a:xfrm>
          <a:prstGeom prst="rect">
            <a:avLst/>
          </a:prstGeom>
        </p:spPr>
        <p:txBody>
          <a:bodyPr spcFirstLastPara="1" vert="horz" lIns="91440" tIns="45720" rIns="91440" bIns="45720" rtlCol="0" anchor="ctr" anchorCtr="0">
            <a:normAutofit/>
          </a:bodyPr>
          <a:lstStyle/>
          <a:p>
            <a:pPr marL="0" lvl="0" indent="0" defTabSz="457200">
              <a:spcBef>
                <a:spcPts val="1000"/>
              </a:spcBef>
              <a:buSzPct val="80000"/>
              <a:buFont typeface="Wingdings 3" charset="2"/>
              <a:buChar char=""/>
            </a:pPr>
            <a:r>
              <a:rPr lang="en-US" dirty="0">
                <a:solidFill>
                  <a:srgbClr val="FFFFFF"/>
                </a:solidFill>
              </a:rPr>
              <a:t>Within this module we have used the term </a:t>
            </a:r>
            <a:r>
              <a:rPr lang="en-US" b="1" dirty="0">
                <a:solidFill>
                  <a:srgbClr val="FFFFFF"/>
                </a:solidFill>
              </a:rPr>
              <a:t>trusted adult</a:t>
            </a:r>
            <a:r>
              <a:rPr lang="en-US" dirty="0">
                <a:solidFill>
                  <a:srgbClr val="FFFFFF"/>
                </a:solidFill>
              </a:rPr>
              <a:t>.</a:t>
            </a:r>
          </a:p>
          <a:p>
            <a:pPr marL="0" lvl="0" indent="0" defTabSz="457200">
              <a:spcBef>
                <a:spcPts val="1000"/>
              </a:spcBef>
              <a:buSzPct val="80000"/>
              <a:buFont typeface="Wingdings 3" charset="2"/>
              <a:buChar char=""/>
            </a:pPr>
            <a:r>
              <a:rPr lang="en-US" dirty="0">
                <a:solidFill>
                  <a:srgbClr val="FFFFFF"/>
                </a:solidFill>
              </a:rPr>
              <a:t>A trusted adult will generally be someone who children feel comfortable to turn to for help. Obvious examples include family members, teachers and doctors.</a:t>
            </a:r>
          </a:p>
          <a:p>
            <a:pPr marL="0" lvl="0" indent="0" defTabSz="457200">
              <a:spcBef>
                <a:spcPts val="1000"/>
              </a:spcBef>
              <a:buSzPct val="80000"/>
              <a:buFont typeface="Wingdings 3" charset="2"/>
              <a:buChar char=""/>
            </a:pPr>
            <a:r>
              <a:rPr lang="en-US" dirty="0">
                <a:solidFill>
                  <a:srgbClr val="FFFFFF"/>
                </a:solidFill>
              </a:rPr>
              <a:t>It will be important when teaching this topic, and any other relevant topics, that teachers explore this concept. Pupils should be comfortable and capable of identifying who their trusted adults could be both within their families and wider circles.  </a:t>
            </a:r>
          </a:p>
          <a:p>
            <a:pPr marL="0" lvl="0" indent="0" defTabSz="457200">
              <a:spcBef>
                <a:spcPts val="1000"/>
              </a:spcBef>
              <a:buSzPct val="80000"/>
              <a:buFont typeface="Wingdings 3" charset="2"/>
              <a:buChar char=""/>
            </a:pPr>
            <a:endParaRPr lang="en-US" dirty="0">
              <a:solidFill>
                <a:srgbClr val="FFFFFF"/>
              </a:solidFill>
            </a:endParaRPr>
          </a:p>
          <a:p>
            <a:pPr marL="0" lvl="0" indent="0" defTabSz="457200">
              <a:spcBef>
                <a:spcPts val="1000"/>
              </a:spcBef>
              <a:buSzPct val="80000"/>
              <a:buFont typeface="Wingdings 3" charset="2"/>
              <a:buChar char=""/>
            </a:pPr>
            <a:endParaRPr lang="en-US" dirty="0">
              <a:solidFill>
                <a:srgbClr val="FFFFFF"/>
              </a:solidFill>
            </a:endParaRPr>
          </a:p>
        </p:txBody>
      </p:sp>
    </p:spTree>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2831198C695F40BABB5AE1818C0A05" ma:contentTypeVersion="13" ma:contentTypeDescription="Create a new document." ma:contentTypeScope="" ma:versionID="6e4c997aaf77df91e1abd09ed29f5e92">
  <xsd:schema xmlns:xsd="http://www.w3.org/2001/XMLSchema" xmlns:xs="http://www.w3.org/2001/XMLSchema" xmlns:p="http://schemas.microsoft.com/office/2006/metadata/properties" xmlns:ns3="ce69119c-6af3-432a-b49c-0c7378a45cd8" xmlns:ns4="c9c7025b-a6fb-4f8e-9326-4e4f1bf2c686" targetNamespace="http://schemas.microsoft.com/office/2006/metadata/properties" ma:root="true" ma:fieldsID="bd567aa60c5e4855f5b43dcd50739bdf" ns3:_="" ns4:_="">
    <xsd:import namespace="ce69119c-6af3-432a-b49c-0c7378a45cd8"/>
    <xsd:import namespace="c9c7025b-a6fb-4f8e-9326-4e4f1bf2c68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69119c-6af3-432a-b49c-0c7378a45c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c7025b-a6fb-4f8e-9326-4e4f1bf2c68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56D48A5-6F23-4795-A6CB-5402E99DC040}">
  <ds:schemaRefs>
    <ds:schemaRef ds:uri="http://schemas.microsoft.com/sharepoint/v3/contenttype/forms"/>
  </ds:schemaRefs>
</ds:datastoreItem>
</file>

<file path=customXml/itemProps2.xml><?xml version="1.0" encoding="utf-8"?>
<ds:datastoreItem xmlns:ds="http://schemas.openxmlformats.org/officeDocument/2006/customXml" ds:itemID="{54739169-2AD1-4995-B3D5-F33EB17155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69119c-6af3-432a-b49c-0c7378a45cd8"/>
    <ds:schemaRef ds:uri="c9c7025b-a6fb-4f8e-9326-4e4f1bf2c6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3FBE52-4511-41AA-BB97-C5CE5669464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66</TotalTime>
  <Words>4444</Words>
  <Application>Microsoft Office PowerPoint</Application>
  <PresentationFormat>On-screen Show (16:9)</PresentationFormat>
  <Paragraphs>497</Paragraphs>
  <Slides>38</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Trebuchet MS</vt:lpstr>
      <vt:lpstr>Wingdings 3</vt:lpstr>
      <vt:lpstr>Facet</vt:lpstr>
      <vt:lpstr>Teaching about online relationships</vt:lpstr>
      <vt:lpstr>What you get out of today </vt:lpstr>
      <vt:lpstr>Teaching the new curriculum</vt:lpstr>
      <vt:lpstr>Rate your confidence (before training) </vt:lpstr>
      <vt:lpstr>Related topics</vt:lpstr>
      <vt:lpstr>Related guidance</vt:lpstr>
      <vt:lpstr>Support for internet safety</vt:lpstr>
      <vt:lpstr>Teaching about online relationships</vt:lpstr>
      <vt:lpstr>Trusted adults</vt:lpstr>
      <vt:lpstr>Online behaviour</vt:lpstr>
      <vt:lpstr>Understanding the online world </vt:lpstr>
      <vt:lpstr>Misleading online identities </vt:lpstr>
      <vt:lpstr>Respect and communication</vt:lpstr>
      <vt:lpstr>Respectful online relationships</vt:lpstr>
      <vt:lpstr>Communicating online </vt:lpstr>
      <vt:lpstr>Assessing online friendships and sources of information </vt:lpstr>
      <vt:lpstr>Assessing online friendships</vt:lpstr>
      <vt:lpstr>Understanding online information </vt:lpstr>
      <vt:lpstr>Internet cookies </vt:lpstr>
      <vt:lpstr>Keeping safe online</vt:lpstr>
      <vt:lpstr>Keeping Safe Online and Protecting Information</vt:lpstr>
      <vt:lpstr>Harmful online content</vt:lpstr>
      <vt:lpstr>Harmful behaviour online</vt:lpstr>
      <vt:lpstr>Defining ‘strangers’ online </vt:lpstr>
      <vt:lpstr>Danger of meeting strangers</vt:lpstr>
      <vt:lpstr>How information is shared </vt:lpstr>
      <vt:lpstr>Digital footprint and how information is used</vt:lpstr>
      <vt:lpstr>Help with problems online</vt:lpstr>
      <vt:lpstr>Right to ask for help  </vt:lpstr>
      <vt:lpstr>Reporting content/conduct </vt:lpstr>
      <vt:lpstr>Good practice approaches (1)  </vt:lpstr>
      <vt:lpstr>Good practice approaches (2)  </vt:lpstr>
      <vt:lpstr>Good practice approaches (3)  </vt:lpstr>
      <vt:lpstr>Further information</vt:lpstr>
      <vt:lpstr>Dealing with difficult questions (1)    </vt:lpstr>
      <vt:lpstr>Dealing with difficult questions (2)   </vt:lpstr>
      <vt:lpstr>How will I teach this?   </vt:lpstr>
      <vt:lpstr>Rate your confidence (after training)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about online relationships</dc:title>
  <dc:creator>Sarah Brooking</dc:creator>
  <cp:lastModifiedBy>Sarah Brooking</cp:lastModifiedBy>
  <cp:revision>1</cp:revision>
  <dcterms:created xsi:type="dcterms:W3CDTF">2020-10-16T11:07:37Z</dcterms:created>
  <dcterms:modified xsi:type="dcterms:W3CDTF">2020-10-20T08:19:50Z</dcterms:modified>
</cp:coreProperties>
</file>