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93" r:id="rId4"/>
  </p:sldMasterIdLst>
  <p:notesMasterIdLst>
    <p:notesMasterId r:id="rId26"/>
  </p:notesMasterIdLst>
  <p:sldIdLst>
    <p:sldId id="350" r:id="rId5"/>
    <p:sldId id="351" r:id="rId6"/>
    <p:sldId id="352" r:id="rId7"/>
    <p:sldId id="349" r:id="rId8"/>
    <p:sldId id="262" r:id="rId9"/>
    <p:sldId id="353" r:id="rId10"/>
    <p:sldId id="354" r:id="rId11"/>
    <p:sldId id="294" r:id="rId12"/>
    <p:sldId id="295" r:id="rId13"/>
    <p:sldId id="296" r:id="rId14"/>
    <p:sldId id="297" r:id="rId15"/>
    <p:sldId id="298" r:id="rId16"/>
    <p:sldId id="299" r:id="rId17"/>
    <p:sldId id="300" r:id="rId18"/>
    <p:sldId id="301" r:id="rId19"/>
    <p:sldId id="303" r:id="rId20"/>
    <p:sldId id="305" r:id="rId21"/>
    <p:sldId id="336" r:id="rId22"/>
    <p:sldId id="337" r:id="rId23"/>
    <p:sldId id="367" r:id="rId24"/>
    <p:sldId id="359" r:id="rId25"/>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guide id="3" orient="horz" pos="136">
          <p15:clr>
            <a:srgbClr val="9AA0A6"/>
          </p15:clr>
        </p15:guide>
        <p15:guide id="4" orient="horz" pos="3116">
          <p15:clr>
            <a:srgbClr val="9AA0A6"/>
          </p15:clr>
        </p15:guide>
        <p15:guide id="5" pos="5590">
          <p15:clr>
            <a:srgbClr val="9AA0A6"/>
          </p15:clr>
        </p15:guide>
        <p15:guide id="6" pos="2031">
          <p15:clr>
            <a:srgbClr val="9AA0A6"/>
          </p15:clr>
        </p15:guide>
        <p15:guide id="7" pos="170">
          <p15:clr>
            <a:srgbClr val="9AA0A6"/>
          </p15:clr>
        </p15:guide>
        <p15:guide id="8" pos="3729">
          <p15:clr>
            <a:srgbClr val="9AA0A6"/>
          </p15:clr>
        </p15:guide>
        <p15:guide id="9" pos="3808">
          <p15:clr>
            <a:srgbClr val="9AA0A6"/>
          </p15:clr>
        </p15:guide>
        <p15:guide id="10" pos="4699">
          <p15:clr>
            <a:srgbClr val="9AA0A6"/>
          </p15:clr>
        </p15:guide>
        <p15:guide id="11" orient="horz" pos="510">
          <p15:clr>
            <a:srgbClr val="9AA0A6"/>
          </p15:clr>
        </p15:guide>
        <p15:guide id="12" orient="horz" pos="576">
          <p15:clr>
            <a:srgbClr val="9AA0A6"/>
          </p15:clr>
        </p15:guide>
        <p15:guide id="13" pos="1101">
          <p15:clr>
            <a:srgbClr val="9AA0A6"/>
          </p15:clr>
        </p15:guide>
        <p15:guide id="14" orient="horz" pos="1304">
          <p15:clr>
            <a:srgbClr val="9AA0A6"/>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Victoria Brazier" initials=""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A2529"/>
    <a:srgbClr val="0000FF"/>
    <a:srgbClr val="004712"/>
    <a:srgbClr val="2608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65AC66B-C3DD-4BB5-9EC5-5F29A8118C73}" v="10" dt="2020-09-24T01:05:20.497"/>
  </p1510:revLst>
</p1510:revInfo>
</file>

<file path=ppt/tableStyles.xml><?xml version="1.0" encoding="utf-8"?>
<a:tblStyleLst xmlns:a="http://schemas.openxmlformats.org/drawingml/2006/main" def="{A528CC95-82AB-4783-ACBF-32B6A6DA6815}">
  <a:tblStyle styleId="{A528CC95-82AB-4783-ACBF-32B6A6DA6815}" styleName="Table_0">
    <a:wholeTbl>
      <a:tcTxStyle b="off" i="off">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 styleId="{3F6634B5-F286-4732-AACD-D8B1C0F785E0}" styleName="Table_1">
    <a:wholeTbl>
      <a:tcTxStyle b="off" i="off">
        <a:font>
          <a:latin typeface="Arial"/>
          <a:ea typeface="Arial"/>
          <a:cs typeface="Arial"/>
        </a:font>
        <a:srgbClr val="000000"/>
      </a:tcTxStyle>
      <a:tcStyle>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75" autoAdjust="0"/>
    <p:restoredTop sz="94660"/>
  </p:normalViewPr>
  <p:slideViewPr>
    <p:cSldViewPr snapToGrid="0">
      <p:cViewPr varScale="1">
        <p:scale>
          <a:sx n="78" d="100"/>
          <a:sy n="78" d="100"/>
        </p:scale>
        <p:origin x="72" y="416"/>
      </p:cViewPr>
      <p:guideLst>
        <p:guide orient="horz" pos="1620"/>
        <p:guide pos="2880"/>
        <p:guide orient="horz" pos="136"/>
        <p:guide orient="horz" pos="3116"/>
        <p:guide pos="5590"/>
        <p:guide pos="2031"/>
        <p:guide pos="170"/>
        <p:guide pos="3729"/>
        <p:guide pos="3808"/>
        <p:guide pos="4699"/>
        <p:guide orient="horz" pos="510"/>
        <p:guide orient="horz" pos="576"/>
        <p:guide pos="1101"/>
        <p:guide orient="horz" pos="130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commentAuthors" Target="commentAuthors.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E304176-7908-4B6B-A976-0AA8235D52CD}" type="doc">
      <dgm:prSet loTypeId="urn:microsoft.com/office/officeart/2016/7/layout/HorizontalActionList" loCatId="List" qsTypeId="urn:microsoft.com/office/officeart/2005/8/quickstyle/simple4" qsCatId="simple" csTypeId="urn:microsoft.com/office/officeart/2005/8/colors/accent5_2" csCatId="accent5" phldr="1"/>
      <dgm:spPr/>
      <dgm:t>
        <a:bodyPr/>
        <a:lstStyle/>
        <a:p>
          <a:endParaRPr lang="en-US"/>
        </a:p>
      </dgm:t>
    </dgm:pt>
    <dgm:pt modelId="{2EC5B5DF-8E7E-487A-A886-14A9626FB6E4}">
      <dgm:prSet/>
      <dgm:spPr/>
      <dgm:t>
        <a:bodyPr/>
        <a:lstStyle/>
        <a:p>
          <a:r>
            <a:rPr lang="en-US"/>
            <a:t>Avoid</a:t>
          </a:r>
        </a:p>
      </dgm:t>
    </dgm:pt>
    <dgm:pt modelId="{7EAD78C4-108F-40CA-A961-DF9D1030E508}" type="parTrans" cxnId="{FB80B648-51DD-48B9-8259-AB8B71610085}">
      <dgm:prSet/>
      <dgm:spPr/>
      <dgm:t>
        <a:bodyPr/>
        <a:lstStyle/>
        <a:p>
          <a:endParaRPr lang="en-US"/>
        </a:p>
      </dgm:t>
    </dgm:pt>
    <dgm:pt modelId="{632E884D-A972-450B-96FF-D270B2194428}" type="sibTrans" cxnId="{FB80B648-51DD-48B9-8259-AB8B71610085}">
      <dgm:prSet/>
      <dgm:spPr/>
      <dgm:t>
        <a:bodyPr/>
        <a:lstStyle/>
        <a:p>
          <a:endParaRPr lang="en-US"/>
        </a:p>
      </dgm:t>
    </dgm:pt>
    <dgm:pt modelId="{5A3B8454-A6F6-41C2-A56D-D57BA1AFFBE8}">
      <dgm:prSet/>
      <dgm:spPr/>
      <dgm:t>
        <a:bodyPr/>
        <a:lstStyle/>
        <a:p>
          <a:r>
            <a:rPr lang="en-US"/>
            <a:t>Avoid segregating by gender unless there is a clear rationale for doing so in order to meet the needs of pupils. </a:t>
          </a:r>
        </a:p>
      </dgm:t>
    </dgm:pt>
    <dgm:pt modelId="{8D6F2CFC-053C-446F-983F-680BE46BB928}" type="parTrans" cxnId="{F8DDB8BC-CD03-4CDC-A482-941DB0329399}">
      <dgm:prSet/>
      <dgm:spPr/>
      <dgm:t>
        <a:bodyPr/>
        <a:lstStyle/>
        <a:p>
          <a:endParaRPr lang="en-US"/>
        </a:p>
      </dgm:t>
    </dgm:pt>
    <dgm:pt modelId="{219707B6-6B0B-4476-81EC-F84CE72C04AC}" type="sibTrans" cxnId="{F8DDB8BC-CD03-4CDC-A482-941DB0329399}">
      <dgm:prSet/>
      <dgm:spPr/>
      <dgm:t>
        <a:bodyPr/>
        <a:lstStyle/>
        <a:p>
          <a:endParaRPr lang="en-US"/>
        </a:p>
      </dgm:t>
    </dgm:pt>
    <dgm:pt modelId="{2EF2DF49-8B02-48BC-8504-2F088C2FB3DE}">
      <dgm:prSet/>
      <dgm:spPr/>
      <dgm:t>
        <a:bodyPr/>
        <a:lstStyle/>
        <a:p>
          <a:r>
            <a:rPr lang="en-US"/>
            <a:t>Ensure</a:t>
          </a:r>
        </a:p>
      </dgm:t>
    </dgm:pt>
    <dgm:pt modelId="{1DDDAC3B-C05B-4F9B-B5D2-C175F0D66862}" type="parTrans" cxnId="{FB4156C4-C6AA-4D3B-8441-03D25A8306F6}">
      <dgm:prSet/>
      <dgm:spPr/>
      <dgm:t>
        <a:bodyPr/>
        <a:lstStyle/>
        <a:p>
          <a:endParaRPr lang="en-US"/>
        </a:p>
      </dgm:t>
    </dgm:pt>
    <dgm:pt modelId="{D96B2962-1089-4164-B6D0-7A515DB2BD83}" type="sibTrans" cxnId="{FB4156C4-C6AA-4D3B-8441-03D25A8306F6}">
      <dgm:prSet/>
      <dgm:spPr/>
      <dgm:t>
        <a:bodyPr/>
        <a:lstStyle/>
        <a:p>
          <a:endParaRPr lang="en-US"/>
        </a:p>
      </dgm:t>
    </dgm:pt>
    <dgm:pt modelId="{CE67446A-3FAF-4942-8FE0-4CE9EBC4670D}">
      <dgm:prSet/>
      <dgm:spPr/>
      <dgm:t>
        <a:bodyPr/>
        <a:lstStyle/>
        <a:p>
          <a:r>
            <a:rPr lang="en-US"/>
            <a:t>Ensure pupils have opportunities to ask teachers questions in small groups or even individually if they have concerns about topics that relate directly to them - e.g. menstruation. </a:t>
          </a:r>
        </a:p>
      </dgm:t>
    </dgm:pt>
    <dgm:pt modelId="{30269FC5-5CB1-4A47-B09A-BFA77201A803}" type="parTrans" cxnId="{ED06EE74-8187-47C5-9134-B25D5917CC83}">
      <dgm:prSet/>
      <dgm:spPr/>
      <dgm:t>
        <a:bodyPr/>
        <a:lstStyle/>
        <a:p>
          <a:endParaRPr lang="en-US"/>
        </a:p>
      </dgm:t>
    </dgm:pt>
    <dgm:pt modelId="{6E131B8E-74F4-44F9-81F8-3F1226DD13FE}" type="sibTrans" cxnId="{ED06EE74-8187-47C5-9134-B25D5917CC83}">
      <dgm:prSet/>
      <dgm:spPr/>
      <dgm:t>
        <a:bodyPr/>
        <a:lstStyle/>
        <a:p>
          <a:endParaRPr lang="en-US"/>
        </a:p>
      </dgm:t>
    </dgm:pt>
    <dgm:pt modelId="{B7ACF4ED-3090-4FE6-816F-A39BF11ED299}">
      <dgm:prSet/>
      <dgm:spPr/>
      <dgm:t>
        <a:bodyPr/>
        <a:lstStyle/>
        <a:p>
          <a:r>
            <a:rPr lang="en-US"/>
            <a:t>Use</a:t>
          </a:r>
        </a:p>
      </dgm:t>
    </dgm:pt>
    <dgm:pt modelId="{8E476D13-BAF3-4C6E-A0D9-F2ECE916699B}" type="parTrans" cxnId="{DE8ACFBD-380C-4266-8895-23A097C5B862}">
      <dgm:prSet/>
      <dgm:spPr/>
      <dgm:t>
        <a:bodyPr/>
        <a:lstStyle/>
        <a:p>
          <a:endParaRPr lang="en-US"/>
        </a:p>
      </dgm:t>
    </dgm:pt>
    <dgm:pt modelId="{DBA17C24-E615-4351-99AF-BDAD68701FB0}" type="sibTrans" cxnId="{DE8ACFBD-380C-4266-8895-23A097C5B862}">
      <dgm:prSet/>
      <dgm:spPr/>
      <dgm:t>
        <a:bodyPr/>
        <a:lstStyle/>
        <a:p>
          <a:endParaRPr lang="en-US"/>
        </a:p>
      </dgm:t>
    </dgm:pt>
    <dgm:pt modelId="{BEF3B54C-D8ED-498D-B780-D820ED399C2A}">
      <dgm:prSet/>
      <dgm:spPr/>
      <dgm:t>
        <a:bodyPr/>
        <a:lstStyle/>
        <a:p>
          <a:r>
            <a:rPr lang="en-US"/>
            <a:t>Use medically correct language to accurately describe human anatomy, including genitalia (e.g. vulva, vagina, penis, testicles, foreskin).</a:t>
          </a:r>
        </a:p>
      </dgm:t>
    </dgm:pt>
    <dgm:pt modelId="{6B447FEA-E142-49E1-A89F-12DD0924679B}" type="parTrans" cxnId="{A0DDA1D4-3151-4BB0-A92A-382BE265E57B}">
      <dgm:prSet/>
      <dgm:spPr/>
      <dgm:t>
        <a:bodyPr/>
        <a:lstStyle/>
        <a:p>
          <a:endParaRPr lang="en-US"/>
        </a:p>
      </dgm:t>
    </dgm:pt>
    <dgm:pt modelId="{37E84C17-59FA-4F6B-B132-E5CBF3631413}" type="sibTrans" cxnId="{A0DDA1D4-3151-4BB0-A92A-382BE265E57B}">
      <dgm:prSet/>
      <dgm:spPr/>
      <dgm:t>
        <a:bodyPr/>
        <a:lstStyle/>
        <a:p>
          <a:endParaRPr lang="en-US"/>
        </a:p>
      </dgm:t>
    </dgm:pt>
    <dgm:pt modelId="{DD68527C-E48B-42DC-9311-025760121A33}">
      <dgm:prSet/>
      <dgm:spPr/>
      <dgm:t>
        <a:bodyPr/>
        <a:lstStyle/>
        <a:p>
          <a:r>
            <a:rPr lang="en-US"/>
            <a:t>Address</a:t>
          </a:r>
        </a:p>
      </dgm:t>
    </dgm:pt>
    <dgm:pt modelId="{46FC2692-F8BC-40EA-8334-CD414A9DCF34}" type="parTrans" cxnId="{61A99DA1-B27F-469F-85D4-B8D27FFD6783}">
      <dgm:prSet/>
      <dgm:spPr/>
      <dgm:t>
        <a:bodyPr/>
        <a:lstStyle/>
        <a:p>
          <a:endParaRPr lang="en-US"/>
        </a:p>
      </dgm:t>
    </dgm:pt>
    <dgm:pt modelId="{88529B88-E95E-4E22-8534-6521F4A638D3}" type="sibTrans" cxnId="{61A99DA1-B27F-469F-85D4-B8D27FFD6783}">
      <dgm:prSet/>
      <dgm:spPr/>
      <dgm:t>
        <a:bodyPr/>
        <a:lstStyle/>
        <a:p>
          <a:endParaRPr lang="en-US"/>
        </a:p>
      </dgm:t>
    </dgm:pt>
    <dgm:pt modelId="{FAD7E54A-30D3-4D68-8897-7975A961CF99}">
      <dgm:prSet/>
      <dgm:spPr/>
      <dgm:t>
        <a:bodyPr/>
        <a:lstStyle/>
        <a:p>
          <a:r>
            <a:rPr lang="en-US"/>
            <a:t>Address stigma and embarrassment associated with puberty </a:t>
          </a:r>
          <a:br>
            <a:rPr lang="en-US"/>
          </a:br>
          <a:r>
            <a:rPr lang="en-US"/>
            <a:t>by taking opportunities to talk about different aspects of </a:t>
          </a:r>
          <a:br>
            <a:rPr lang="en-US"/>
          </a:br>
          <a:r>
            <a:rPr lang="en-US"/>
            <a:t>puberty often and in different contexts within school.</a:t>
          </a:r>
        </a:p>
      </dgm:t>
    </dgm:pt>
    <dgm:pt modelId="{334BE7A5-B669-4B5F-B219-E70320E26749}" type="parTrans" cxnId="{A185B9E9-94F3-45FD-94C2-27CE1DFF36F7}">
      <dgm:prSet/>
      <dgm:spPr/>
      <dgm:t>
        <a:bodyPr/>
        <a:lstStyle/>
        <a:p>
          <a:endParaRPr lang="en-US"/>
        </a:p>
      </dgm:t>
    </dgm:pt>
    <dgm:pt modelId="{A2346594-65CE-4E61-959D-A88ACBD6B4A1}" type="sibTrans" cxnId="{A185B9E9-94F3-45FD-94C2-27CE1DFF36F7}">
      <dgm:prSet/>
      <dgm:spPr/>
      <dgm:t>
        <a:bodyPr/>
        <a:lstStyle/>
        <a:p>
          <a:endParaRPr lang="en-US"/>
        </a:p>
      </dgm:t>
    </dgm:pt>
    <dgm:pt modelId="{CAB0DB65-14CA-4265-92DB-D10EF38E8167}" type="pres">
      <dgm:prSet presAssocID="{2E304176-7908-4B6B-A976-0AA8235D52CD}" presName="Name0" presStyleCnt="0">
        <dgm:presLayoutVars>
          <dgm:dir/>
          <dgm:animLvl val="lvl"/>
          <dgm:resizeHandles val="exact"/>
        </dgm:presLayoutVars>
      </dgm:prSet>
      <dgm:spPr/>
    </dgm:pt>
    <dgm:pt modelId="{777A7139-51A0-43AB-8600-46989AB19876}" type="pres">
      <dgm:prSet presAssocID="{2EC5B5DF-8E7E-487A-A886-14A9626FB6E4}" presName="composite" presStyleCnt="0"/>
      <dgm:spPr/>
    </dgm:pt>
    <dgm:pt modelId="{D9034A1E-F060-465F-B500-B30CA8DFB226}" type="pres">
      <dgm:prSet presAssocID="{2EC5B5DF-8E7E-487A-A886-14A9626FB6E4}" presName="parTx" presStyleLbl="alignNode1" presStyleIdx="0" presStyleCnt="4">
        <dgm:presLayoutVars>
          <dgm:chMax val="0"/>
          <dgm:chPref val="0"/>
        </dgm:presLayoutVars>
      </dgm:prSet>
      <dgm:spPr/>
    </dgm:pt>
    <dgm:pt modelId="{1F396872-6224-4DEE-8136-D0E4CE46DB68}" type="pres">
      <dgm:prSet presAssocID="{2EC5B5DF-8E7E-487A-A886-14A9626FB6E4}" presName="desTx" presStyleLbl="alignAccFollowNode1" presStyleIdx="0" presStyleCnt="4">
        <dgm:presLayoutVars/>
      </dgm:prSet>
      <dgm:spPr/>
    </dgm:pt>
    <dgm:pt modelId="{297E824D-D480-4C56-88DE-74434DA63ADB}" type="pres">
      <dgm:prSet presAssocID="{632E884D-A972-450B-96FF-D270B2194428}" presName="space" presStyleCnt="0"/>
      <dgm:spPr/>
    </dgm:pt>
    <dgm:pt modelId="{B039667C-AD3B-4633-B2DA-B54371C72649}" type="pres">
      <dgm:prSet presAssocID="{2EF2DF49-8B02-48BC-8504-2F088C2FB3DE}" presName="composite" presStyleCnt="0"/>
      <dgm:spPr/>
    </dgm:pt>
    <dgm:pt modelId="{2D199C8D-7BB0-4578-A32A-33DA15E3567B}" type="pres">
      <dgm:prSet presAssocID="{2EF2DF49-8B02-48BC-8504-2F088C2FB3DE}" presName="parTx" presStyleLbl="alignNode1" presStyleIdx="1" presStyleCnt="4">
        <dgm:presLayoutVars>
          <dgm:chMax val="0"/>
          <dgm:chPref val="0"/>
        </dgm:presLayoutVars>
      </dgm:prSet>
      <dgm:spPr/>
    </dgm:pt>
    <dgm:pt modelId="{6FA07020-D4A8-4436-9130-6F1683258ACD}" type="pres">
      <dgm:prSet presAssocID="{2EF2DF49-8B02-48BC-8504-2F088C2FB3DE}" presName="desTx" presStyleLbl="alignAccFollowNode1" presStyleIdx="1" presStyleCnt="4">
        <dgm:presLayoutVars/>
      </dgm:prSet>
      <dgm:spPr/>
    </dgm:pt>
    <dgm:pt modelId="{8001A09F-182B-4C3C-86C8-F1AA505C7E2E}" type="pres">
      <dgm:prSet presAssocID="{D96B2962-1089-4164-B6D0-7A515DB2BD83}" presName="space" presStyleCnt="0"/>
      <dgm:spPr/>
    </dgm:pt>
    <dgm:pt modelId="{486B3005-F3B2-4049-8C1C-593AE74092C2}" type="pres">
      <dgm:prSet presAssocID="{B7ACF4ED-3090-4FE6-816F-A39BF11ED299}" presName="composite" presStyleCnt="0"/>
      <dgm:spPr/>
    </dgm:pt>
    <dgm:pt modelId="{A78D0048-F0C9-4515-B21A-1CF7BF89FCBE}" type="pres">
      <dgm:prSet presAssocID="{B7ACF4ED-3090-4FE6-816F-A39BF11ED299}" presName="parTx" presStyleLbl="alignNode1" presStyleIdx="2" presStyleCnt="4">
        <dgm:presLayoutVars>
          <dgm:chMax val="0"/>
          <dgm:chPref val="0"/>
        </dgm:presLayoutVars>
      </dgm:prSet>
      <dgm:spPr/>
    </dgm:pt>
    <dgm:pt modelId="{C2DF57BD-AD2D-46FD-B2A7-B5DA1E6F8FBC}" type="pres">
      <dgm:prSet presAssocID="{B7ACF4ED-3090-4FE6-816F-A39BF11ED299}" presName="desTx" presStyleLbl="alignAccFollowNode1" presStyleIdx="2" presStyleCnt="4">
        <dgm:presLayoutVars/>
      </dgm:prSet>
      <dgm:spPr/>
    </dgm:pt>
    <dgm:pt modelId="{DF43B13F-61A4-46D1-A381-40B5A9CF2100}" type="pres">
      <dgm:prSet presAssocID="{DBA17C24-E615-4351-99AF-BDAD68701FB0}" presName="space" presStyleCnt="0"/>
      <dgm:spPr/>
    </dgm:pt>
    <dgm:pt modelId="{700C930F-E424-4F74-A13B-91E54DA16C10}" type="pres">
      <dgm:prSet presAssocID="{DD68527C-E48B-42DC-9311-025760121A33}" presName="composite" presStyleCnt="0"/>
      <dgm:spPr/>
    </dgm:pt>
    <dgm:pt modelId="{0E872640-5B9F-4982-835C-461CABE4266E}" type="pres">
      <dgm:prSet presAssocID="{DD68527C-E48B-42DC-9311-025760121A33}" presName="parTx" presStyleLbl="alignNode1" presStyleIdx="3" presStyleCnt="4">
        <dgm:presLayoutVars>
          <dgm:chMax val="0"/>
          <dgm:chPref val="0"/>
        </dgm:presLayoutVars>
      </dgm:prSet>
      <dgm:spPr/>
    </dgm:pt>
    <dgm:pt modelId="{9C62BA22-BF8C-4512-8B9E-2E84267864E4}" type="pres">
      <dgm:prSet presAssocID="{DD68527C-E48B-42DC-9311-025760121A33}" presName="desTx" presStyleLbl="alignAccFollowNode1" presStyleIdx="3" presStyleCnt="4">
        <dgm:presLayoutVars/>
      </dgm:prSet>
      <dgm:spPr/>
    </dgm:pt>
  </dgm:ptLst>
  <dgm:cxnLst>
    <dgm:cxn modelId="{7C9A3168-BE8D-4219-B017-6AEA46EA9E30}" type="presOf" srcId="{B7ACF4ED-3090-4FE6-816F-A39BF11ED299}" destId="{A78D0048-F0C9-4515-B21A-1CF7BF89FCBE}" srcOrd="0" destOrd="0" presId="urn:microsoft.com/office/officeart/2016/7/layout/HorizontalActionList"/>
    <dgm:cxn modelId="{FB80B648-51DD-48B9-8259-AB8B71610085}" srcId="{2E304176-7908-4B6B-A976-0AA8235D52CD}" destId="{2EC5B5DF-8E7E-487A-A886-14A9626FB6E4}" srcOrd="0" destOrd="0" parTransId="{7EAD78C4-108F-40CA-A961-DF9D1030E508}" sibTransId="{632E884D-A972-450B-96FF-D270B2194428}"/>
    <dgm:cxn modelId="{ED06EE74-8187-47C5-9134-B25D5917CC83}" srcId="{2EF2DF49-8B02-48BC-8504-2F088C2FB3DE}" destId="{CE67446A-3FAF-4942-8FE0-4CE9EBC4670D}" srcOrd="0" destOrd="0" parTransId="{30269FC5-5CB1-4A47-B09A-BFA77201A803}" sibTransId="{6E131B8E-74F4-44F9-81F8-3F1226DD13FE}"/>
    <dgm:cxn modelId="{265D8658-2CB0-4EF6-8D67-C8202801D878}" type="presOf" srcId="{CE67446A-3FAF-4942-8FE0-4CE9EBC4670D}" destId="{6FA07020-D4A8-4436-9130-6F1683258ACD}" srcOrd="0" destOrd="0" presId="urn:microsoft.com/office/officeart/2016/7/layout/HorizontalActionList"/>
    <dgm:cxn modelId="{B023D87D-2838-4B74-98A7-69803782A84E}" type="presOf" srcId="{5A3B8454-A6F6-41C2-A56D-D57BA1AFFBE8}" destId="{1F396872-6224-4DEE-8136-D0E4CE46DB68}" srcOrd="0" destOrd="0" presId="urn:microsoft.com/office/officeart/2016/7/layout/HorizontalActionList"/>
    <dgm:cxn modelId="{41D8538F-49C1-49E6-B06B-EC7E32A86271}" type="presOf" srcId="{FAD7E54A-30D3-4D68-8897-7975A961CF99}" destId="{9C62BA22-BF8C-4512-8B9E-2E84267864E4}" srcOrd="0" destOrd="0" presId="urn:microsoft.com/office/officeart/2016/7/layout/HorizontalActionList"/>
    <dgm:cxn modelId="{61A99DA1-B27F-469F-85D4-B8D27FFD6783}" srcId="{2E304176-7908-4B6B-A976-0AA8235D52CD}" destId="{DD68527C-E48B-42DC-9311-025760121A33}" srcOrd="3" destOrd="0" parTransId="{46FC2692-F8BC-40EA-8334-CD414A9DCF34}" sibTransId="{88529B88-E95E-4E22-8534-6521F4A638D3}"/>
    <dgm:cxn modelId="{A13AF0A6-2C1C-4A7C-BBDC-BFE741705107}" type="presOf" srcId="{DD68527C-E48B-42DC-9311-025760121A33}" destId="{0E872640-5B9F-4982-835C-461CABE4266E}" srcOrd="0" destOrd="0" presId="urn:microsoft.com/office/officeart/2016/7/layout/HorizontalActionList"/>
    <dgm:cxn modelId="{F8DDB8BC-CD03-4CDC-A482-941DB0329399}" srcId="{2EC5B5DF-8E7E-487A-A886-14A9626FB6E4}" destId="{5A3B8454-A6F6-41C2-A56D-D57BA1AFFBE8}" srcOrd="0" destOrd="0" parTransId="{8D6F2CFC-053C-446F-983F-680BE46BB928}" sibTransId="{219707B6-6B0B-4476-81EC-F84CE72C04AC}"/>
    <dgm:cxn modelId="{DE8ACFBD-380C-4266-8895-23A097C5B862}" srcId="{2E304176-7908-4B6B-A976-0AA8235D52CD}" destId="{B7ACF4ED-3090-4FE6-816F-A39BF11ED299}" srcOrd="2" destOrd="0" parTransId="{8E476D13-BAF3-4C6E-A0D9-F2ECE916699B}" sibTransId="{DBA17C24-E615-4351-99AF-BDAD68701FB0}"/>
    <dgm:cxn modelId="{FB4156C4-C6AA-4D3B-8441-03D25A8306F6}" srcId="{2E304176-7908-4B6B-A976-0AA8235D52CD}" destId="{2EF2DF49-8B02-48BC-8504-2F088C2FB3DE}" srcOrd="1" destOrd="0" parTransId="{1DDDAC3B-C05B-4F9B-B5D2-C175F0D66862}" sibTransId="{D96B2962-1089-4164-B6D0-7A515DB2BD83}"/>
    <dgm:cxn modelId="{1D7AFACA-FA19-4E3F-811F-2B5E269C4296}" type="presOf" srcId="{2E304176-7908-4B6B-A976-0AA8235D52CD}" destId="{CAB0DB65-14CA-4265-92DB-D10EF38E8167}" srcOrd="0" destOrd="0" presId="urn:microsoft.com/office/officeart/2016/7/layout/HorizontalActionList"/>
    <dgm:cxn modelId="{A0DDA1D4-3151-4BB0-A92A-382BE265E57B}" srcId="{B7ACF4ED-3090-4FE6-816F-A39BF11ED299}" destId="{BEF3B54C-D8ED-498D-B780-D820ED399C2A}" srcOrd="0" destOrd="0" parTransId="{6B447FEA-E142-49E1-A89F-12DD0924679B}" sibTransId="{37E84C17-59FA-4F6B-B132-E5CBF3631413}"/>
    <dgm:cxn modelId="{EC25DCDA-5540-4603-AC7C-3B369330BBC1}" type="presOf" srcId="{BEF3B54C-D8ED-498D-B780-D820ED399C2A}" destId="{C2DF57BD-AD2D-46FD-B2A7-B5DA1E6F8FBC}" srcOrd="0" destOrd="0" presId="urn:microsoft.com/office/officeart/2016/7/layout/HorizontalActionList"/>
    <dgm:cxn modelId="{8A056EE8-080E-4979-963E-E864022E8E45}" type="presOf" srcId="{2EF2DF49-8B02-48BC-8504-2F088C2FB3DE}" destId="{2D199C8D-7BB0-4578-A32A-33DA15E3567B}" srcOrd="0" destOrd="0" presId="urn:microsoft.com/office/officeart/2016/7/layout/HorizontalActionList"/>
    <dgm:cxn modelId="{A185B9E9-94F3-45FD-94C2-27CE1DFF36F7}" srcId="{DD68527C-E48B-42DC-9311-025760121A33}" destId="{FAD7E54A-30D3-4D68-8897-7975A961CF99}" srcOrd="0" destOrd="0" parTransId="{334BE7A5-B669-4B5F-B219-E70320E26749}" sibTransId="{A2346594-65CE-4E61-959D-A88ACBD6B4A1}"/>
    <dgm:cxn modelId="{4AE37EF6-ABCC-4573-B41E-4A51BAFA02F2}" type="presOf" srcId="{2EC5B5DF-8E7E-487A-A886-14A9626FB6E4}" destId="{D9034A1E-F060-465F-B500-B30CA8DFB226}" srcOrd="0" destOrd="0" presId="urn:microsoft.com/office/officeart/2016/7/layout/HorizontalActionList"/>
    <dgm:cxn modelId="{531AA63E-6E12-4FE5-8619-886F14A94C90}" type="presParOf" srcId="{CAB0DB65-14CA-4265-92DB-D10EF38E8167}" destId="{777A7139-51A0-43AB-8600-46989AB19876}" srcOrd="0" destOrd="0" presId="urn:microsoft.com/office/officeart/2016/7/layout/HorizontalActionList"/>
    <dgm:cxn modelId="{7722EED8-61A3-4EEC-B610-25300F0199E2}" type="presParOf" srcId="{777A7139-51A0-43AB-8600-46989AB19876}" destId="{D9034A1E-F060-465F-B500-B30CA8DFB226}" srcOrd="0" destOrd="0" presId="urn:microsoft.com/office/officeart/2016/7/layout/HorizontalActionList"/>
    <dgm:cxn modelId="{0C2F4430-235C-4356-B505-BAFB2B111F1D}" type="presParOf" srcId="{777A7139-51A0-43AB-8600-46989AB19876}" destId="{1F396872-6224-4DEE-8136-D0E4CE46DB68}" srcOrd="1" destOrd="0" presId="urn:microsoft.com/office/officeart/2016/7/layout/HorizontalActionList"/>
    <dgm:cxn modelId="{CE8DF100-3E2C-434C-8DEE-05B1ECF49B83}" type="presParOf" srcId="{CAB0DB65-14CA-4265-92DB-D10EF38E8167}" destId="{297E824D-D480-4C56-88DE-74434DA63ADB}" srcOrd="1" destOrd="0" presId="urn:microsoft.com/office/officeart/2016/7/layout/HorizontalActionList"/>
    <dgm:cxn modelId="{45EB7DAB-F0B7-489E-A16F-3DB1D7962C6F}" type="presParOf" srcId="{CAB0DB65-14CA-4265-92DB-D10EF38E8167}" destId="{B039667C-AD3B-4633-B2DA-B54371C72649}" srcOrd="2" destOrd="0" presId="urn:microsoft.com/office/officeart/2016/7/layout/HorizontalActionList"/>
    <dgm:cxn modelId="{42BEF88F-D9D2-44F6-9562-0DFCF950A45A}" type="presParOf" srcId="{B039667C-AD3B-4633-B2DA-B54371C72649}" destId="{2D199C8D-7BB0-4578-A32A-33DA15E3567B}" srcOrd="0" destOrd="0" presId="urn:microsoft.com/office/officeart/2016/7/layout/HorizontalActionList"/>
    <dgm:cxn modelId="{C946044F-318E-4D3B-AB1F-AF8C4D703256}" type="presParOf" srcId="{B039667C-AD3B-4633-B2DA-B54371C72649}" destId="{6FA07020-D4A8-4436-9130-6F1683258ACD}" srcOrd="1" destOrd="0" presId="urn:microsoft.com/office/officeart/2016/7/layout/HorizontalActionList"/>
    <dgm:cxn modelId="{F350B3B9-6FE3-428B-8FB7-2E17283FCFD4}" type="presParOf" srcId="{CAB0DB65-14CA-4265-92DB-D10EF38E8167}" destId="{8001A09F-182B-4C3C-86C8-F1AA505C7E2E}" srcOrd="3" destOrd="0" presId="urn:microsoft.com/office/officeart/2016/7/layout/HorizontalActionList"/>
    <dgm:cxn modelId="{00700644-5947-4E68-AD9A-BEC562348A08}" type="presParOf" srcId="{CAB0DB65-14CA-4265-92DB-D10EF38E8167}" destId="{486B3005-F3B2-4049-8C1C-593AE74092C2}" srcOrd="4" destOrd="0" presId="urn:microsoft.com/office/officeart/2016/7/layout/HorizontalActionList"/>
    <dgm:cxn modelId="{A18FC3E9-9D88-44DA-89AC-E7308CF9A42F}" type="presParOf" srcId="{486B3005-F3B2-4049-8C1C-593AE74092C2}" destId="{A78D0048-F0C9-4515-B21A-1CF7BF89FCBE}" srcOrd="0" destOrd="0" presId="urn:microsoft.com/office/officeart/2016/7/layout/HorizontalActionList"/>
    <dgm:cxn modelId="{1B48E5C8-EC17-4570-8062-A6DDF93330B3}" type="presParOf" srcId="{486B3005-F3B2-4049-8C1C-593AE74092C2}" destId="{C2DF57BD-AD2D-46FD-B2A7-B5DA1E6F8FBC}" srcOrd="1" destOrd="0" presId="urn:microsoft.com/office/officeart/2016/7/layout/HorizontalActionList"/>
    <dgm:cxn modelId="{337C3069-FDED-4C0F-8F22-A30711ADA3BF}" type="presParOf" srcId="{CAB0DB65-14CA-4265-92DB-D10EF38E8167}" destId="{DF43B13F-61A4-46D1-A381-40B5A9CF2100}" srcOrd="5" destOrd="0" presId="urn:microsoft.com/office/officeart/2016/7/layout/HorizontalActionList"/>
    <dgm:cxn modelId="{08EBBBB0-A3EE-4C47-869E-39768617A243}" type="presParOf" srcId="{CAB0DB65-14CA-4265-92DB-D10EF38E8167}" destId="{700C930F-E424-4F74-A13B-91E54DA16C10}" srcOrd="6" destOrd="0" presId="urn:microsoft.com/office/officeart/2016/7/layout/HorizontalActionList"/>
    <dgm:cxn modelId="{D5C45267-F6D8-4EED-955B-E8C2F2F405C2}" type="presParOf" srcId="{700C930F-E424-4F74-A13B-91E54DA16C10}" destId="{0E872640-5B9F-4982-835C-461CABE4266E}" srcOrd="0" destOrd="0" presId="urn:microsoft.com/office/officeart/2016/7/layout/HorizontalActionList"/>
    <dgm:cxn modelId="{AC2040D3-03D7-440D-81CF-82E6D730F803}" type="presParOf" srcId="{700C930F-E424-4F74-A13B-91E54DA16C10}" destId="{9C62BA22-BF8C-4512-8B9E-2E84267864E4}" srcOrd="1" destOrd="0" presId="urn:microsoft.com/office/officeart/2016/7/layout/HorizontalAction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034A1E-F060-465F-B500-B30CA8DFB226}">
      <dsp:nvSpPr>
        <dsp:cNvPr id="0" name=""/>
        <dsp:cNvSpPr/>
      </dsp:nvSpPr>
      <dsp:spPr>
        <a:xfrm>
          <a:off x="6107" y="517864"/>
          <a:ext cx="1509957" cy="452987"/>
        </a:xfrm>
        <a:prstGeom prst="rect">
          <a:avLst/>
        </a:prstGeom>
        <a:gradFill rotWithShape="0">
          <a:gsLst>
            <a:gs pos="0">
              <a:schemeClr val="accent5">
                <a:hueOff val="0"/>
                <a:satOff val="0"/>
                <a:lumOff val="0"/>
                <a:alphaOff val="0"/>
                <a:tint val="96000"/>
                <a:lumMod val="100000"/>
              </a:schemeClr>
            </a:gs>
            <a:gs pos="78000">
              <a:schemeClr val="accent5">
                <a:hueOff val="0"/>
                <a:satOff val="0"/>
                <a:lumOff val="0"/>
                <a:alphaOff val="0"/>
                <a:shade val="94000"/>
                <a:lumMod val="94000"/>
              </a:schemeClr>
            </a:gs>
          </a:gsLst>
          <a:lin ang="5400000" scaled="0"/>
        </a:gradFill>
        <a:ln w="12700" cap="rnd" cmpd="sng" algn="ctr">
          <a:solidFill>
            <a:schemeClr val="accent5">
              <a:hueOff val="0"/>
              <a:satOff val="0"/>
              <a:lumOff val="0"/>
              <a:alphaOff val="0"/>
            </a:schemeClr>
          </a:solidFill>
          <a:prstDash val="solid"/>
        </a:ln>
        <a:effectLst>
          <a:outerShdw blurRad="38100" dist="254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19320" tIns="119320" rIns="119320" bIns="119320" numCol="1" spcCol="1270" anchor="ctr" anchorCtr="0">
          <a:noAutofit/>
        </a:bodyPr>
        <a:lstStyle/>
        <a:p>
          <a:pPr marL="0" lvl="0" indent="0" algn="ctr" defTabSz="711200">
            <a:lnSpc>
              <a:spcPct val="90000"/>
            </a:lnSpc>
            <a:spcBef>
              <a:spcPct val="0"/>
            </a:spcBef>
            <a:spcAft>
              <a:spcPct val="35000"/>
            </a:spcAft>
            <a:buNone/>
          </a:pPr>
          <a:r>
            <a:rPr lang="en-US" sz="1600" kern="1200"/>
            <a:t>Avoid</a:t>
          </a:r>
        </a:p>
      </dsp:txBody>
      <dsp:txXfrm>
        <a:off x="6107" y="517864"/>
        <a:ext cx="1509957" cy="452987"/>
      </dsp:txXfrm>
    </dsp:sp>
    <dsp:sp modelId="{1F396872-6224-4DEE-8136-D0E4CE46DB68}">
      <dsp:nvSpPr>
        <dsp:cNvPr id="0" name=""/>
        <dsp:cNvSpPr/>
      </dsp:nvSpPr>
      <dsp:spPr>
        <a:xfrm>
          <a:off x="6107" y="970852"/>
          <a:ext cx="1509957" cy="2547004"/>
        </a:xfrm>
        <a:prstGeom prst="rect">
          <a:avLst/>
        </a:prstGeom>
        <a:solidFill>
          <a:schemeClr val="accent5">
            <a:alpha val="90000"/>
            <a:tint val="40000"/>
            <a:hueOff val="0"/>
            <a:satOff val="0"/>
            <a:lumOff val="0"/>
            <a:alphaOff val="0"/>
          </a:schemeClr>
        </a:solidFill>
        <a:ln w="12700" cap="rnd" cmpd="sng" algn="ctr">
          <a:solidFill>
            <a:schemeClr val="accent5">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49150" tIns="149150" rIns="149150" bIns="149150" numCol="1" spcCol="1270" anchor="t" anchorCtr="0">
          <a:noAutofit/>
        </a:bodyPr>
        <a:lstStyle/>
        <a:p>
          <a:pPr marL="0" lvl="0" indent="0" algn="l" defTabSz="533400">
            <a:lnSpc>
              <a:spcPct val="90000"/>
            </a:lnSpc>
            <a:spcBef>
              <a:spcPct val="0"/>
            </a:spcBef>
            <a:spcAft>
              <a:spcPct val="35000"/>
            </a:spcAft>
            <a:buNone/>
          </a:pPr>
          <a:r>
            <a:rPr lang="en-US" sz="1200" kern="1200"/>
            <a:t>Avoid segregating by gender unless there is a clear rationale for doing so in order to meet the needs of pupils. </a:t>
          </a:r>
        </a:p>
      </dsp:txBody>
      <dsp:txXfrm>
        <a:off x="6107" y="970852"/>
        <a:ext cx="1509957" cy="2547004"/>
      </dsp:txXfrm>
    </dsp:sp>
    <dsp:sp modelId="{2D199C8D-7BB0-4578-A32A-33DA15E3567B}">
      <dsp:nvSpPr>
        <dsp:cNvPr id="0" name=""/>
        <dsp:cNvSpPr/>
      </dsp:nvSpPr>
      <dsp:spPr>
        <a:xfrm>
          <a:off x="1623959" y="517864"/>
          <a:ext cx="1509957" cy="452987"/>
        </a:xfrm>
        <a:prstGeom prst="rect">
          <a:avLst/>
        </a:prstGeom>
        <a:gradFill rotWithShape="0">
          <a:gsLst>
            <a:gs pos="0">
              <a:schemeClr val="accent5">
                <a:hueOff val="0"/>
                <a:satOff val="0"/>
                <a:lumOff val="0"/>
                <a:alphaOff val="0"/>
                <a:tint val="96000"/>
                <a:lumMod val="100000"/>
              </a:schemeClr>
            </a:gs>
            <a:gs pos="78000">
              <a:schemeClr val="accent5">
                <a:hueOff val="0"/>
                <a:satOff val="0"/>
                <a:lumOff val="0"/>
                <a:alphaOff val="0"/>
                <a:shade val="94000"/>
                <a:lumMod val="94000"/>
              </a:schemeClr>
            </a:gs>
          </a:gsLst>
          <a:lin ang="5400000" scaled="0"/>
        </a:gradFill>
        <a:ln w="12700" cap="rnd" cmpd="sng" algn="ctr">
          <a:solidFill>
            <a:schemeClr val="accent5">
              <a:hueOff val="0"/>
              <a:satOff val="0"/>
              <a:lumOff val="0"/>
              <a:alphaOff val="0"/>
            </a:schemeClr>
          </a:solidFill>
          <a:prstDash val="solid"/>
        </a:ln>
        <a:effectLst>
          <a:outerShdw blurRad="38100" dist="254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19320" tIns="119320" rIns="119320" bIns="119320" numCol="1" spcCol="1270" anchor="ctr" anchorCtr="0">
          <a:noAutofit/>
        </a:bodyPr>
        <a:lstStyle/>
        <a:p>
          <a:pPr marL="0" lvl="0" indent="0" algn="ctr" defTabSz="711200">
            <a:lnSpc>
              <a:spcPct val="90000"/>
            </a:lnSpc>
            <a:spcBef>
              <a:spcPct val="0"/>
            </a:spcBef>
            <a:spcAft>
              <a:spcPct val="35000"/>
            </a:spcAft>
            <a:buNone/>
          </a:pPr>
          <a:r>
            <a:rPr lang="en-US" sz="1600" kern="1200"/>
            <a:t>Ensure</a:t>
          </a:r>
        </a:p>
      </dsp:txBody>
      <dsp:txXfrm>
        <a:off x="1623959" y="517864"/>
        <a:ext cx="1509957" cy="452987"/>
      </dsp:txXfrm>
    </dsp:sp>
    <dsp:sp modelId="{6FA07020-D4A8-4436-9130-6F1683258ACD}">
      <dsp:nvSpPr>
        <dsp:cNvPr id="0" name=""/>
        <dsp:cNvSpPr/>
      </dsp:nvSpPr>
      <dsp:spPr>
        <a:xfrm>
          <a:off x="1623959" y="970852"/>
          <a:ext cx="1509957" cy="2547004"/>
        </a:xfrm>
        <a:prstGeom prst="rect">
          <a:avLst/>
        </a:prstGeom>
        <a:solidFill>
          <a:schemeClr val="accent5">
            <a:alpha val="90000"/>
            <a:tint val="40000"/>
            <a:hueOff val="0"/>
            <a:satOff val="0"/>
            <a:lumOff val="0"/>
            <a:alphaOff val="0"/>
          </a:schemeClr>
        </a:solidFill>
        <a:ln w="12700" cap="rnd" cmpd="sng" algn="ctr">
          <a:solidFill>
            <a:schemeClr val="accent5">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49150" tIns="149150" rIns="149150" bIns="149150" numCol="1" spcCol="1270" anchor="t" anchorCtr="0">
          <a:noAutofit/>
        </a:bodyPr>
        <a:lstStyle/>
        <a:p>
          <a:pPr marL="0" lvl="0" indent="0" algn="l" defTabSz="533400">
            <a:lnSpc>
              <a:spcPct val="90000"/>
            </a:lnSpc>
            <a:spcBef>
              <a:spcPct val="0"/>
            </a:spcBef>
            <a:spcAft>
              <a:spcPct val="35000"/>
            </a:spcAft>
            <a:buNone/>
          </a:pPr>
          <a:r>
            <a:rPr lang="en-US" sz="1200" kern="1200"/>
            <a:t>Ensure pupils have opportunities to ask teachers questions in small groups or even individually if they have concerns about topics that relate directly to them - e.g. menstruation. </a:t>
          </a:r>
        </a:p>
      </dsp:txBody>
      <dsp:txXfrm>
        <a:off x="1623959" y="970852"/>
        <a:ext cx="1509957" cy="2547004"/>
      </dsp:txXfrm>
    </dsp:sp>
    <dsp:sp modelId="{A78D0048-F0C9-4515-B21A-1CF7BF89FCBE}">
      <dsp:nvSpPr>
        <dsp:cNvPr id="0" name=""/>
        <dsp:cNvSpPr/>
      </dsp:nvSpPr>
      <dsp:spPr>
        <a:xfrm>
          <a:off x="3241811" y="517864"/>
          <a:ext cx="1509957" cy="452987"/>
        </a:xfrm>
        <a:prstGeom prst="rect">
          <a:avLst/>
        </a:prstGeom>
        <a:gradFill rotWithShape="0">
          <a:gsLst>
            <a:gs pos="0">
              <a:schemeClr val="accent5">
                <a:hueOff val="0"/>
                <a:satOff val="0"/>
                <a:lumOff val="0"/>
                <a:alphaOff val="0"/>
                <a:tint val="96000"/>
                <a:lumMod val="100000"/>
              </a:schemeClr>
            </a:gs>
            <a:gs pos="78000">
              <a:schemeClr val="accent5">
                <a:hueOff val="0"/>
                <a:satOff val="0"/>
                <a:lumOff val="0"/>
                <a:alphaOff val="0"/>
                <a:shade val="94000"/>
                <a:lumMod val="94000"/>
              </a:schemeClr>
            </a:gs>
          </a:gsLst>
          <a:lin ang="5400000" scaled="0"/>
        </a:gradFill>
        <a:ln w="12700" cap="rnd" cmpd="sng" algn="ctr">
          <a:solidFill>
            <a:schemeClr val="accent5">
              <a:hueOff val="0"/>
              <a:satOff val="0"/>
              <a:lumOff val="0"/>
              <a:alphaOff val="0"/>
            </a:schemeClr>
          </a:solidFill>
          <a:prstDash val="solid"/>
        </a:ln>
        <a:effectLst>
          <a:outerShdw blurRad="38100" dist="254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19320" tIns="119320" rIns="119320" bIns="119320" numCol="1" spcCol="1270" anchor="ctr" anchorCtr="0">
          <a:noAutofit/>
        </a:bodyPr>
        <a:lstStyle/>
        <a:p>
          <a:pPr marL="0" lvl="0" indent="0" algn="ctr" defTabSz="711200">
            <a:lnSpc>
              <a:spcPct val="90000"/>
            </a:lnSpc>
            <a:spcBef>
              <a:spcPct val="0"/>
            </a:spcBef>
            <a:spcAft>
              <a:spcPct val="35000"/>
            </a:spcAft>
            <a:buNone/>
          </a:pPr>
          <a:r>
            <a:rPr lang="en-US" sz="1600" kern="1200"/>
            <a:t>Use</a:t>
          </a:r>
        </a:p>
      </dsp:txBody>
      <dsp:txXfrm>
        <a:off x="3241811" y="517864"/>
        <a:ext cx="1509957" cy="452987"/>
      </dsp:txXfrm>
    </dsp:sp>
    <dsp:sp modelId="{C2DF57BD-AD2D-46FD-B2A7-B5DA1E6F8FBC}">
      <dsp:nvSpPr>
        <dsp:cNvPr id="0" name=""/>
        <dsp:cNvSpPr/>
      </dsp:nvSpPr>
      <dsp:spPr>
        <a:xfrm>
          <a:off x="3241811" y="970852"/>
          <a:ext cx="1509957" cy="2547004"/>
        </a:xfrm>
        <a:prstGeom prst="rect">
          <a:avLst/>
        </a:prstGeom>
        <a:solidFill>
          <a:schemeClr val="accent5">
            <a:alpha val="90000"/>
            <a:tint val="40000"/>
            <a:hueOff val="0"/>
            <a:satOff val="0"/>
            <a:lumOff val="0"/>
            <a:alphaOff val="0"/>
          </a:schemeClr>
        </a:solidFill>
        <a:ln w="12700" cap="rnd" cmpd="sng" algn="ctr">
          <a:solidFill>
            <a:schemeClr val="accent5">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49150" tIns="149150" rIns="149150" bIns="149150" numCol="1" spcCol="1270" anchor="t" anchorCtr="0">
          <a:noAutofit/>
        </a:bodyPr>
        <a:lstStyle/>
        <a:p>
          <a:pPr marL="0" lvl="0" indent="0" algn="l" defTabSz="533400">
            <a:lnSpc>
              <a:spcPct val="90000"/>
            </a:lnSpc>
            <a:spcBef>
              <a:spcPct val="0"/>
            </a:spcBef>
            <a:spcAft>
              <a:spcPct val="35000"/>
            </a:spcAft>
            <a:buNone/>
          </a:pPr>
          <a:r>
            <a:rPr lang="en-US" sz="1200" kern="1200"/>
            <a:t>Use medically correct language to accurately describe human anatomy, including genitalia (e.g. vulva, vagina, penis, testicles, foreskin).</a:t>
          </a:r>
        </a:p>
      </dsp:txBody>
      <dsp:txXfrm>
        <a:off x="3241811" y="970852"/>
        <a:ext cx="1509957" cy="2547004"/>
      </dsp:txXfrm>
    </dsp:sp>
    <dsp:sp modelId="{0E872640-5B9F-4982-835C-461CABE4266E}">
      <dsp:nvSpPr>
        <dsp:cNvPr id="0" name=""/>
        <dsp:cNvSpPr/>
      </dsp:nvSpPr>
      <dsp:spPr>
        <a:xfrm>
          <a:off x="4859663" y="517864"/>
          <a:ext cx="1509957" cy="452987"/>
        </a:xfrm>
        <a:prstGeom prst="rect">
          <a:avLst/>
        </a:prstGeom>
        <a:gradFill rotWithShape="0">
          <a:gsLst>
            <a:gs pos="0">
              <a:schemeClr val="accent5">
                <a:hueOff val="0"/>
                <a:satOff val="0"/>
                <a:lumOff val="0"/>
                <a:alphaOff val="0"/>
                <a:tint val="96000"/>
                <a:lumMod val="100000"/>
              </a:schemeClr>
            </a:gs>
            <a:gs pos="78000">
              <a:schemeClr val="accent5">
                <a:hueOff val="0"/>
                <a:satOff val="0"/>
                <a:lumOff val="0"/>
                <a:alphaOff val="0"/>
                <a:shade val="94000"/>
                <a:lumMod val="94000"/>
              </a:schemeClr>
            </a:gs>
          </a:gsLst>
          <a:lin ang="5400000" scaled="0"/>
        </a:gradFill>
        <a:ln w="12700" cap="rnd" cmpd="sng" algn="ctr">
          <a:solidFill>
            <a:schemeClr val="accent5">
              <a:hueOff val="0"/>
              <a:satOff val="0"/>
              <a:lumOff val="0"/>
              <a:alphaOff val="0"/>
            </a:schemeClr>
          </a:solidFill>
          <a:prstDash val="solid"/>
        </a:ln>
        <a:effectLst>
          <a:outerShdw blurRad="38100" dist="254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19320" tIns="119320" rIns="119320" bIns="119320" numCol="1" spcCol="1270" anchor="ctr" anchorCtr="0">
          <a:noAutofit/>
        </a:bodyPr>
        <a:lstStyle/>
        <a:p>
          <a:pPr marL="0" lvl="0" indent="0" algn="ctr" defTabSz="711200">
            <a:lnSpc>
              <a:spcPct val="90000"/>
            </a:lnSpc>
            <a:spcBef>
              <a:spcPct val="0"/>
            </a:spcBef>
            <a:spcAft>
              <a:spcPct val="35000"/>
            </a:spcAft>
            <a:buNone/>
          </a:pPr>
          <a:r>
            <a:rPr lang="en-US" sz="1600" kern="1200"/>
            <a:t>Address</a:t>
          </a:r>
        </a:p>
      </dsp:txBody>
      <dsp:txXfrm>
        <a:off x="4859663" y="517864"/>
        <a:ext cx="1509957" cy="452987"/>
      </dsp:txXfrm>
    </dsp:sp>
    <dsp:sp modelId="{9C62BA22-BF8C-4512-8B9E-2E84267864E4}">
      <dsp:nvSpPr>
        <dsp:cNvPr id="0" name=""/>
        <dsp:cNvSpPr/>
      </dsp:nvSpPr>
      <dsp:spPr>
        <a:xfrm>
          <a:off x="4859663" y="970852"/>
          <a:ext cx="1509957" cy="2547004"/>
        </a:xfrm>
        <a:prstGeom prst="rect">
          <a:avLst/>
        </a:prstGeom>
        <a:solidFill>
          <a:schemeClr val="accent5">
            <a:alpha val="90000"/>
            <a:tint val="40000"/>
            <a:hueOff val="0"/>
            <a:satOff val="0"/>
            <a:lumOff val="0"/>
            <a:alphaOff val="0"/>
          </a:schemeClr>
        </a:solidFill>
        <a:ln w="12700" cap="rnd" cmpd="sng" algn="ctr">
          <a:solidFill>
            <a:schemeClr val="accent5">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49150" tIns="149150" rIns="149150" bIns="149150" numCol="1" spcCol="1270" anchor="t" anchorCtr="0">
          <a:noAutofit/>
        </a:bodyPr>
        <a:lstStyle/>
        <a:p>
          <a:pPr marL="0" lvl="0" indent="0" algn="l" defTabSz="533400">
            <a:lnSpc>
              <a:spcPct val="90000"/>
            </a:lnSpc>
            <a:spcBef>
              <a:spcPct val="0"/>
            </a:spcBef>
            <a:spcAft>
              <a:spcPct val="35000"/>
            </a:spcAft>
            <a:buNone/>
          </a:pPr>
          <a:r>
            <a:rPr lang="en-US" sz="1200" kern="1200"/>
            <a:t>Address stigma and embarrassment associated with puberty </a:t>
          </a:r>
          <a:br>
            <a:rPr lang="en-US" sz="1200" kern="1200"/>
          </a:br>
          <a:r>
            <a:rPr lang="en-US" sz="1200" kern="1200"/>
            <a:t>by taking opportunities to talk about different aspects of </a:t>
          </a:r>
          <a:br>
            <a:rPr lang="en-US" sz="1200" kern="1200"/>
          </a:br>
          <a:r>
            <a:rPr lang="en-US" sz="1200" kern="1200"/>
            <a:t>puberty often and in different contexts within school.</a:t>
          </a:r>
        </a:p>
      </dsp:txBody>
      <dsp:txXfrm>
        <a:off x="4859663" y="970852"/>
        <a:ext cx="1509957" cy="2547004"/>
      </dsp:txXfrm>
    </dsp:sp>
  </dsp:spTree>
</dsp:drawing>
</file>

<file path=ppt/diagrams/layout1.xml><?xml version="1.0" encoding="utf-8"?>
<dgm:layoutDef xmlns:dgm="http://schemas.openxmlformats.org/drawingml/2006/diagram" xmlns:a="http://schemas.openxmlformats.org/drawingml/2006/main" uniqueId="urn:microsoft.com/office/officeart/2016/7/layout/HorizontalActionList">
  <dgm:title val="Horizontal Action List"/>
  <dgm:desc val="Used to show non-sequential or grouped lists of information. Works well with large amounts of text. All text has the same level of emphasis, and direction is not implied."/>
  <dgm:catLst>
    <dgm:cat type="list" pri="5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fact="0.6"/>
      <dgm:constr type="h" for="des" forName="composite" op="equ"/>
      <dgm:constr type="w" for="ch" forName="composite" refType="w"/>
      <dgm:constr type="w" for="des" forName="parTx"/>
      <dgm:constr type="h" for="des" forName="parTx" op="equ"/>
      <dgm:constr type="w" for="des" forName="desTx"/>
      <dgm:constr type="primFontSz" for="des" forName="parTx" val="54"/>
      <dgm:constr type="primFontSz" for="des" forName="desTx" refType="primFontSz" refFor="des" refForName="parTx" op="lte" fact="0.75"/>
      <dgm:constr type="h" for="des" forName="desTx" op="equ"/>
      <dgm:constr type="w" for="ch" forName="space" op="equ" val="3"/>
    </dgm:constrLst>
    <dgm:ruleLst>
      <dgm:rule type="w" for="ch" forName="composite" val="0" fact="NaN" max="NaN"/>
    </dgm:ruleLst>
    <dgm:forEach name="Name6"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varLst>
          <dgm:alg type="tx"/>
          <dgm:shape xmlns:r="http://schemas.openxmlformats.org/officeDocument/2006/relationships" type="rect" r:blip="">
            <dgm:adjLst/>
          </dgm:shape>
          <dgm:presOf axis="self" ptType="node"/>
          <dgm:constrLst>
            <dgm:constr type="h" refType="w" op="lte" fact="0.3"/>
            <dgm:constr type="h"/>
            <dgm:constr type="tMarg" refType="w" fact="0.224"/>
            <dgm:constr type="bMarg" refType="w" fact="0.224"/>
            <dgm:constr type="lMarg" refType="w" fact="0.224"/>
            <dgm:constr type="rMarg" refType="w" fact="0.224"/>
          </dgm:constrLst>
          <dgm:ruleLst>
            <dgm:rule type="h" val="INF" fact="NaN" max="NaN"/>
            <dgm:rule type="primFontSz" val="14" fact="NaN" max="NaN"/>
          </dgm:ruleLst>
        </dgm:layoutNode>
        <dgm:layoutNode name="desTx" styleLbl="alignAccFollowNode1">
          <dgm:varLst/>
          <dgm:alg type="tx">
            <dgm:param type="stBulletLvl" val="0"/>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des" ptType="node"/>
          <dgm:constrLst>
            <dgm:constr type="primFontSz" val="28"/>
            <dgm:constr type="tMarg" refType="w" fact="0.28"/>
            <dgm:constr type="bMarg" refType="w" fact="0.28"/>
            <dgm:constr type="lMarg" refType="w" fact="0.28"/>
            <dgm:constr type="rMarg" refType="w" fact="0.28"/>
          </dgm:constrLst>
          <dgm:ruleLst>
            <dgm:rule type="h" val="INF" fact="NaN" max="NaN"/>
            <dgm:rule type="primFontSz" val="11"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g7ef6a99b16_0_47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7" name="Google Shape;97;g7ef6a99b16_0_47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8"/>
        <p:cNvGrpSpPr/>
        <p:nvPr/>
      </p:nvGrpSpPr>
      <p:grpSpPr>
        <a:xfrm>
          <a:off x="0" y="0"/>
          <a:ext cx="0" cy="0"/>
          <a:chOff x="0" y="0"/>
          <a:chExt cx="0" cy="0"/>
        </a:xfrm>
      </p:grpSpPr>
      <p:sp>
        <p:nvSpPr>
          <p:cNvPr id="429" name="Google Shape;429;g7f5035a932_4_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30" name="Google Shape;430;g7f5035a932_4_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7"/>
        <p:cNvGrpSpPr/>
        <p:nvPr/>
      </p:nvGrpSpPr>
      <p:grpSpPr>
        <a:xfrm>
          <a:off x="0" y="0"/>
          <a:ext cx="0" cy="0"/>
          <a:chOff x="0" y="0"/>
          <a:chExt cx="0" cy="0"/>
        </a:xfrm>
      </p:grpSpPr>
      <p:sp>
        <p:nvSpPr>
          <p:cNvPr id="438" name="Google Shape;438;p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39" name="Google Shape;439;p4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6"/>
        <p:cNvGrpSpPr/>
        <p:nvPr/>
      </p:nvGrpSpPr>
      <p:grpSpPr>
        <a:xfrm>
          <a:off x="0" y="0"/>
          <a:ext cx="0" cy="0"/>
          <a:chOff x="0" y="0"/>
          <a:chExt cx="0" cy="0"/>
        </a:xfrm>
      </p:grpSpPr>
      <p:sp>
        <p:nvSpPr>
          <p:cNvPr id="447" name="Google Shape;447;p4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48" name="Google Shape;448;p4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5"/>
        <p:cNvGrpSpPr/>
        <p:nvPr/>
      </p:nvGrpSpPr>
      <p:grpSpPr>
        <a:xfrm>
          <a:off x="0" y="0"/>
          <a:ext cx="0" cy="0"/>
          <a:chOff x="0" y="0"/>
          <a:chExt cx="0" cy="0"/>
        </a:xfrm>
      </p:grpSpPr>
      <p:sp>
        <p:nvSpPr>
          <p:cNvPr id="456" name="Google Shape;456;p4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57" name="Google Shape;457;p4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4"/>
        <p:cNvGrpSpPr/>
        <p:nvPr/>
      </p:nvGrpSpPr>
      <p:grpSpPr>
        <a:xfrm>
          <a:off x="0" y="0"/>
          <a:ext cx="0" cy="0"/>
          <a:chOff x="0" y="0"/>
          <a:chExt cx="0" cy="0"/>
        </a:xfrm>
      </p:grpSpPr>
      <p:sp>
        <p:nvSpPr>
          <p:cNvPr id="465" name="Google Shape;465;p5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66" name="Google Shape;466;p5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9"/>
        <p:cNvGrpSpPr/>
        <p:nvPr/>
      </p:nvGrpSpPr>
      <p:grpSpPr>
        <a:xfrm>
          <a:off x="0" y="0"/>
          <a:ext cx="0" cy="0"/>
          <a:chOff x="0" y="0"/>
          <a:chExt cx="0" cy="0"/>
        </a:xfrm>
      </p:grpSpPr>
      <p:sp>
        <p:nvSpPr>
          <p:cNvPr id="480" name="Google Shape;480;p5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81" name="Google Shape;481;p5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5"/>
        <p:cNvGrpSpPr/>
        <p:nvPr/>
      </p:nvGrpSpPr>
      <p:grpSpPr>
        <a:xfrm>
          <a:off x="0" y="0"/>
          <a:ext cx="0" cy="0"/>
          <a:chOff x="0" y="0"/>
          <a:chExt cx="0" cy="0"/>
        </a:xfrm>
      </p:grpSpPr>
      <p:sp>
        <p:nvSpPr>
          <p:cNvPr id="496" name="Google Shape;496;p5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97" name="Google Shape;497;p5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0"/>
        <p:cNvGrpSpPr/>
        <p:nvPr/>
      </p:nvGrpSpPr>
      <p:grpSpPr>
        <a:xfrm>
          <a:off x="0" y="0"/>
          <a:ext cx="0" cy="0"/>
          <a:chOff x="0" y="0"/>
          <a:chExt cx="0" cy="0"/>
        </a:xfrm>
      </p:grpSpPr>
      <p:sp>
        <p:nvSpPr>
          <p:cNvPr id="751" name="Google Shape;751;g7de3345185_0_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52" name="Google Shape;752;g7de3345185_0_1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0"/>
        <p:cNvGrpSpPr/>
        <p:nvPr/>
      </p:nvGrpSpPr>
      <p:grpSpPr>
        <a:xfrm>
          <a:off x="0" y="0"/>
          <a:ext cx="0" cy="0"/>
          <a:chOff x="0" y="0"/>
          <a:chExt cx="0" cy="0"/>
        </a:xfrm>
      </p:grpSpPr>
      <p:sp>
        <p:nvSpPr>
          <p:cNvPr id="761" name="Google Shape;761;g7de3345185_0_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2" name="Google Shape;762;g7de3345185_0_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0"/>
        <p:cNvGrpSpPr/>
        <p:nvPr/>
      </p:nvGrpSpPr>
      <p:grpSpPr>
        <a:xfrm>
          <a:off x="0" y="0"/>
          <a:ext cx="0" cy="0"/>
          <a:chOff x="0" y="0"/>
          <a:chExt cx="0" cy="0"/>
        </a:xfrm>
      </p:grpSpPr>
      <p:sp>
        <p:nvSpPr>
          <p:cNvPr id="781" name="Google Shape;781;g7fbd0450ae_1_5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2" name="Google Shape;782;g7fbd0450ae_1_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76b178712f_0_3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76b178712f_0_3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6"/>
        <p:cNvGrpSpPr/>
        <p:nvPr/>
      </p:nvGrpSpPr>
      <p:grpSpPr>
        <a:xfrm>
          <a:off x="0" y="0"/>
          <a:ext cx="0" cy="0"/>
          <a:chOff x="0" y="0"/>
          <a:chExt cx="0" cy="0"/>
        </a:xfrm>
      </p:grpSpPr>
      <p:sp>
        <p:nvSpPr>
          <p:cNvPr id="727" name="Google Shape;727;g76b178712f_0_4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8" name="Google Shape;728;g76b178712f_0_4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5"/>
        <p:cNvGrpSpPr/>
        <p:nvPr/>
      </p:nvGrpSpPr>
      <p:grpSpPr>
        <a:xfrm>
          <a:off x="0" y="0"/>
          <a:ext cx="0" cy="0"/>
          <a:chOff x="0" y="0"/>
          <a:chExt cx="0" cy="0"/>
        </a:xfrm>
      </p:grpSpPr>
      <p:sp>
        <p:nvSpPr>
          <p:cNvPr id="716" name="Google Shape;716;g76b178712f_0_4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7" name="Google Shape;717;g76b178712f_0_4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44" name="Google Shape;144;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g7f5035a932_1_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58" name="Google Shape;158;g7f5035a932_1_1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g7f44e8c9e4_0_10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6" name="Google Shape;166;g7f44e8c9e4_0_1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1"/>
        <p:cNvGrpSpPr/>
        <p:nvPr/>
      </p:nvGrpSpPr>
      <p:grpSpPr>
        <a:xfrm>
          <a:off x="0" y="0"/>
          <a:ext cx="0" cy="0"/>
          <a:chOff x="0" y="0"/>
          <a:chExt cx="0" cy="0"/>
        </a:xfrm>
      </p:grpSpPr>
      <p:sp>
        <p:nvSpPr>
          <p:cNvPr id="402" name="Google Shape;402;g877315723f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03" name="Google Shape;403;g877315723f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0"/>
        <p:cNvGrpSpPr/>
        <p:nvPr/>
      </p:nvGrpSpPr>
      <p:grpSpPr>
        <a:xfrm>
          <a:off x="0" y="0"/>
          <a:ext cx="0" cy="0"/>
          <a:chOff x="0" y="0"/>
          <a:chExt cx="0" cy="0"/>
        </a:xfrm>
      </p:grpSpPr>
      <p:sp>
        <p:nvSpPr>
          <p:cNvPr id="411" name="Google Shape;411;g7f2f8e56f0_4_1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12" name="Google Shape;412;g7f2f8e56f0_4_11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9"/>
        <p:cNvGrpSpPr/>
        <p:nvPr/>
      </p:nvGrpSpPr>
      <p:grpSpPr>
        <a:xfrm>
          <a:off x="0" y="0"/>
          <a:ext cx="0" cy="0"/>
          <a:chOff x="0" y="0"/>
          <a:chExt cx="0" cy="0"/>
        </a:xfrm>
      </p:grpSpPr>
      <p:sp>
        <p:nvSpPr>
          <p:cNvPr id="420" name="Google Shape;420;g842ce65cd5_0_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21" name="Google Shape;421;g842ce65cd5_0_1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6350"/>
            <a:ext cx="9144000" cy="5149850"/>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300" y="1803400"/>
            <a:ext cx="5825202" cy="1234727"/>
          </a:xfrm>
        </p:spPr>
        <p:txBody>
          <a:bodyPr anchor="b">
            <a:noAutofit/>
          </a:bodyPr>
          <a:lstStyle>
            <a:lvl1pPr algn="r">
              <a:defRPr sz="405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300" y="3038125"/>
            <a:ext cx="5825202" cy="822674"/>
          </a:xfrm>
        </p:spPr>
        <p:txBody>
          <a:bodyPr anchor="t"/>
          <a:lstStyle>
            <a:lvl1pPr marL="0" indent="0" algn="r">
              <a:buNone/>
              <a:defRPr>
                <a:solidFill>
                  <a:schemeClr val="tx1">
                    <a:lumMod val="50000"/>
                    <a:lumOff val="50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t>‹#›</a:t>
            </a:fld>
            <a:endParaRPr lang="en-GB" dirty="0"/>
          </a:p>
        </p:txBody>
      </p:sp>
    </p:spTree>
    <p:extLst>
      <p:ext uri="{BB962C8B-B14F-4D97-AF65-F5344CB8AC3E}">
        <p14:creationId xmlns:p14="http://schemas.microsoft.com/office/powerpoint/2010/main" val="3826024178"/>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1" y="457200"/>
            <a:ext cx="6447501" cy="2552700"/>
          </a:xfrm>
        </p:spPr>
        <p:txBody>
          <a:bodyPr anchor="ctr">
            <a:normAutofit/>
          </a:bodyPr>
          <a:lstStyle>
            <a:lvl1pPr algn="l">
              <a:defRPr sz="3300" b="0" cap="none"/>
            </a:lvl1pPr>
          </a:lstStyle>
          <a:p>
            <a:r>
              <a:rPr lang="en-US"/>
              <a:t>Click to edit Master title style</a:t>
            </a:r>
            <a:endParaRPr lang="en-US" dirty="0"/>
          </a:p>
        </p:txBody>
      </p:sp>
      <p:sp>
        <p:nvSpPr>
          <p:cNvPr id="3" name="Text Placeholder 2"/>
          <p:cNvSpPr>
            <a:spLocks noGrp="1"/>
          </p:cNvSpPr>
          <p:nvPr>
            <p:ph type="body" idx="1"/>
          </p:nvPr>
        </p:nvSpPr>
        <p:spPr>
          <a:xfrm>
            <a:off x="508001" y="3352800"/>
            <a:ext cx="6447501" cy="1178222"/>
          </a:xfrm>
        </p:spPr>
        <p:txBody>
          <a:bodyPr anchor="ct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t>‹#›</a:t>
            </a:fld>
            <a:endParaRPr lang="en-GB" dirty="0"/>
          </a:p>
        </p:txBody>
      </p:sp>
    </p:spTree>
    <p:extLst>
      <p:ext uri="{BB962C8B-B14F-4D97-AF65-F5344CB8AC3E}">
        <p14:creationId xmlns:p14="http://schemas.microsoft.com/office/powerpoint/2010/main" val="1192863650"/>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8500" y="457200"/>
            <a:ext cx="6070601" cy="2266950"/>
          </a:xfrm>
        </p:spPr>
        <p:txBody>
          <a:bodyPr anchor="ctr">
            <a:normAutofit/>
          </a:bodyPr>
          <a:lstStyle>
            <a:lvl1pPr algn="l">
              <a:defRPr sz="33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024604" y="2724150"/>
            <a:ext cx="5418393" cy="285750"/>
          </a:xfrm>
        </p:spPr>
        <p:txBody>
          <a:bodyPr anchor="ctr">
            <a:noAutofit/>
          </a:bodyPr>
          <a:lstStyle>
            <a:lvl1pPr marL="0" indent="0">
              <a:buFontTx/>
              <a:buNone/>
              <a:defRPr sz="1200">
                <a:solidFill>
                  <a:schemeClr val="tx1">
                    <a:lumMod val="50000"/>
                    <a:lumOff val="50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a:t>Click to edit Master text styles</a:t>
            </a:r>
          </a:p>
        </p:txBody>
      </p:sp>
      <p:sp>
        <p:nvSpPr>
          <p:cNvPr id="3" name="Text Placeholder 2"/>
          <p:cNvSpPr>
            <a:spLocks noGrp="1"/>
          </p:cNvSpPr>
          <p:nvPr>
            <p:ph type="body" idx="1"/>
          </p:nvPr>
        </p:nvSpPr>
        <p:spPr>
          <a:xfrm>
            <a:off x="508001" y="3352800"/>
            <a:ext cx="6447501" cy="1178222"/>
          </a:xfrm>
        </p:spPr>
        <p:txBody>
          <a:bodyPr anchor="ct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t>‹#›</a:t>
            </a:fld>
            <a:endParaRPr lang="en-GB" dirty="0"/>
          </a:p>
        </p:txBody>
      </p:sp>
      <p:sp>
        <p:nvSpPr>
          <p:cNvPr id="24" name="TextBox 23"/>
          <p:cNvSpPr txBox="1"/>
          <p:nvPr/>
        </p:nvSpPr>
        <p:spPr>
          <a:xfrm>
            <a:off x="406403" y="592784"/>
            <a:ext cx="457200" cy="43858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669758" y="2164917"/>
            <a:ext cx="457200" cy="43858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68964301"/>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508001" y="1448991"/>
            <a:ext cx="6447501" cy="1946595"/>
          </a:xfrm>
        </p:spPr>
        <p:txBody>
          <a:bodyPr anchor="b">
            <a:normAutofit/>
          </a:bodyPr>
          <a:lstStyle>
            <a:lvl1pPr algn="l">
              <a:defRPr sz="3300" b="0" cap="none"/>
            </a:lvl1pPr>
          </a:lstStyle>
          <a:p>
            <a:r>
              <a:rPr lang="en-US"/>
              <a:t>Click to edit Master title style</a:t>
            </a:r>
            <a:endParaRPr lang="en-US" dirty="0"/>
          </a:p>
        </p:txBody>
      </p:sp>
      <p:sp>
        <p:nvSpPr>
          <p:cNvPr id="3" name="Text Placeholder 2"/>
          <p:cNvSpPr>
            <a:spLocks noGrp="1"/>
          </p:cNvSpPr>
          <p:nvPr>
            <p:ph type="body" idx="1"/>
          </p:nvPr>
        </p:nvSpPr>
        <p:spPr>
          <a:xfrm>
            <a:off x="508001" y="3395586"/>
            <a:ext cx="6447501" cy="1135436"/>
          </a:xfrm>
        </p:spPr>
        <p:txBody>
          <a:bodyPr anchor="t">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t>‹#›</a:t>
            </a:fld>
            <a:endParaRPr lang="en-GB" dirty="0"/>
          </a:p>
        </p:txBody>
      </p:sp>
    </p:spTree>
    <p:extLst>
      <p:ext uri="{BB962C8B-B14F-4D97-AF65-F5344CB8AC3E}">
        <p14:creationId xmlns:p14="http://schemas.microsoft.com/office/powerpoint/2010/main" val="1471338704"/>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698500" y="457200"/>
            <a:ext cx="6070601" cy="2266950"/>
          </a:xfrm>
        </p:spPr>
        <p:txBody>
          <a:bodyPr anchor="ctr">
            <a:normAutofit/>
          </a:bodyPr>
          <a:lstStyle>
            <a:lvl1pPr algn="l">
              <a:defRPr sz="33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507999" y="3009900"/>
            <a:ext cx="6447502" cy="385686"/>
          </a:xfrm>
        </p:spPr>
        <p:txBody>
          <a:bodyPr anchor="b">
            <a:noAutofit/>
          </a:bodyPr>
          <a:lstStyle>
            <a:lvl1pPr marL="0" indent="0">
              <a:buFontTx/>
              <a:buNone/>
              <a:defRPr sz="1800">
                <a:solidFill>
                  <a:schemeClr val="tx1">
                    <a:lumMod val="75000"/>
                    <a:lumOff val="25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a:t>Click to edit Master text styles</a:t>
            </a:r>
          </a:p>
        </p:txBody>
      </p:sp>
      <p:sp>
        <p:nvSpPr>
          <p:cNvPr id="3" name="Text Placeholder 2"/>
          <p:cNvSpPr>
            <a:spLocks noGrp="1"/>
          </p:cNvSpPr>
          <p:nvPr>
            <p:ph type="body" idx="1"/>
          </p:nvPr>
        </p:nvSpPr>
        <p:spPr>
          <a:xfrm>
            <a:off x="508001" y="3395586"/>
            <a:ext cx="6447501" cy="1135436"/>
          </a:xfrm>
        </p:spPr>
        <p:txBody>
          <a:bodyPr anchor="t">
            <a:normAutofit/>
          </a:bodyPr>
          <a:lstStyle>
            <a:lvl1pPr marL="0" indent="0" algn="l">
              <a:buNone/>
              <a:defRPr sz="135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t>‹#›</a:t>
            </a:fld>
            <a:endParaRPr lang="en-GB" dirty="0"/>
          </a:p>
        </p:txBody>
      </p:sp>
      <p:sp>
        <p:nvSpPr>
          <p:cNvPr id="24" name="TextBox 23"/>
          <p:cNvSpPr txBox="1"/>
          <p:nvPr/>
        </p:nvSpPr>
        <p:spPr>
          <a:xfrm>
            <a:off x="406403" y="592784"/>
            <a:ext cx="457200" cy="43858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669758" y="2164917"/>
            <a:ext cx="457200" cy="43858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978241015"/>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514350" y="457200"/>
            <a:ext cx="6441152" cy="2266950"/>
          </a:xfrm>
        </p:spPr>
        <p:txBody>
          <a:bodyPr anchor="ctr">
            <a:normAutofit/>
          </a:bodyPr>
          <a:lstStyle>
            <a:lvl1pPr algn="l">
              <a:defRPr sz="33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507999" y="3009900"/>
            <a:ext cx="6447502" cy="385686"/>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a:t>Click to edit Master text styles</a:t>
            </a:r>
          </a:p>
        </p:txBody>
      </p:sp>
      <p:sp>
        <p:nvSpPr>
          <p:cNvPr id="3" name="Text Placeholder 2"/>
          <p:cNvSpPr>
            <a:spLocks noGrp="1"/>
          </p:cNvSpPr>
          <p:nvPr>
            <p:ph type="body" idx="1"/>
          </p:nvPr>
        </p:nvSpPr>
        <p:spPr>
          <a:xfrm>
            <a:off x="508001" y="3395586"/>
            <a:ext cx="6447501" cy="1135436"/>
          </a:xfrm>
        </p:spPr>
        <p:txBody>
          <a:bodyPr anchor="t">
            <a:normAutofit/>
          </a:bodyPr>
          <a:lstStyle>
            <a:lvl1pPr marL="0" indent="0" algn="l">
              <a:buNone/>
              <a:defRPr sz="135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t>‹#›</a:t>
            </a:fld>
            <a:endParaRPr lang="en-GB" dirty="0"/>
          </a:p>
        </p:txBody>
      </p:sp>
    </p:spTree>
    <p:extLst>
      <p:ext uri="{BB962C8B-B14F-4D97-AF65-F5344CB8AC3E}">
        <p14:creationId xmlns:p14="http://schemas.microsoft.com/office/powerpoint/2010/main" val="173320458"/>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t>‹#›</a:t>
            </a:fld>
            <a:endParaRPr lang="en-GB" dirty="0"/>
          </a:p>
        </p:txBody>
      </p:sp>
    </p:spTree>
    <p:extLst>
      <p:ext uri="{BB962C8B-B14F-4D97-AF65-F5344CB8AC3E}">
        <p14:creationId xmlns:p14="http://schemas.microsoft.com/office/powerpoint/2010/main" val="2139436543"/>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5755" y="457200"/>
            <a:ext cx="978557" cy="3938588"/>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508001" y="457200"/>
            <a:ext cx="5295113" cy="39385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t>‹#›</a:t>
            </a:fld>
            <a:endParaRPr lang="en-GB" dirty="0"/>
          </a:p>
        </p:txBody>
      </p:sp>
    </p:spTree>
    <p:extLst>
      <p:ext uri="{BB962C8B-B14F-4D97-AF65-F5344CB8AC3E}">
        <p14:creationId xmlns:p14="http://schemas.microsoft.com/office/powerpoint/2010/main" val="1170092084"/>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Section header" type="secHead">
  <p:cSld name="1_Section header">
    <p:spTree>
      <p:nvGrpSpPr>
        <p:cNvPr id="1" name="Shape 18"/>
        <p:cNvGrpSpPr/>
        <p:nvPr/>
      </p:nvGrpSpPr>
      <p:grpSpPr>
        <a:xfrm>
          <a:off x="0" y="0"/>
          <a:ext cx="0" cy="0"/>
          <a:chOff x="0" y="0"/>
          <a:chExt cx="0" cy="0"/>
        </a:xfrm>
      </p:grpSpPr>
      <p:sp>
        <p:nvSpPr>
          <p:cNvPr id="19" name="Google Shape;19;p4"/>
          <p:cNvSpPr txBox="1">
            <a:spLocks noGrp="1"/>
          </p:cNvSpPr>
          <p:nvPr>
            <p:ph type="title"/>
          </p:nvPr>
        </p:nvSpPr>
        <p:spPr>
          <a:xfrm>
            <a:off x="311700" y="2150850"/>
            <a:ext cx="8520600" cy="8418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3600"/>
              <a:buNone/>
              <a:defRPr sz="3600">
                <a:solidFill>
                  <a:schemeClr val="accent1"/>
                </a:solidFill>
              </a:defRPr>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dirty="0"/>
          </a:p>
        </p:txBody>
      </p:sp>
      <p:sp>
        <p:nvSpPr>
          <p:cNvPr id="20" name="Google Shape;20;p4"/>
          <p:cNvSpPr txBox="1">
            <a:spLocks noGrp="1"/>
          </p:cNvSpPr>
          <p:nvPr>
            <p:ph type="sldNum" idx="12"/>
          </p:nvPr>
        </p:nvSpPr>
        <p:spPr>
          <a:xfrm>
            <a:off x="4297650" y="4749900"/>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tx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GB" smtClean="0"/>
              <a:pPr/>
              <a:t>‹#›</a:t>
            </a:fld>
            <a:endParaRPr lang="en-GB" dirty="0"/>
          </a:p>
        </p:txBody>
      </p:sp>
    </p:spTree>
    <p:extLst>
      <p:ext uri="{BB962C8B-B14F-4D97-AF65-F5344CB8AC3E}">
        <p14:creationId xmlns:p14="http://schemas.microsoft.com/office/powerpoint/2010/main" val="413258974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5" name="Google Shape;15;p3"/>
          <p:cNvSpPr txBox="1">
            <a:spLocks noGrp="1"/>
          </p:cNvSpPr>
          <p:nvPr>
            <p:ph type="body" idx="1"/>
          </p:nvPr>
        </p:nvSpPr>
        <p:spPr>
          <a:xfrm>
            <a:off x="270000" y="722992"/>
            <a:ext cx="6030600" cy="37713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dirty="0"/>
          </a:p>
        </p:txBody>
      </p:sp>
      <p:sp>
        <p:nvSpPr>
          <p:cNvPr id="16" name="Google Shape;16;p3"/>
          <p:cNvSpPr txBox="1">
            <a:spLocks noGrp="1"/>
          </p:cNvSpPr>
          <p:nvPr>
            <p:ph type="body" idx="2"/>
          </p:nvPr>
        </p:nvSpPr>
        <p:spPr>
          <a:xfrm>
            <a:off x="4832400" y="1152475"/>
            <a:ext cx="3999900" cy="34164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17" name="Google Shape;17;p3"/>
          <p:cNvSpPr txBox="1">
            <a:spLocks noGrp="1"/>
          </p:cNvSpPr>
          <p:nvPr>
            <p:ph type="sldNum" idx="12"/>
          </p:nvPr>
        </p:nvSpPr>
        <p:spPr>
          <a:xfrm>
            <a:off x="4269704" y="4749900"/>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tx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GB" smtClean="0"/>
              <a:pPr/>
              <a:t>‹#›</a:t>
            </a:fld>
            <a:endParaRPr lang="en-GB" dirty="0"/>
          </a:p>
        </p:txBody>
      </p:sp>
    </p:spTree>
    <p:extLst>
      <p:ext uri="{BB962C8B-B14F-4D97-AF65-F5344CB8AC3E}">
        <p14:creationId xmlns:p14="http://schemas.microsoft.com/office/powerpoint/2010/main" val="191104467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solidFill>
                  <a:schemeClr val="accent1"/>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dirty="0"/>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rtl="0">
              <a:spcBef>
                <a:spcPts val="0"/>
              </a:spcBef>
              <a:spcAft>
                <a:spcPts val="0"/>
              </a:spcAft>
              <a:buSzPts val="1800"/>
              <a:buChar char="●"/>
              <a:defRPr>
                <a:solidFill>
                  <a:schemeClr val="tx1"/>
                </a:solidFill>
              </a:defRPr>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dirty="0"/>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extLst>
      <p:ext uri="{BB962C8B-B14F-4D97-AF65-F5344CB8AC3E}">
        <p14:creationId xmlns:p14="http://schemas.microsoft.com/office/powerpoint/2010/main" val="39528447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t>‹#›</a:t>
            </a:fld>
            <a:endParaRPr lang="en-GB" dirty="0"/>
          </a:p>
        </p:txBody>
      </p:sp>
    </p:spTree>
    <p:extLst>
      <p:ext uri="{BB962C8B-B14F-4D97-AF65-F5344CB8AC3E}">
        <p14:creationId xmlns:p14="http://schemas.microsoft.com/office/powerpoint/2010/main" val="2602694134"/>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08001" y="2025651"/>
            <a:ext cx="6447501" cy="1369936"/>
          </a:xfrm>
        </p:spPr>
        <p:txBody>
          <a:bodyPr anchor="b"/>
          <a:lstStyle>
            <a:lvl1pPr algn="l">
              <a:defRPr sz="3000" b="0" cap="none"/>
            </a:lvl1pPr>
          </a:lstStyle>
          <a:p>
            <a:r>
              <a:rPr lang="en-US"/>
              <a:t>Click to edit Master title style</a:t>
            </a:r>
            <a:endParaRPr lang="en-US" dirty="0"/>
          </a:p>
        </p:txBody>
      </p:sp>
      <p:sp>
        <p:nvSpPr>
          <p:cNvPr id="3" name="Text Placeholder 2"/>
          <p:cNvSpPr>
            <a:spLocks noGrp="1"/>
          </p:cNvSpPr>
          <p:nvPr>
            <p:ph type="body" idx="1"/>
          </p:nvPr>
        </p:nvSpPr>
        <p:spPr>
          <a:xfrm>
            <a:off x="508001" y="3395586"/>
            <a:ext cx="6447501" cy="645300"/>
          </a:xfrm>
        </p:spPr>
        <p:txBody>
          <a:bodyPr anchor="t"/>
          <a:lstStyle>
            <a:lvl1pPr marL="0" indent="0" algn="l">
              <a:buNone/>
              <a:defRPr sz="150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t>‹#›</a:t>
            </a:fld>
            <a:endParaRPr lang="en-GB" dirty="0"/>
          </a:p>
        </p:txBody>
      </p:sp>
    </p:spTree>
    <p:extLst>
      <p:ext uri="{BB962C8B-B14F-4D97-AF65-F5344CB8AC3E}">
        <p14:creationId xmlns:p14="http://schemas.microsoft.com/office/powerpoint/2010/main" val="2039574936"/>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08001" y="1620442"/>
            <a:ext cx="3138026" cy="29105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17477" y="1620442"/>
            <a:ext cx="3138026" cy="29105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t>10/20/2020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t>‹#›</a:t>
            </a:fld>
            <a:endParaRPr lang="en-GB" dirty="0"/>
          </a:p>
        </p:txBody>
      </p:sp>
    </p:spTree>
    <p:extLst>
      <p:ext uri="{BB962C8B-B14F-4D97-AF65-F5344CB8AC3E}">
        <p14:creationId xmlns:p14="http://schemas.microsoft.com/office/powerpoint/2010/main" val="2370482552"/>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506809" y="1620737"/>
            <a:ext cx="3139217" cy="432197"/>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506809" y="2052934"/>
            <a:ext cx="3139217" cy="2478088"/>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16287" y="1620737"/>
            <a:ext cx="3139214" cy="432197"/>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816288" y="2052934"/>
            <a:ext cx="3139213" cy="2478088"/>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t>‹#›</a:t>
            </a:fld>
            <a:endParaRPr lang="en-GB" dirty="0"/>
          </a:p>
        </p:txBody>
      </p:sp>
    </p:spTree>
    <p:extLst>
      <p:ext uri="{BB962C8B-B14F-4D97-AF65-F5344CB8AC3E}">
        <p14:creationId xmlns:p14="http://schemas.microsoft.com/office/powerpoint/2010/main" val="2038563877"/>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08001" y="457200"/>
            <a:ext cx="6447501" cy="9906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t>‹#›</a:t>
            </a:fld>
            <a:endParaRPr lang="en-GB" dirty="0"/>
          </a:p>
        </p:txBody>
      </p:sp>
    </p:spTree>
    <p:extLst>
      <p:ext uri="{BB962C8B-B14F-4D97-AF65-F5344CB8AC3E}">
        <p14:creationId xmlns:p14="http://schemas.microsoft.com/office/powerpoint/2010/main" val="3475779840"/>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0000000-1234-1234-1234-123412341234}" type="slidenum">
              <a:rPr lang="en-GB" smtClean="0"/>
              <a:pPr/>
              <a:t>‹#›</a:t>
            </a:fld>
            <a:endParaRPr lang="en-GB" dirty="0"/>
          </a:p>
        </p:txBody>
      </p:sp>
    </p:spTree>
    <p:extLst>
      <p:ext uri="{BB962C8B-B14F-4D97-AF65-F5344CB8AC3E}">
        <p14:creationId xmlns:p14="http://schemas.microsoft.com/office/powerpoint/2010/main" val="6154684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1" y="1123953"/>
            <a:ext cx="2890896" cy="958850"/>
          </a:xfrm>
        </p:spPr>
        <p:txBody>
          <a:bodyPr anchor="b">
            <a:normAutofit/>
          </a:bodyPr>
          <a:lstStyle>
            <a:lvl1pPr>
              <a:defRPr sz="1500"/>
            </a:lvl1pPr>
          </a:lstStyle>
          <a:p>
            <a:r>
              <a:rPr lang="en-US"/>
              <a:t>Click to edit Master title style</a:t>
            </a:r>
            <a:endParaRPr lang="en-US" dirty="0"/>
          </a:p>
        </p:txBody>
      </p:sp>
      <p:sp>
        <p:nvSpPr>
          <p:cNvPr id="3" name="Content Placeholder 2"/>
          <p:cNvSpPr>
            <a:spLocks noGrp="1"/>
          </p:cNvSpPr>
          <p:nvPr>
            <p:ph idx="1"/>
          </p:nvPr>
        </p:nvSpPr>
        <p:spPr>
          <a:xfrm>
            <a:off x="3570346" y="386193"/>
            <a:ext cx="3385156" cy="4144828"/>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08001" y="2082802"/>
            <a:ext cx="2890896" cy="1938337"/>
          </a:xfrm>
        </p:spPr>
        <p:txBody>
          <a:bodyPr>
            <a:normAutofit/>
          </a:bodyPr>
          <a:lstStyle>
            <a:lvl1pPr marL="0" indent="0">
              <a:buNone/>
              <a:defRPr sz="1050"/>
            </a:lvl1pPr>
            <a:lvl2pPr marL="342797" indent="0">
              <a:buNone/>
              <a:defRPr sz="1050"/>
            </a:lvl2pPr>
            <a:lvl3pPr marL="685595" indent="0">
              <a:buNone/>
              <a:defRPr sz="900"/>
            </a:lvl3pPr>
            <a:lvl4pPr marL="1028392" indent="0">
              <a:buNone/>
              <a:defRPr sz="750"/>
            </a:lvl4pPr>
            <a:lvl5pPr marL="1371188" indent="0">
              <a:buNone/>
              <a:defRPr sz="750"/>
            </a:lvl5pPr>
            <a:lvl6pPr marL="1713986" indent="0">
              <a:buNone/>
              <a:defRPr sz="750"/>
            </a:lvl6pPr>
            <a:lvl7pPr marL="2056783" indent="0">
              <a:buNone/>
              <a:defRPr sz="750"/>
            </a:lvl7pPr>
            <a:lvl8pPr marL="2399580" indent="0">
              <a:buNone/>
              <a:defRPr sz="750"/>
            </a:lvl8pPr>
            <a:lvl9pPr marL="274237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smtClean="0"/>
              <a:t>10/20/2020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t>‹#›</a:t>
            </a:fld>
            <a:endParaRPr lang="en-GB" dirty="0"/>
          </a:p>
        </p:txBody>
      </p:sp>
    </p:spTree>
    <p:extLst>
      <p:ext uri="{BB962C8B-B14F-4D97-AF65-F5344CB8AC3E}">
        <p14:creationId xmlns:p14="http://schemas.microsoft.com/office/powerpoint/2010/main" val="1505329450"/>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1" y="3600450"/>
            <a:ext cx="6447500" cy="425054"/>
          </a:xfrm>
        </p:spPr>
        <p:txBody>
          <a:bodyPr anchor="b">
            <a:normAutofit/>
          </a:bodyPr>
          <a:lstStyle>
            <a:lvl1pPr algn="l">
              <a:defRPr sz="18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08001" y="457200"/>
            <a:ext cx="6447501" cy="2884289"/>
          </a:xfrm>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dirty="0"/>
              <a:t>Click icon to add picture</a:t>
            </a:r>
          </a:p>
        </p:txBody>
      </p:sp>
      <p:sp>
        <p:nvSpPr>
          <p:cNvPr id="4" name="Text Placeholder 3"/>
          <p:cNvSpPr>
            <a:spLocks noGrp="1"/>
          </p:cNvSpPr>
          <p:nvPr>
            <p:ph type="body" sz="half" idx="2"/>
          </p:nvPr>
        </p:nvSpPr>
        <p:spPr>
          <a:xfrm>
            <a:off x="508001" y="4025504"/>
            <a:ext cx="6447500" cy="505518"/>
          </a:xfrm>
        </p:spPr>
        <p:txBody>
          <a:bodyPr>
            <a:normAutofit/>
          </a:bodyPr>
          <a:lstStyle>
            <a:lvl1pPr marL="0" indent="0">
              <a:buNone/>
              <a:defRPr sz="9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t>‹#›</a:t>
            </a:fld>
            <a:endParaRPr lang="en-GB" dirty="0"/>
          </a:p>
        </p:txBody>
      </p:sp>
      <p:sp>
        <p:nvSpPr>
          <p:cNvPr id="5" name="Date Placeholder 4"/>
          <p:cNvSpPr>
            <a:spLocks noGrp="1"/>
          </p:cNvSpPr>
          <p:nvPr>
            <p:ph type="dt" sz="half" idx="10"/>
          </p:nvPr>
        </p:nvSpPr>
        <p:spPr/>
        <p:txBody>
          <a:bodyPr/>
          <a:lstStyle/>
          <a:p>
            <a:fld id="{B61BEF0D-F0BB-DE4B-95CE-6DB70DBA9567}" type="datetimeFigureOut">
              <a:rPr lang="en-US" smtClean="0"/>
              <a:pPr/>
              <a:t>10/20/2020</a:t>
            </a:fld>
            <a:endParaRPr lang="en-US" dirty="0"/>
          </a:p>
        </p:txBody>
      </p:sp>
    </p:spTree>
    <p:extLst>
      <p:ext uri="{BB962C8B-B14F-4D97-AF65-F5344CB8AC3E}">
        <p14:creationId xmlns:p14="http://schemas.microsoft.com/office/powerpoint/2010/main" val="3063699228"/>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6350"/>
            <a:ext cx="9144000" cy="5149850"/>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508001" y="457200"/>
            <a:ext cx="6447501" cy="9906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508001" y="1620442"/>
            <a:ext cx="6447501" cy="291058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3850" y="4531022"/>
            <a:ext cx="683954" cy="273844"/>
          </a:xfrm>
          <a:prstGeom prst="rect">
            <a:avLst/>
          </a:prstGeom>
        </p:spPr>
        <p:txBody>
          <a:bodyPr vert="horz" lIns="91440" tIns="45720" rIns="91440" bIns="45720" rtlCol="0" anchor="ctr"/>
          <a:lstStyle>
            <a:lvl1pPr algn="r">
              <a:defRPr sz="675">
                <a:solidFill>
                  <a:schemeClr val="tx1">
                    <a:tint val="75000"/>
                  </a:schemeClr>
                </a:solidFill>
              </a:defRPr>
            </a:lvl1pPr>
          </a:lstStyle>
          <a:p>
            <a:fld id="{B61BEF0D-F0BB-DE4B-95CE-6DB70DBA9567}" type="datetimeFigureOut">
              <a:rPr lang="en-US" dirty="0"/>
              <a:pPr/>
              <a:t>10/20/2020</a:t>
            </a:fld>
            <a:endParaRPr lang="en-US" dirty="0"/>
          </a:p>
        </p:txBody>
      </p:sp>
      <p:sp>
        <p:nvSpPr>
          <p:cNvPr id="5" name="Footer Placeholder 4"/>
          <p:cNvSpPr>
            <a:spLocks noGrp="1"/>
          </p:cNvSpPr>
          <p:nvPr>
            <p:ph type="ftr" sz="quarter" idx="3"/>
          </p:nvPr>
        </p:nvSpPr>
        <p:spPr>
          <a:xfrm>
            <a:off x="508001" y="4531022"/>
            <a:ext cx="4723209" cy="273844"/>
          </a:xfrm>
          <a:prstGeom prst="rect">
            <a:avLst/>
          </a:prstGeom>
        </p:spPr>
        <p:txBody>
          <a:bodyPr vert="horz" lIns="91440" tIns="45720" rIns="91440" bIns="45720" rtlCol="0" anchor="ctr"/>
          <a:lstStyle>
            <a:lvl1pPr algn="l">
              <a:defRPr sz="675">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42998" y="4531022"/>
            <a:ext cx="512504" cy="273844"/>
          </a:xfrm>
          <a:prstGeom prst="rect">
            <a:avLst/>
          </a:prstGeom>
        </p:spPr>
        <p:txBody>
          <a:bodyPr vert="horz" lIns="91440" tIns="45720" rIns="91440" bIns="45720" rtlCol="0" anchor="ctr"/>
          <a:lstStyle>
            <a:lvl1pPr algn="r">
              <a:defRPr sz="675">
                <a:solidFill>
                  <a:schemeClr val="accent1"/>
                </a:solidFill>
              </a:defRPr>
            </a:lvl1pPr>
          </a:lstStyle>
          <a:p>
            <a:pPr marL="0" lvl="0" indent="0" algn="r" rtl="0">
              <a:spcBef>
                <a:spcPts val="0"/>
              </a:spcBef>
              <a:spcAft>
                <a:spcPts val="0"/>
              </a:spcAft>
              <a:buNone/>
            </a:pPr>
            <a:fld id="{00000000-1234-1234-1234-123412341234}" type="slidenum">
              <a:rPr lang="en-GB" smtClean="0"/>
              <a:t>‹#›</a:t>
            </a:fld>
            <a:endParaRPr lang="en-GB" dirty="0"/>
          </a:p>
        </p:txBody>
      </p:sp>
    </p:spTree>
    <p:extLst>
      <p:ext uri="{BB962C8B-B14F-4D97-AF65-F5344CB8AC3E}">
        <p14:creationId xmlns:p14="http://schemas.microsoft.com/office/powerpoint/2010/main" val="332452268"/>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 id="2147483705" r:id="rId12"/>
    <p:sldLayoutId id="2147483706" r:id="rId13"/>
    <p:sldLayoutId id="2147483707" r:id="rId14"/>
    <p:sldLayoutId id="2147483708" r:id="rId15"/>
    <p:sldLayoutId id="2147483709" r:id="rId16"/>
    <p:sldLayoutId id="2147483710" r:id="rId17"/>
    <p:sldLayoutId id="2147483711" r:id="rId18"/>
    <p:sldLayoutId id="2147483712" r:id="rId19"/>
  </p:sldLayoutIdLst>
  <p:hf hdr="0" ftr="0" dt="0"/>
  <p:txStyles>
    <p:titleStyle>
      <a:lvl1pPr algn="l" defTabSz="342900" rtl="0" eaLnBrk="1" latinLnBrk="0" hangingPunct="1">
        <a:spcBef>
          <a:spcPct val="0"/>
        </a:spcBef>
        <a:buNone/>
        <a:defRPr sz="27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57175" indent="-257175" algn="l" defTabSz="342900" rtl="0" eaLnBrk="1" latinLnBrk="0" hangingPunct="1">
        <a:spcBef>
          <a:spcPts val="750"/>
        </a:spcBef>
        <a:spcAft>
          <a:spcPts val="0"/>
        </a:spcAft>
        <a:buClr>
          <a:schemeClr val="accent1"/>
        </a:buClr>
        <a:buSzPct val="80000"/>
        <a:buFont typeface="Wingdings 3" charset="2"/>
        <a:buChar char=""/>
        <a:defRPr sz="1350" kern="1200">
          <a:solidFill>
            <a:schemeClr val="tx1">
              <a:lumMod val="75000"/>
              <a:lumOff val="25000"/>
            </a:schemeClr>
          </a:solidFill>
          <a:latin typeface="+mn-lt"/>
          <a:ea typeface="+mn-ea"/>
          <a:cs typeface="+mn-cs"/>
        </a:defRPr>
      </a:lvl1pPr>
      <a:lvl2pPr marL="557213" indent="-214313" algn="l" defTabSz="342900" rtl="0" eaLnBrk="1" latinLnBrk="0" hangingPunct="1">
        <a:spcBef>
          <a:spcPts val="75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2pPr>
      <a:lvl3pPr marL="857250" indent="-171450" algn="l" defTabSz="342900" rtl="0" eaLnBrk="1" latinLnBrk="0" hangingPunct="1">
        <a:spcBef>
          <a:spcPts val="750"/>
        </a:spcBef>
        <a:spcAft>
          <a:spcPts val="0"/>
        </a:spcAft>
        <a:buClr>
          <a:schemeClr val="accent1"/>
        </a:buClr>
        <a:buSzPct val="80000"/>
        <a:buFont typeface="Wingdings 3" charset="2"/>
        <a:buChar char=""/>
        <a:defRPr sz="1050" kern="1200">
          <a:solidFill>
            <a:schemeClr val="tx1">
              <a:lumMod val="75000"/>
              <a:lumOff val="25000"/>
            </a:schemeClr>
          </a:solidFill>
          <a:latin typeface="+mn-lt"/>
          <a:ea typeface="+mn-ea"/>
          <a:cs typeface="+mn-cs"/>
        </a:defRPr>
      </a:lvl3pPr>
      <a:lvl4pPr marL="12001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4pPr>
      <a:lvl5pPr marL="15430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5pPr>
      <a:lvl6pPr marL="18859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6pPr>
      <a:lvl7pPr marL="22288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7pPr>
      <a:lvl8pPr marL="25717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8pPr>
      <a:lvl9pPr marL="29146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6.xml"/><Relationship Id="rId1" Type="http://schemas.openxmlformats.org/officeDocument/2006/relationships/slideLayout" Target="../slideLayouts/slideLayout18.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9.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25"/>
          <p:cNvSpPr txBox="1">
            <a:spLocks noGrp="1"/>
          </p:cNvSpPr>
          <p:nvPr>
            <p:ph type="ctrTitle"/>
          </p:nvPr>
        </p:nvSpPr>
        <p:spPr>
          <a:xfrm>
            <a:off x="311700" y="1822325"/>
            <a:ext cx="8520600" cy="9750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GB" sz="3600" dirty="0"/>
              <a:t>Teaching about changing bodies</a:t>
            </a:r>
            <a:endParaRPr sz="3600" b="1" dirty="0"/>
          </a:p>
        </p:txBody>
      </p:sp>
      <p:sp>
        <p:nvSpPr>
          <p:cNvPr id="100" name="Google Shape;100;p25"/>
          <p:cNvSpPr txBox="1">
            <a:spLocks noGrp="1"/>
          </p:cNvSpPr>
          <p:nvPr>
            <p:ph type="subTitle" idx="1"/>
          </p:nvPr>
        </p:nvSpPr>
        <p:spPr>
          <a:xfrm>
            <a:off x="1337100" y="2985599"/>
            <a:ext cx="6545400" cy="1179625"/>
          </a:xfrm>
          <a:prstGeom prst="rect">
            <a:avLst/>
          </a:prstGeom>
          <a:ln w="19050" cap="flat" cmpd="sng">
            <a:solidFill>
              <a:schemeClr val="accent1"/>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sz="4400" b="1" dirty="0">
                <a:solidFill>
                  <a:schemeClr val="accent5">
                    <a:lumMod val="75000"/>
                  </a:schemeClr>
                </a:solidFill>
              </a:rPr>
              <a:t>Part of: RSE</a:t>
            </a:r>
            <a:endParaRPr sz="4400" b="1" dirty="0">
              <a:solidFill>
                <a:srgbClr val="073763"/>
              </a:solidFill>
            </a:endParaRPr>
          </a:p>
        </p:txBody>
      </p:sp>
      <p:sp>
        <p:nvSpPr>
          <p:cNvPr id="102" name="Google Shape;102;p25"/>
          <p:cNvSpPr txBox="1">
            <a:spLocks noGrp="1"/>
          </p:cNvSpPr>
          <p:nvPr>
            <p:ph type="ctrTitle" idx="4294967295"/>
          </p:nvPr>
        </p:nvSpPr>
        <p:spPr>
          <a:xfrm>
            <a:off x="0" y="628650"/>
            <a:ext cx="8521700" cy="568325"/>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GB" sz="3000" dirty="0"/>
              <a:t>Training module</a:t>
            </a:r>
            <a:endParaRPr sz="3000" dirty="0"/>
          </a:p>
        </p:txBody>
      </p:sp>
      <p:sp>
        <p:nvSpPr>
          <p:cNvPr id="101" name="Google Shape;101;p25"/>
          <p:cNvSpPr txBox="1">
            <a:spLocks noGrp="1"/>
          </p:cNvSpPr>
          <p:nvPr>
            <p:ph type="subTitle" idx="4294967295"/>
          </p:nvPr>
        </p:nvSpPr>
        <p:spPr>
          <a:xfrm>
            <a:off x="7043738" y="4497388"/>
            <a:ext cx="2100262" cy="498475"/>
          </a:xfrm>
          <a:prstGeom prst="rect">
            <a:avLst/>
          </a:prstGeom>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GB" sz="2000" dirty="0"/>
              <a:t>September 2020</a:t>
            </a:r>
            <a:endParaRPr sz="2000" dirty="0"/>
          </a:p>
        </p:txBody>
      </p:sp>
      <p:sp>
        <p:nvSpPr>
          <p:cNvPr id="106" name="Google Shape;106;p25"/>
          <p:cNvSpPr txBox="1"/>
          <p:nvPr/>
        </p:nvSpPr>
        <p:spPr>
          <a:xfrm>
            <a:off x="3943050" y="4353498"/>
            <a:ext cx="1257900" cy="498000"/>
          </a:xfrm>
          <a:prstGeom prst="rect">
            <a:avLst/>
          </a:prstGeom>
          <a:solidFill>
            <a:srgbClr val="00B0F0"/>
          </a:solid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2000" b="0" i="0" u="none" strike="noStrike" kern="0" cap="none" spc="0" normalizeH="0" baseline="0" noProof="0" dirty="0">
                <a:ln>
                  <a:noFill/>
                </a:ln>
                <a:solidFill>
                  <a:srgbClr val="260859"/>
                </a:solidFill>
                <a:effectLst/>
                <a:uLnTx/>
                <a:uFillTx/>
                <a:latin typeface="Arial"/>
                <a:cs typeface="Arial"/>
                <a:sym typeface="Arial"/>
              </a:rPr>
              <a:t>Primary</a:t>
            </a:r>
            <a:endParaRPr kumimoji="0" sz="2000" b="0" i="0" u="none" strike="noStrike" kern="0" cap="none" spc="0" normalizeH="0" baseline="0" noProof="0" dirty="0">
              <a:ln>
                <a:noFill/>
              </a:ln>
              <a:solidFill>
                <a:srgbClr val="260859"/>
              </a:solidFill>
              <a:effectLst/>
              <a:uLnTx/>
              <a:uFillTx/>
              <a:latin typeface="Arial"/>
              <a:cs typeface="Arial"/>
              <a:sym typeface="Arial"/>
            </a:endParaRPr>
          </a:p>
        </p:txBody>
      </p:sp>
      <p:pic>
        <p:nvPicPr>
          <p:cNvPr id="3" name="Picture 2">
            <a:extLst>
              <a:ext uri="{FF2B5EF4-FFF2-40B4-BE49-F238E27FC236}">
                <a16:creationId xmlns:a16="http://schemas.microsoft.com/office/drawing/2014/main" id="{A1727811-242B-4DC5-B9FF-2701CEBA49E2}"/>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2695575" y="122400"/>
            <a:ext cx="3752850" cy="1219200"/>
          </a:xfrm>
          <a:prstGeom prst="rect">
            <a:avLst/>
          </a:prstGeom>
        </p:spPr>
      </p:pic>
      <p:sp>
        <p:nvSpPr>
          <p:cNvPr id="4" name="Oval 3">
            <a:extLst>
              <a:ext uri="{FF2B5EF4-FFF2-40B4-BE49-F238E27FC236}">
                <a16:creationId xmlns:a16="http://schemas.microsoft.com/office/drawing/2014/main" id="{538F052C-4B74-4F2B-9583-B2F0C1FDD6E0}"/>
              </a:ext>
            </a:extLst>
          </p:cNvPr>
          <p:cNvSpPr/>
          <p:nvPr/>
        </p:nvSpPr>
        <p:spPr>
          <a:xfrm>
            <a:off x="255638" y="86200"/>
            <a:ext cx="1691149" cy="1641988"/>
          </a:xfrm>
          <a:prstGeom prst="ellipse">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476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2800" b="1" i="0" u="none" strike="noStrike" kern="0" cap="none" spc="0" normalizeH="0" baseline="0" noProof="0" dirty="0">
                <a:ln>
                  <a:noFill/>
                </a:ln>
                <a:solidFill>
                  <a:srgbClr val="2E946B">
                    <a:lumMod val="50000"/>
                  </a:srgbClr>
                </a:solidFill>
                <a:effectLst>
                  <a:outerShdw blurRad="50800" dist="50800" dir="5400000" algn="ctr" rotWithShape="0">
                    <a:srgbClr val="FF0000"/>
                  </a:outerShdw>
                </a:effectLst>
                <a:uLnTx/>
                <a:uFillTx/>
                <a:latin typeface="Calibri" panose="020F0502020204030204" pitchFamily="34" charset="0"/>
                <a:ea typeface="+mn-ea"/>
                <a:cs typeface="Calibri" panose="020F0502020204030204" pitchFamily="34" charset="0"/>
                <a:sym typeface="Arial"/>
              </a:rPr>
              <a:t>TLP 2</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422"/>
        <p:cNvGrpSpPr/>
        <p:nvPr/>
      </p:nvGrpSpPr>
      <p:grpSpPr>
        <a:xfrm>
          <a:off x="0" y="0"/>
          <a:ext cx="0" cy="0"/>
          <a:chOff x="0" y="0"/>
          <a:chExt cx="0" cy="0"/>
        </a:xfrm>
      </p:grpSpPr>
      <p:sp>
        <p:nvSpPr>
          <p:cNvPr id="424" name="Google Shape;424;p65"/>
          <p:cNvSpPr txBox="1">
            <a:spLocks noGrp="1"/>
          </p:cNvSpPr>
          <p:nvPr>
            <p:ph type="title"/>
          </p:nvPr>
        </p:nvSpPr>
        <p:spPr>
          <a:xfrm>
            <a:off x="270000" y="216425"/>
            <a:ext cx="603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GB" dirty="0">
                <a:solidFill>
                  <a:schemeClr val="accent1"/>
                </a:solidFill>
              </a:rPr>
              <a:t>Managing sexual attraction</a:t>
            </a:r>
            <a:endParaRPr dirty="0">
              <a:solidFill>
                <a:schemeClr val="accent1"/>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425" name="Google Shape;425;p65"/>
          <p:cNvSpPr txBox="1">
            <a:spLocks noGrp="1"/>
          </p:cNvSpPr>
          <p:nvPr>
            <p:ph type="body" idx="1"/>
          </p:nvPr>
        </p:nvSpPr>
        <p:spPr>
          <a:xfrm>
            <a:off x="270000" y="828475"/>
            <a:ext cx="5753987" cy="3691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dirty="0">
                <a:solidFill>
                  <a:schemeClr val="tx1"/>
                </a:solidFill>
              </a:rPr>
              <a:t>Explain that during puberty testosterone and oestrogen make people more interested in sex - but this doesn’t mean that we are necessarily emotionally ready for it.</a:t>
            </a:r>
            <a:endParaRPr dirty="0">
              <a:solidFill>
                <a:schemeClr val="tx1"/>
              </a:solidFill>
            </a:endParaRPr>
          </a:p>
          <a:p>
            <a:pPr marL="0" lvl="0" indent="0" algn="l" rtl="0">
              <a:spcBef>
                <a:spcPts val="1600"/>
              </a:spcBef>
              <a:spcAft>
                <a:spcPts val="0"/>
              </a:spcAft>
              <a:buClr>
                <a:schemeClr val="dk1"/>
              </a:buClr>
              <a:buSzPts val="1100"/>
              <a:buFont typeface="Arial"/>
              <a:buNone/>
            </a:pPr>
            <a:r>
              <a:rPr lang="en-GB" dirty="0">
                <a:solidFill>
                  <a:schemeClr val="tx1"/>
                </a:solidFill>
              </a:rPr>
              <a:t>Remind pupils that the legal age of consent is 16. Teach the risks of engaging in sexual relationships before we are ready (e.g. STIs and pregnancy).</a:t>
            </a:r>
            <a:endParaRPr dirty="0">
              <a:solidFill>
                <a:schemeClr val="tx1"/>
              </a:solidFill>
            </a:endParaRPr>
          </a:p>
          <a:p>
            <a:pPr marL="0" lvl="0" indent="0" algn="l" rtl="0">
              <a:lnSpc>
                <a:spcPct val="115000"/>
              </a:lnSpc>
              <a:spcBef>
                <a:spcPts val="1000"/>
              </a:spcBef>
              <a:spcAft>
                <a:spcPts val="0"/>
              </a:spcAft>
              <a:buNone/>
            </a:pPr>
            <a:r>
              <a:rPr lang="en-GB" dirty="0">
                <a:solidFill>
                  <a:schemeClr val="tx1"/>
                </a:solidFill>
              </a:rPr>
              <a:t>Explore ways in which young people can enjoy healthy, relationships with others while:</a:t>
            </a:r>
            <a:endParaRPr dirty="0">
              <a:solidFill>
                <a:schemeClr val="tx1"/>
              </a:solidFill>
            </a:endParaRPr>
          </a:p>
          <a:p>
            <a:pPr marL="457200" lvl="0" indent="-317500" algn="l" rtl="0">
              <a:lnSpc>
                <a:spcPct val="115000"/>
              </a:lnSpc>
              <a:spcBef>
                <a:spcPts val="1000"/>
              </a:spcBef>
              <a:spcAft>
                <a:spcPts val="0"/>
              </a:spcAft>
              <a:buSzPts val="1400"/>
              <a:buChar char="●"/>
            </a:pPr>
            <a:r>
              <a:rPr lang="en-GB" dirty="0">
                <a:solidFill>
                  <a:schemeClr val="tx1"/>
                </a:solidFill>
              </a:rPr>
              <a:t>managing feelings of sexual attraction </a:t>
            </a:r>
            <a:endParaRPr dirty="0">
              <a:solidFill>
                <a:schemeClr val="tx1"/>
              </a:solidFill>
            </a:endParaRPr>
          </a:p>
          <a:p>
            <a:pPr marL="457200" lvl="0" indent="-317500" algn="l" rtl="0">
              <a:lnSpc>
                <a:spcPct val="115000"/>
              </a:lnSpc>
              <a:spcBef>
                <a:spcPts val="0"/>
              </a:spcBef>
              <a:spcAft>
                <a:spcPts val="0"/>
              </a:spcAft>
              <a:buSzPts val="1400"/>
              <a:buChar char="●"/>
            </a:pPr>
            <a:r>
              <a:rPr lang="en-GB" dirty="0">
                <a:solidFill>
                  <a:schemeClr val="tx1"/>
                </a:solidFill>
              </a:rPr>
              <a:t>avoiding risky decisions about sex</a:t>
            </a:r>
            <a:endParaRPr dirty="0">
              <a:solidFill>
                <a:schemeClr val="tx1"/>
              </a:solidFill>
            </a:endParaRPr>
          </a:p>
          <a:p>
            <a:pPr marL="0" lvl="0" indent="0" algn="l" rtl="0">
              <a:lnSpc>
                <a:spcPct val="115000"/>
              </a:lnSpc>
              <a:spcBef>
                <a:spcPts val="1600"/>
              </a:spcBef>
              <a:spcAft>
                <a:spcPts val="1600"/>
              </a:spcAft>
              <a:buNone/>
            </a:pPr>
            <a:endParaRPr sz="1800" dirty="0"/>
          </a:p>
        </p:txBody>
      </p:sp>
      <p:sp>
        <p:nvSpPr>
          <p:cNvPr id="426" name="Google Shape;426;p65"/>
          <p:cNvSpPr txBox="1">
            <a:spLocks noGrp="1"/>
          </p:cNvSpPr>
          <p:nvPr>
            <p:ph type="body" idx="2"/>
          </p:nvPr>
        </p:nvSpPr>
        <p:spPr>
          <a:xfrm>
            <a:off x="6178800" y="216425"/>
            <a:ext cx="2695200" cy="1893300"/>
          </a:xfrm>
          <a:prstGeom prst="rect">
            <a:avLst/>
          </a:prstGeom>
          <a:solidFill>
            <a:schemeClr val="bg1">
              <a:lumMod val="95000"/>
            </a:schemeClr>
          </a:solidFill>
          <a:ln w="38100" cap="flat" cmpd="sng">
            <a:no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the main changes which take place in males and females, and the implications for emotional and physical health.</a:t>
            </a:r>
            <a:endParaRPr sz="1600" dirty="0">
              <a:solidFill>
                <a:schemeClr val="tx1"/>
              </a:solidFill>
            </a:endParaRPr>
          </a:p>
        </p:txBody>
      </p:sp>
      <p:sp>
        <p:nvSpPr>
          <p:cNvPr id="427" name="Google Shape;427;p65"/>
          <p:cNvSpPr txBox="1">
            <a:spLocks noGrp="1"/>
          </p:cNvSpPr>
          <p:nvPr>
            <p:ph type="sldNum" idx="12"/>
          </p:nvPr>
        </p:nvSpPr>
        <p:spPr>
          <a:xfrm>
            <a:off x="8681400" y="4810668"/>
            <a:ext cx="4626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10</a:t>
            </a:fld>
            <a:endParaRPr dirty="0"/>
          </a:p>
        </p:txBody>
      </p:sp>
      <p:sp>
        <p:nvSpPr>
          <p:cNvPr id="423" name="Google Shape;423;p65"/>
          <p:cNvSpPr txBox="1">
            <a:spLocks noGrp="1"/>
          </p:cNvSpPr>
          <p:nvPr>
            <p:ph type="subTitle" idx="4294967295"/>
          </p:nvPr>
        </p:nvSpPr>
        <p:spPr>
          <a:xfrm>
            <a:off x="7796213" y="4454525"/>
            <a:ext cx="1347787" cy="473075"/>
          </a:xfrm>
          <a:prstGeom prst="rect">
            <a:avLst/>
          </a:prstGeom>
          <a:noFill/>
          <a:ln w="38100" cap="flat" cmpd="sng">
            <a:solidFill>
              <a:schemeClr val="accent5"/>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chemeClr val="accent5"/>
                </a:solidFill>
                <a:latin typeface="Arial"/>
                <a:ea typeface="Arial"/>
                <a:cs typeface="Arial"/>
                <a:sym typeface="Arial"/>
              </a:rPr>
              <a:t>Secondary</a:t>
            </a:r>
            <a:endParaRPr sz="1800" b="0" i="0" u="none" strike="noStrike" cap="none" dirty="0">
              <a:solidFill>
                <a:schemeClr val="accent5"/>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431"/>
        <p:cNvGrpSpPr/>
        <p:nvPr/>
      </p:nvGrpSpPr>
      <p:grpSpPr>
        <a:xfrm>
          <a:off x="0" y="0"/>
          <a:ext cx="0" cy="0"/>
          <a:chOff x="0" y="0"/>
          <a:chExt cx="0" cy="0"/>
        </a:xfrm>
      </p:grpSpPr>
      <p:sp>
        <p:nvSpPr>
          <p:cNvPr id="433" name="Google Shape;433;p66"/>
          <p:cNvSpPr txBox="1">
            <a:spLocks noGrp="1"/>
          </p:cNvSpPr>
          <p:nvPr>
            <p:ph type="title"/>
          </p:nvPr>
        </p:nvSpPr>
        <p:spPr>
          <a:xfrm>
            <a:off x="270000" y="216425"/>
            <a:ext cx="603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GB" dirty="0">
                <a:solidFill>
                  <a:schemeClr val="accent1"/>
                </a:solidFill>
              </a:rPr>
              <a:t>Diversity of developing bodies</a:t>
            </a:r>
            <a:endParaRPr dirty="0">
              <a:solidFill>
                <a:schemeClr val="accent1"/>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434" name="Google Shape;434;p66"/>
          <p:cNvSpPr txBox="1">
            <a:spLocks noGrp="1"/>
          </p:cNvSpPr>
          <p:nvPr>
            <p:ph type="body" idx="1"/>
          </p:nvPr>
        </p:nvSpPr>
        <p:spPr>
          <a:xfrm>
            <a:off x="270000" y="828475"/>
            <a:ext cx="5734800" cy="3445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tx1"/>
                </a:solidFill>
              </a:rPr>
              <a:t>Building on primary curriculum content about changes to the adolescent body, explain that some people are born with sex organs/genitalia that are not exclusively male or female. </a:t>
            </a:r>
            <a:endParaRPr dirty="0">
              <a:solidFill>
                <a:schemeClr val="tx1"/>
              </a:solidFill>
            </a:endParaRPr>
          </a:p>
          <a:p>
            <a:pPr marL="0" lvl="0" indent="0" algn="l" rtl="0">
              <a:spcBef>
                <a:spcPts val="1000"/>
              </a:spcBef>
              <a:spcAft>
                <a:spcPts val="0"/>
              </a:spcAft>
              <a:buClr>
                <a:schemeClr val="dk1"/>
              </a:buClr>
              <a:buSzPts val="1400"/>
              <a:buFont typeface="Arial"/>
              <a:buNone/>
            </a:pPr>
            <a:r>
              <a:rPr lang="en-GB" dirty="0">
                <a:solidFill>
                  <a:schemeClr val="tx1"/>
                </a:solidFill>
              </a:rPr>
              <a:t>For example, someone can have female external genitalia, abdominal testes but no uterus.</a:t>
            </a:r>
            <a:endParaRPr dirty="0">
              <a:solidFill>
                <a:schemeClr val="tx1"/>
              </a:solidFill>
            </a:endParaRPr>
          </a:p>
          <a:p>
            <a:pPr marL="0" lvl="0" indent="0" algn="l" rtl="0">
              <a:spcBef>
                <a:spcPts val="1000"/>
              </a:spcBef>
              <a:spcAft>
                <a:spcPts val="0"/>
              </a:spcAft>
              <a:buClr>
                <a:schemeClr val="dk1"/>
              </a:buClr>
              <a:buSzPts val="1400"/>
              <a:buFont typeface="Arial"/>
              <a:buNone/>
            </a:pPr>
            <a:r>
              <a:rPr lang="en-GB" dirty="0">
                <a:solidFill>
                  <a:schemeClr val="tx1"/>
                </a:solidFill>
              </a:rPr>
              <a:t>Teach that these ‘differences in sex development’ (DSD) are rare. </a:t>
            </a:r>
            <a:endParaRPr dirty="0">
              <a:solidFill>
                <a:schemeClr val="tx1"/>
              </a:solidFill>
            </a:endParaRPr>
          </a:p>
          <a:p>
            <a:pPr marL="0" lvl="0" indent="0" algn="l" rtl="0">
              <a:spcBef>
                <a:spcPts val="1000"/>
              </a:spcBef>
              <a:spcAft>
                <a:spcPts val="0"/>
              </a:spcAft>
              <a:buClr>
                <a:schemeClr val="dk1"/>
              </a:buClr>
              <a:buSzPts val="1400"/>
              <a:buFont typeface="Arial"/>
              <a:buNone/>
            </a:pPr>
            <a:r>
              <a:rPr lang="en-GB" dirty="0">
                <a:solidFill>
                  <a:schemeClr val="tx1"/>
                </a:solidFill>
              </a:rPr>
              <a:t>Advise pupils that if they think they have DSD they </a:t>
            </a:r>
            <a:br>
              <a:rPr lang="en-GB" dirty="0">
                <a:solidFill>
                  <a:schemeClr val="tx1"/>
                </a:solidFill>
              </a:rPr>
            </a:br>
            <a:r>
              <a:rPr lang="en-GB" dirty="0">
                <a:solidFill>
                  <a:schemeClr val="tx1"/>
                </a:solidFill>
              </a:rPr>
              <a:t>can speak to their GP, who can refer them to a specialist health professional. </a:t>
            </a:r>
            <a:endParaRPr dirty="0">
              <a:solidFill>
                <a:schemeClr val="tx1"/>
              </a:solidFill>
            </a:endParaRPr>
          </a:p>
          <a:p>
            <a:pPr marL="0" lvl="0" indent="0" algn="l" rtl="0">
              <a:lnSpc>
                <a:spcPct val="115000"/>
              </a:lnSpc>
              <a:spcBef>
                <a:spcPts val="1600"/>
              </a:spcBef>
              <a:spcAft>
                <a:spcPts val="0"/>
              </a:spcAft>
              <a:buNone/>
            </a:pPr>
            <a:r>
              <a:rPr lang="en-GB" dirty="0"/>
              <a:t> </a:t>
            </a:r>
            <a:endParaRPr dirty="0"/>
          </a:p>
          <a:p>
            <a:pPr marL="0" lvl="0" indent="0" algn="l" rtl="0">
              <a:lnSpc>
                <a:spcPct val="115000"/>
              </a:lnSpc>
              <a:spcBef>
                <a:spcPts val="1600"/>
              </a:spcBef>
              <a:spcAft>
                <a:spcPts val="0"/>
              </a:spcAft>
              <a:buNone/>
            </a:pPr>
            <a:endParaRPr dirty="0"/>
          </a:p>
          <a:p>
            <a:pPr marL="0" lvl="0" indent="0" algn="l" rtl="0">
              <a:lnSpc>
                <a:spcPct val="115000"/>
              </a:lnSpc>
              <a:spcBef>
                <a:spcPts val="1600"/>
              </a:spcBef>
              <a:spcAft>
                <a:spcPts val="1600"/>
              </a:spcAft>
              <a:buNone/>
            </a:pPr>
            <a:endParaRPr sz="1800" dirty="0"/>
          </a:p>
        </p:txBody>
      </p:sp>
      <p:sp>
        <p:nvSpPr>
          <p:cNvPr id="435" name="Google Shape;435;p66"/>
          <p:cNvSpPr txBox="1">
            <a:spLocks noGrp="1"/>
          </p:cNvSpPr>
          <p:nvPr>
            <p:ph type="body" idx="2"/>
          </p:nvPr>
        </p:nvSpPr>
        <p:spPr>
          <a:xfrm>
            <a:off x="6178800" y="216425"/>
            <a:ext cx="2695200" cy="1893300"/>
          </a:xfrm>
          <a:prstGeom prst="rect">
            <a:avLst/>
          </a:prstGeom>
          <a:solidFill>
            <a:schemeClr val="bg1">
              <a:lumMod val="95000"/>
            </a:schemeClr>
          </a:solidFill>
          <a:ln w="38100" cap="flat" cmpd="sng">
            <a:no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the main changes which take place in males and females, and the implications for emotional and physical health.</a:t>
            </a:r>
            <a:endParaRPr sz="1600" dirty="0">
              <a:solidFill>
                <a:schemeClr val="tx1"/>
              </a:solidFill>
            </a:endParaRPr>
          </a:p>
        </p:txBody>
      </p:sp>
      <p:sp>
        <p:nvSpPr>
          <p:cNvPr id="436" name="Google Shape;436;p66"/>
          <p:cNvSpPr txBox="1">
            <a:spLocks noGrp="1"/>
          </p:cNvSpPr>
          <p:nvPr>
            <p:ph type="sldNum" idx="12"/>
          </p:nvPr>
        </p:nvSpPr>
        <p:spPr>
          <a:xfrm>
            <a:off x="8681400" y="4806900"/>
            <a:ext cx="4626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11</a:t>
            </a:fld>
            <a:endParaRPr dirty="0"/>
          </a:p>
        </p:txBody>
      </p:sp>
      <p:sp>
        <p:nvSpPr>
          <p:cNvPr id="432" name="Google Shape;432;p66"/>
          <p:cNvSpPr txBox="1">
            <a:spLocks noGrp="1"/>
          </p:cNvSpPr>
          <p:nvPr>
            <p:ph type="subTitle" idx="4294967295"/>
          </p:nvPr>
        </p:nvSpPr>
        <p:spPr>
          <a:xfrm>
            <a:off x="7796213" y="4454525"/>
            <a:ext cx="1347787" cy="473075"/>
          </a:xfrm>
          <a:prstGeom prst="rect">
            <a:avLst/>
          </a:prstGeom>
          <a:noFill/>
          <a:ln w="38100" cap="flat" cmpd="sng">
            <a:solidFill>
              <a:schemeClr val="accent5"/>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chemeClr val="accent5"/>
                </a:solidFill>
                <a:latin typeface="Arial"/>
                <a:ea typeface="Arial"/>
                <a:cs typeface="Arial"/>
                <a:sym typeface="Arial"/>
              </a:rPr>
              <a:t>Secondary</a:t>
            </a:r>
            <a:endParaRPr sz="1800" b="0" i="0" u="none" strike="noStrike" cap="none" dirty="0">
              <a:solidFill>
                <a:schemeClr val="accent5"/>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440"/>
        <p:cNvGrpSpPr/>
        <p:nvPr/>
      </p:nvGrpSpPr>
      <p:grpSpPr>
        <a:xfrm>
          <a:off x="0" y="0"/>
          <a:ext cx="0" cy="0"/>
          <a:chOff x="0" y="0"/>
          <a:chExt cx="0" cy="0"/>
        </a:xfrm>
      </p:grpSpPr>
      <p:sp>
        <p:nvSpPr>
          <p:cNvPr id="442" name="Google Shape;442;p67"/>
          <p:cNvSpPr txBox="1">
            <a:spLocks noGrp="1"/>
          </p:cNvSpPr>
          <p:nvPr>
            <p:ph type="title"/>
          </p:nvPr>
        </p:nvSpPr>
        <p:spPr>
          <a:xfrm>
            <a:off x="270000" y="216425"/>
            <a:ext cx="603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GB" dirty="0">
                <a:solidFill>
                  <a:schemeClr val="accent1"/>
                </a:solidFill>
              </a:rPr>
              <a:t>Hygiene during puberty</a:t>
            </a:r>
            <a:endParaRPr dirty="0">
              <a:solidFill>
                <a:schemeClr val="accent1"/>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443" name="Google Shape;443;p67"/>
          <p:cNvSpPr txBox="1">
            <a:spLocks noGrp="1"/>
          </p:cNvSpPr>
          <p:nvPr>
            <p:ph type="body" idx="1"/>
          </p:nvPr>
        </p:nvSpPr>
        <p:spPr>
          <a:xfrm>
            <a:off x="270000" y="789125"/>
            <a:ext cx="5775600" cy="3668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400"/>
              <a:buNone/>
            </a:pPr>
            <a:r>
              <a:rPr lang="en-GB" sz="1800" dirty="0">
                <a:solidFill>
                  <a:schemeClr val="tx1"/>
                </a:solidFill>
              </a:rPr>
              <a:t>Teaching about puberty </a:t>
            </a:r>
            <a:r>
              <a:rPr lang="en-GB" dirty="0">
                <a:solidFill>
                  <a:schemeClr val="tx1"/>
                </a:solidFill>
              </a:rPr>
              <a:t>provides an opportunity </a:t>
            </a:r>
            <a:br>
              <a:rPr lang="en-GB" dirty="0">
                <a:solidFill>
                  <a:schemeClr val="tx1"/>
                </a:solidFill>
              </a:rPr>
            </a:br>
            <a:r>
              <a:rPr lang="en-GB" dirty="0">
                <a:solidFill>
                  <a:schemeClr val="tx1"/>
                </a:solidFill>
              </a:rPr>
              <a:t>to tell pupils</a:t>
            </a:r>
            <a:r>
              <a:rPr lang="en-GB" sz="1800" dirty="0">
                <a:solidFill>
                  <a:schemeClr val="tx1"/>
                </a:solidFill>
              </a:rPr>
              <a:t> about good hygiene practices. </a:t>
            </a:r>
            <a:endParaRPr sz="1800" dirty="0">
              <a:solidFill>
                <a:schemeClr val="tx1"/>
              </a:solidFill>
            </a:endParaRPr>
          </a:p>
          <a:p>
            <a:pPr marL="0" lvl="0" indent="0" algn="l" rtl="0">
              <a:lnSpc>
                <a:spcPct val="115000"/>
              </a:lnSpc>
              <a:spcBef>
                <a:spcPts val="1600"/>
              </a:spcBef>
              <a:spcAft>
                <a:spcPts val="0"/>
              </a:spcAft>
              <a:buSzPts val="1400"/>
              <a:buNone/>
            </a:pPr>
            <a:r>
              <a:rPr lang="en-GB" dirty="0">
                <a:solidFill>
                  <a:schemeClr val="tx1"/>
                </a:solidFill>
              </a:rPr>
              <a:t>Explain that as our bodies go through puberty m</a:t>
            </a:r>
            <a:r>
              <a:rPr lang="en-GB" sz="1800" dirty="0">
                <a:solidFill>
                  <a:schemeClr val="tx1"/>
                </a:solidFill>
              </a:rPr>
              <a:t>ore regular washing </a:t>
            </a:r>
            <a:r>
              <a:rPr lang="en-GB" dirty="0">
                <a:solidFill>
                  <a:schemeClr val="tx1"/>
                </a:solidFill>
              </a:rPr>
              <a:t>and</a:t>
            </a:r>
            <a:r>
              <a:rPr lang="en-GB" sz="1800" dirty="0">
                <a:solidFill>
                  <a:schemeClr val="tx1"/>
                </a:solidFill>
              </a:rPr>
              <a:t> showering might be needed due to increased sweating and body odour. </a:t>
            </a:r>
            <a:r>
              <a:rPr lang="en-GB" dirty="0">
                <a:solidFill>
                  <a:schemeClr val="tx1"/>
                </a:solidFill>
              </a:rPr>
              <a:t>Remind pupils that deodorant is best used alongside regular washing</a:t>
            </a:r>
            <a:r>
              <a:rPr lang="en-GB" dirty="0"/>
              <a:t>.</a:t>
            </a:r>
            <a:endParaRPr sz="1800" dirty="0"/>
          </a:p>
        </p:txBody>
      </p:sp>
      <p:sp>
        <p:nvSpPr>
          <p:cNvPr id="444" name="Google Shape;444;p67"/>
          <p:cNvSpPr txBox="1">
            <a:spLocks noGrp="1"/>
          </p:cNvSpPr>
          <p:nvPr>
            <p:ph type="body" idx="2"/>
          </p:nvPr>
        </p:nvSpPr>
        <p:spPr>
          <a:xfrm>
            <a:off x="6178800" y="216425"/>
            <a:ext cx="2695200" cy="1893350"/>
          </a:xfrm>
          <a:prstGeom prst="rect">
            <a:avLst/>
          </a:prstGeom>
          <a:solidFill>
            <a:schemeClr val="bg1">
              <a:lumMod val="95000"/>
            </a:schemeClr>
          </a:solidFill>
          <a:ln w="38100" cap="flat" cmpd="sng">
            <a:no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the main changes which take place in males and females, and the implications for emotional and physical health.</a:t>
            </a:r>
            <a:endParaRPr sz="1600" dirty="0">
              <a:solidFill>
                <a:schemeClr val="tx1"/>
              </a:solidFill>
            </a:endParaRPr>
          </a:p>
        </p:txBody>
      </p:sp>
      <p:sp>
        <p:nvSpPr>
          <p:cNvPr id="445" name="Google Shape;445;p67"/>
          <p:cNvSpPr txBox="1">
            <a:spLocks noGrp="1"/>
          </p:cNvSpPr>
          <p:nvPr>
            <p:ph type="sldNum" idx="12"/>
          </p:nvPr>
        </p:nvSpPr>
        <p:spPr>
          <a:xfrm>
            <a:off x="8681400" y="4806900"/>
            <a:ext cx="4626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12</a:t>
            </a:fld>
            <a:endParaRPr dirty="0"/>
          </a:p>
        </p:txBody>
      </p:sp>
      <p:sp>
        <p:nvSpPr>
          <p:cNvPr id="441" name="Google Shape;441;p67"/>
          <p:cNvSpPr txBox="1">
            <a:spLocks noGrp="1"/>
          </p:cNvSpPr>
          <p:nvPr>
            <p:ph type="subTitle" idx="4294967295"/>
          </p:nvPr>
        </p:nvSpPr>
        <p:spPr>
          <a:xfrm>
            <a:off x="7796213" y="4454525"/>
            <a:ext cx="1347787" cy="473075"/>
          </a:xfrm>
          <a:prstGeom prst="rect">
            <a:avLst/>
          </a:prstGeom>
          <a:noFill/>
          <a:ln w="38100" cap="flat" cmpd="sng">
            <a:solidFill>
              <a:schemeClr val="accent5"/>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chemeClr val="accent5"/>
                </a:solidFill>
                <a:latin typeface="Arial"/>
                <a:ea typeface="Arial"/>
                <a:cs typeface="Arial"/>
                <a:sym typeface="Arial"/>
              </a:rPr>
              <a:t>Secondary</a:t>
            </a:r>
            <a:endParaRPr sz="1800" b="0" i="0" u="none" strike="noStrike" cap="none" dirty="0">
              <a:solidFill>
                <a:schemeClr val="accent5"/>
              </a:solidFill>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449"/>
        <p:cNvGrpSpPr/>
        <p:nvPr/>
      </p:nvGrpSpPr>
      <p:grpSpPr>
        <a:xfrm>
          <a:off x="0" y="0"/>
          <a:ext cx="0" cy="0"/>
          <a:chOff x="0" y="0"/>
          <a:chExt cx="0" cy="0"/>
        </a:xfrm>
      </p:grpSpPr>
      <p:sp>
        <p:nvSpPr>
          <p:cNvPr id="451" name="Google Shape;451;p68"/>
          <p:cNvSpPr txBox="1">
            <a:spLocks noGrp="1"/>
          </p:cNvSpPr>
          <p:nvPr>
            <p:ph type="title"/>
          </p:nvPr>
        </p:nvSpPr>
        <p:spPr>
          <a:xfrm>
            <a:off x="270000" y="216425"/>
            <a:ext cx="603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GB" dirty="0">
                <a:solidFill>
                  <a:schemeClr val="accent1"/>
                </a:solidFill>
              </a:rPr>
              <a:t>Penis hygiene</a:t>
            </a:r>
            <a:endParaRPr dirty="0">
              <a:solidFill>
                <a:schemeClr val="accent1"/>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452" name="Google Shape;452;p68"/>
          <p:cNvSpPr txBox="1">
            <a:spLocks noGrp="1"/>
          </p:cNvSpPr>
          <p:nvPr>
            <p:ph type="body" idx="1"/>
          </p:nvPr>
        </p:nvSpPr>
        <p:spPr>
          <a:xfrm>
            <a:off x="270000" y="789000"/>
            <a:ext cx="5841900" cy="37713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400"/>
              <a:buNone/>
            </a:pPr>
            <a:r>
              <a:rPr lang="en-GB" dirty="0">
                <a:solidFill>
                  <a:schemeClr val="tx1"/>
                </a:solidFill>
              </a:rPr>
              <a:t>Teach pupils that it i</a:t>
            </a:r>
            <a:r>
              <a:rPr lang="en-GB" sz="1800" dirty="0">
                <a:solidFill>
                  <a:schemeClr val="tx1"/>
                </a:solidFill>
              </a:rPr>
              <a:t>s important to practice good genital hygiene in relation to the penis. </a:t>
            </a:r>
            <a:endParaRPr sz="1800" dirty="0">
              <a:solidFill>
                <a:schemeClr val="tx1"/>
              </a:solidFill>
            </a:endParaRPr>
          </a:p>
          <a:p>
            <a:pPr marL="0" lvl="0" indent="0" algn="l" rtl="0">
              <a:lnSpc>
                <a:spcPct val="115000"/>
              </a:lnSpc>
              <a:spcBef>
                <a:spcPts val="0"/>
              </a:spcBef>
              <a:spcAft>
                <a:spcPts val="0"/>
              </a:spcAft>
              <a:buSzPts val="1400"/>
              <a:buNone/>
            </a:pPr>
            <a:endParaRPr dirty="0">
              <a:solidFill>
                <a:schemeClr val="tx1"/>
              </a:solidFill>
            </a:endParaRPr>
          </a:p>
          <a:p>
            <a:pPr marL="0" lvl="0" indent="0" algn="l" rtl="0">
              <a:lnSpc>
                <a:spcPct val="115000"/>
              </a:lnSpc>
              <a:spcBef>
                <a:spcPts val="0"/>
              </a:spcBef>
              <a:spcAft>
                <a:spcPts val="0"/>
              </a:spcAft>
              <a:buSzPts val="1400"/>
              <a:buNone/>
            </a:pPr>
            <a:r>
              <a:rPr lang="en-GB" dirty="0">
                <a:solidFill>
                  <a:schemeClr val="tx1"/>
                </a:solidFill>
              </a:rPr>
              <a:t>Explain that</a:t>
            </a:r>
            <a:r>
              <a:rPr lang="en-GB" sz="1800" dirty="0">
                <a:solidFill>
                  <a:schemeClr val="tx1"/>
                </a:solidFill>
              </a:rPr>
              <a:t>:</a:t>
            </a:r>
            <a:endParaRPr dirty="0">
              <a:solidFill>
                <a:schemeClr val="tx1"/>
              </a:solidFill>
            </a:endParaRPr>
          </a:p>
          <a:p>
            <a:pPr marL="285750" lvl="0" indent="-285750" algn="l" rtl="0">
              <a:lnSpc>
                <a:spcPct val="115000"/>
              </a:lnSpc>
              <a:spcBef>
                <a:spcPts val="1000"/>
              </a:spcBef>
              <a:spcAft>
                <a:spcPts val="0"/>
              </a:spcAft>
              <a:buSzPts val="1400"/>
              <a:buChar char="●"/>
            </a:pPr>
            <a:r>
              <a:rPr lang="en-GB" sz="1800" dirty="0">
                <a:solidFill>
                  <a:schemeClr val="tx1"/>
                </a:solidFill>
              </a:rPr>
              <a:t>the penis needs to be kept clean</a:t>
            </a:r>
            <a:endParaRPr dirty="0">
              <a:solidFill>
                <a:schemeClr val="tx1"/>
              </a:solidFill>
            </a:endParaRPr>
          </a:p>
          <a:p>
            <a:pPr marL="285750" lvl="0" indent="-285750" algn="l" rtl="0">
              <a:lnSpc>
                <a:spcPct val="115000"/>
              </a:lnSpc>
              <a:spcBef>
                <a:spcPts val="0"/>
              </a:spcBef>
              <a:spcAft>
                <a:spcPts val="0"/>
              </a:spcAft>
              <a:buSzPts val="1400"/>
              <a:buChar char="●"/>
            </a:pPr>
            <a:r>
              <a:rPr lang="en-GB" dirty="0">
                <a:solidFill>
                  <a:schemeClr val="tx1"/>
                </a:solidFill>
              </a:rPr>
              <a:t>the testicles and the pubic area should also be washed</a:t>
            </a:r>
            <a:endParaRPr dirty="0">
              <a:solidFill>
                <a:schemeClr val="tx1"/>
              </a:solidFill>
            </a:endParaRPr>
          </a:p>
          <a:p>
            <a:pPr marL="285750" lvl="0" indent="-285750" algn="l" rtl="0">
              <a:lnSpc>
                <a:spcPct val="115000"/>
              </a:lnSpc>
              <a:spcBef>
                <a:spcPts val="0"/>
              </a:spcBef>
              <a:spcAft>
                <a:spcPts val="0"/>
              </a:spcAft>
              <a:buSzPts val="1400"/>
              <a:buChar char="●"/>
            </a:pPr>
            <a:r>
              <a:rPr lang="en-GB" dirty="0">
                <a:solidFill>
                  <a:schemeClr val="tx1"/>
                </a:solidFill>
              </a:rPr>
              <a:t>the</a:t>
            </a:r>
            <a:r>
              <a:rPr lang="en-GB" sz="1800" dirty="0">
                <a:solidFill>
                  <a:schemeClr val="tx1"/>
                </a:solidFill>
              </a:rPr>
              <a:t> foreskin should be pulled back</a:t>
            </a:r>
            <a:r>
              <a:rPr lang="en-GB" dirty="0">
                <a:solidFill>
                  <a:schemeClr val="tx1"/>
                </a:solidFill>
              </a:rPr>
              <a:t> to enable washing and removal of</a:t>
            </a:r>
            <a:r>
              <a:rPr lang="en-GB" sz="1800" dirty="0">
                <a:solidFill>
                  <a:schemeClr val="tx1"/>
                </a:solidFill>
              </a:rPr>
              <a:t> smegma (thick, white substance that collects under the foreskin)</a:t>
            </a:r>
            <a:endParaRPr dirty="0">
              <a:solidFill>
                <a:schemeClr val="tx1"/>
              </a:solidFill>
            </a:endParaRPr>
          </a:p>
          <a:p>
            <a:pPr marL="0" lvl="0" indent="0" algn="l" rtl="0">
              <a:lnSpc>
                <a:spcPct val="115000"/>
              </a:lnSpc>
              <a:spcBef>
                <a:spcPts val="0"/>
              </a:spcBef>
              <a:spcAft>
                <a:spcPts val="0"/>
              </a:spcAft>
              <a:buNone/>
            </a:pPr>
            <a:endParaRPr sz="1800" dirty="0"/>
          </a:p>
        </p:txBody>
      </p:sp>
      <p:sp>
        <p:nvSpPr>
          <p:cNvPr id="453" name="Google Shape;453;p68"/>
          <p:cNvSpPr txBox="1">
            <a:spLocks noGrp="1"/>
          </p:cNvSpPr>
          <p:nvPr>
            <p:ph type="body" idx="2"/>
          </p:nvPr>
        </p:nvSpPr>
        <p:spPr>
          <a:xfrm>
            <a:off x="6178800" y="216425"/>
            <a:ext cx="2695200" cy="1893300"/>
          </a:xfrm>
          <a:prstGeom prst="rect">
            <a:avLst/>
          </a:prstGeom>
          <a:solidFill>
            <a:schemeClr val="bg1">
              <a:lumMod val="95000"/>
            </a:schemeClr>
          </a:solidFill>
          <a:ln w="38100" cap="flat" cmpd="sng">
            <a:no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the main changes which take place in males and females, and the implications for emotional and physical health.</a:t>
            </a:r>
            <a:endParaRPr sz="1600" dirty="0">
              <a:solidFill>
                <a:schemeClr val="tx1"/>
              </a:solidFill>
            </a:endParaRPr>
          </a:p>
        </p:txBody>
      </p:sp>
      <p:sp>
        <p:nvSpPr>
          <p:cNvPr id="454" name="Google Shape;454;p68"/>
          <p:cNvSpPr txBox="1">
            <a:spLocks noGrp="1"/>
          </p:cNvSpPr>
          <p:nvPr>
            <p:ph type="sldNum" idx="12"/>
          </p:nvPr>
        </p:nvSpPr>
        <p:spPr>
          <a:xfrm>
            <a:off x="8642700" y="4806900"/>
            <a:ext cx="4626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13</a:t>
            </a:fld>
            <a:endParaRPr dirty="0"/>
          </a:p>
        </p:txBody>
      </p:sp>
      <p:sp>
        <p:nvSpPr>
          <p:cNvPr id="450" name="Google Shape;450;p68"/>
          <p:cNvSpPr txBox="1">
            <a:spLocks noGrp="1"/>
          </p:cNvSpPr>
          <p:nvPr>
            <p:ph type="subTitle" idx="4294967295"/>
          </p:nvPr>
        </p:nvSpPr>
        <p:spPr>
          <a:xfrm>
            <a:off x="7796213" y="4454525"/>
            <a:ext cx="1347787" cy="473075"/>
          </a:xfrm>
          <a:prstGeom prst="rect">
            <a:avLst/>
          </a:prstGeom>
          <a:noFill/>
          <a:ln w="38100" cap="flat" cmpd="sng">
            <a:solidFill>
              <a:schemeClr val="accent5"/>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chemeClr val="accent5"/>
                </a:solidFill>
                <a:latin typeface="Arial"/>
                <a:ea typeface="Arial"/>
                <a:cs typeface="Arial"/>
                <a:sym typeface="Arial"/>
              </a:rPr>
              <a:t>Secondary</a:t>
            </a:r>
            <a:endParaRPr sz="1800" b="0" i="0" u="none" strike="noStrike" cap="none" dirty="0">
              <a:solidFill>
                <a:schemeClr val="accent5"/>
              </a:solidFill>
              <a:latin typeface="Arial"/>
              <a:ea typeface="Arial"/>
              <a:cs typeface="Arial"/>
              <a:sym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458"/>
        <p:cNvGrpSpPr/>
        <p:nvPr/>
      </p:nvGrpSpPr>
      <p:grpSpPr>
        <a:xfrm>
          <a:off x="0" y="0"/>
          <a:ext cx="0" cy="0"/>
          <a:chOff x="0" y="0"/>
          <a:chExt cx="0" cy="0"/>
        </a:xfrm>
      </p:grpSpPr>
      <p:sp>
        <p:nvSpPr>
          <p:cNvPr id="460" name="Google Shape;460;p69"/>
          <p:cNvSpPr txBox="1">
            <a:spLocks noGrp="1"/>
          </p:cNvSpPr>
          <p:nvPr>
            <p:ph type="title"/>
          </p:nvPr>
        </p:nvSpPr>
        <p:spPr>
          <a:xfrm>
            <a:off x="270000" y="216425"/>
            <a:ext cx="603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GB" dirty="0">
                <a:solidFill>
                  <a:schemeClr val="accent1"/>
                </a:solidFill>
              </a:rPr>
              <a:t>Vulva hygiene</a:t>
            </a:r>
            <a:endParaRPr dirty="0">
              <a:solidFill>
                <a:schemeClr val="accent1"/>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461" name="Google Shape;461;p69"/>
          <p:cNvSpPr txBox="1">
            <a:spLocks noGrp="1"/>
          </p:cNvSpPr>
          <p:nvPr>
            <p:ph type="body" idx="1"/>
          </p:nvPr>
        </p:nvSpPr>
        <p:spPr>
          <a:xfrm>
            <a:off x="269875" y="810000"/>
            <a:ext cx="5775600" cy="3647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400"/>
              <a:buNone/>
            </a:pPr>
            <a:r>
              <a:rPr lang="en-GB" dirty="0">
                <a:solidFill>
                  <a:schemeClr val="tx1"/>
                </a:solidFill>
              </a:rPr>
              <a:t>Explain that after going to the toilet, girls should wipe from front to back to keep bacteria away from the vulva. This helps prevent cystitis.</a:t>
            </a:r>
            <a:endParaRPr dirty="0">
              <a:solidFill>
                <a:schemeClr val="tx1"/>
              </a:solidFill>
            </a:endParaRPr>
          </a:p>
          <a:p>
            <a:pPr marL="0" lvl="0" indent="0" algn="l" rtl="0">
              <a:lnSpc>
                <a:spcPct val="115000"/>
              </a:lnSpc>
              <a:spcBef>
                <a:spcPts val="1000"/>
              </a:spcBef>
              <a:spcAft>
                <a:spcPts val="0"/>
              </a:spcAft>
              <a:buSzPts val="1400"/>
              <a:buNone/>
            </a:pPr>
            <a:r>
              <a:rPr lang="en-GB" sz="1800" dirty="0">
                <a:solidFill>
                  <a:schemeClr val="tx1"/>
                </a:solidFill>
              </a:rPr>
              <a:t>Explain that the vagina produces clear mucus to help keep it clean, and whitish cervical discharge linked to ovulation (part of menstrual cycle). Just like inside </a:t>
            </a:r>
            <a:r>
              <a:rPr lang="en-GB" dirty="0">
                <a:solidFill>
                  <a:schemeClr val="tx1"/>
                </a:solidFill>
              </a:rPr>
              <a:t>the mouth</a:t>
            </a:r>
            <a:r>
              <a:rPr lang="en-GB" sz="1800" dirty="0">
                <a:solidFill>
                  <a:schemeClr val="tx1"/>
                </a:solidFill>
              </a:rPr>
              <a:t>, </a:t>
            </a:r>
            <a:r>
              <a:rPr lang="en-GB" dirty="0">
                <a:solidFill>
                  <a:schemeClr val="tx1"/>
                </a:solidFill>
              </a:rPr>
              <a:t>it is</a:t>
            </a:r>
            <a:r>
              <a:rPr lang="en-GB" sz="1800" dirty="0">
                <a:solidFill>
                  <a:schemeClr val="tx1"/>
                </a:solidFill>
              </a:rPr>
              <a:t> supposed to be a bit wet all of the time. </a:t>
            </a:r>
            <a:endParaRPr sz="1800" dirty="0">
              <a:solidFill>
                <a:schemeClr val="tx1"/>
              </a:solidFill>
            </a:endParaRPr>
          </a:p>
          <a:p>
            <a:pPr marL="0" lvl="0" indent="0" algn="l" rtl="0">
              <a:lnSpc>
                <a:spcPct val="115000"/>
              </a:lnSpc>
              <a:spcBef>
                <a:spcPts val="1000"/>
              </a:spcBef>
              <a:spcAft>
                <a:spcPts val="0"/>
              </a:spcAft>
              <a:buSzPts val="1400"/>
              <a:buNone/>
            </a:pPr>
            <a:r>
              <a:rPr lang="en-GB" dirty="0">
                <a:solidFill>
                  <a:schemeClr val="tx1"/>
                </a:solidFill>
              </a:rPr>
              <a:t>Washing normally and regularly changing period products is enough. Avoid pr</a:t>
            </a:r>
            <a:r>
              <a:rPr lang="en-GB" sz="1800" dirty="0">
                <a:solidFill>
                  <a:schemeClr val="tx1"/>
                </a:solidFill>
              </a:rPr>
              <a:t>oducts</a:t>
            </a:r>
            <a:r>
              <a:rPr lang="en-GB" dirty="0">
                <a:solidFill>
                  <a:schemeClr val="tx1"/>
                </a:solidFill>
              </a:rPr>
              <a:t> to</a:t>
            </a:r>
            <a:r>
              <a:rPr lang="en-GB" sz="1800" dirty="0">
                <a:solidFill>
                  <a:schemeClr val="tx1"/>
                </a:solidFill>
              </a:rPr>
              <a:t> keep the vagina ‘clean’. They disrupt the natural balance and can lead to smelly discharge and irritation. </a:t>
            </a:r>
            <a:endParaRPr sz="1800" dirty="0">
              <a:solidFill>
                <a:schemeClr val="tx1"/>
              </a:solidFill>
            </a:endParaRPr>
          </a:p>
          <a:p>
            <a:pPr marL="0" lvl="0" indent="0" algn="l" rtl="0">
              <a:spcBef>
                <a:spcPts val="1600"/>
              </a:spcBef>
              <a:spcAft>
                <a:spcPts val="0"/>
              </a:spcAft>
              <a:buClr>
                <a:schemeClr val="dk1"/>
              </a:buClr>
              <a:buSzPts val="1400"/>
              <a:buFont typeface="Arial"/>
              <a:buNone/>
            </a:pPr>
            <a:endParaRPr dirty="0"/>
          </a:p>
          <a:p>
            <a:pPr marL="0" lvl="0" indent="0" algn="l" rtl="0">
              <a:lnSpc>
                <a:spcPct val="115000"/>
              </a:lnSpc>
              <a:spcBef>
                <a:spcPts val="1600"/>
              </a:spcBef>
              <a:spcAft>
                <a:spcPts val="0"/>
              </a:spcAft>
              <a:buSzPts val="1400"/>
              <a:buNone/>
            </a:pPr>
            <a:endParaRPr sz="1800" dirty="0"/>
          </a:p>
        </p:txBody>
      </p:sp>
      <p:sp>
        <p:nvSpPr>
          <p:cNvPr id="462" name="Google Shape;462;p69"/>
          <p:cNvSpPr txBox="1">
            <a:spLocks noGrp="1"/>
          </p:cNvSpPr>
          <p:nvPr>
            <p:ph type="body" idx="2"/>
          </p:nvPr>
        </p:nvSpPr>
        <p:spPr>
          <a:xfrm>
            <a:off x="6178800" y="216425"/>
            <a:ext cx="2695200" cy="1893300"/>
          </a:xfrm>
          <a:prstGeom prst="rect">
            <a:avLst/>
          </a:prstGeom>
          <a:solidFill>
            <a:schemeClr val="bg1">
              <a:lumMod val="95000"/>
            </a:schemeClr>
          </a:solidFill>
          <a:ln w="38100" cap="flat" cmpd="sng">
            <a:no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the main changes which take place in males and females, and the implications for emotional and physical health.</a:t>
            </a:r>
            <a:endParaRPr sz="1600" dirty="0">
              <a:solidFill>
                <a:schemeClr val="tx1"/>
              </a:solidFill>
            </a:endParaRPr>
          </a:p>
        </p:txBody>
      </p:sp>
      <p:sp>
        <p:nvSpPr>
          <p:cNvPr id="463" name="Google Shape;463;p69"/>
          <p:cNvSpPr txBox="1">
            <a:spLocks noGrp="1"/>
          </p:cNvSpPr>
          <p:nvPr>
            <p:ph type="sldNum" idx="12"/>
          </p:nvPr>
        </p:nvSpPr>
        <p:spPr>
          <a:xfrm>
            <a:off x="8681400" y="4806900"/>
            <a:ext cx="4626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14</a:t>
            </a:fld>
            <a:endParaRPr dirty="0"/>
          </a:p>
        </p:txBody>
      </p:sp>
      <p:sp>
        <p:nvSpPr>
          <p:cNvPr id="459" name="Google Shape;459;p69"/>
          <p:cNvSpPr txBox="1">
            <a:spLocks noGrp="1"/>
          </p:cNvSpPr>
          <p:nvPr>
            <p:ph type="subTitle" idx="4294967295"/>
          </p:nvPr>
        </p:nvSpPr>
        <p:spPr>
          <a:xfrm>
            <a:off x="7796213" y="4454525"/>
            <a:ext cx="1347787" cy="473075"/>
          </a:xfrm>
          <a:prstGeom prst="rect">
            <a:avLst/>
          </a:prstGeom>
          <a:noFill/>
          <a:ln w="38100" cap="flat" cmpd="sng">
            <a:solidFill>
              <a:schemeClr val="accent5"/>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chemeClr val="accent5"/>
                </a:solidFill>
                <a:latin typeface="Arial"/>
                <a:ea typeface="Arial"/>
                <a:cs typeface="Arial"/>
                <a:sym typeface="Arial"/>
              </a:rPr>
              <a:t>Secondary</a:t>
            </a:r>
            <a:endParaRPr sz="1800" b="0" i="0" u="none" strike="noStrike" cap="none" dirty="0">
              <a:solidFill>
                <a:schemeClr val="accent5"/>
              </a:solidFill>
              <a:latin typeface="Arial"/>
              <a:ea typeface="Arial"/>
              <a:cs typeface="Arial"/>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467"/>
        <p:cNvGrpSpPr/>
        <p:nvPr/>
      </p:nvGrpSpPr>
      <p:grpSpPr>
        <a:xfrm>
          <a:off x="0" y="0"/>
          <a:ext cx="0" cy="0"/>
          <a:chOff x="0" y="0"/>
          <a:chExt cx="0" cy="0"/>
        </a:xfrm>
      </p:grpSpPr>
      <p:sp>
        <p:nvSpPr>
          <p:cNvPr id="469" name="Google Shape;469;p70"/>
          <p:cNvSpPr txBox="1">
            <a:spLocks noGrp="1"/>
          </p:cNvSpPr>
          <p:nvPr>
            <p:ph type="title"/>
          </p:nvPr>
        </p:nvSpPr>
        <p:spPr>
          <a:xfrm>
            <a:off x="270000" y="216425"/>
            <a:ext cx="603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Menstrual wellbeing</a:t>
            </a:r>
            <a:endParaRPr dirty="0">
              <a:solidFill>
                <a:schemeClr val="accent1"/>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470" name="Google Shape;470;p70"/>
          <p:cNvSpPr txBox="1">
            <a:spLocks noGrp="1"/>
          </p:cNvSpPr>
          <p:nvPr>
            <p:ph type="body" idx="1"/>
          </p:nvPr>
        </p:nvSpPr>
        <p:spPr>
          <a:xfrm>
            <a:off x="270000" y="810000"/>
            <a:ext cx="5865300" cy="3684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400"/>
              <a:buFont typeface="Arial"/>
              <a:buNone/>
            </a:pPr>
            <a:r>
              <a:rPr lang="en-GB" dirty="0">
                <a:solidFill>
                  <a:schemeClr val="tx1"/>
                </a:solidFill>
              </a:rPr>
              <a:t>Menstrual conditions can have a significant impact, </a:t>
            </a:r>
            <a:br>
              <a:rPr lang="en-GB" dirty="0">
                <a:solidFill>
                  <a:schemeClr val="tx1"/>
                </a:solidFill>
              </a:rPr>
            </a:br>
            <a:r>
              <a:rPr lang="en-GB" dirty="0">
                <a:solidFill>
                  <a:schemeClr val="tx1"/>
                </a:solidFill>
              </a:rPr>
              <a:t>both physically and mentally.</a:t>
            </a:r>
            <a:endParaRPr dirty="0">
              <a:solidFill>
                <a:schemeClr val="tx1"/>
              </a:solidFill>
            </a:endParaRPr>
          </a:p>
          <a:p>
            <a:pPr marL="0" lvl="0" indent="0" algn="l" rtl="0">
              <a:spcBef>
                <a:spcPts val="1000"/>
              </a:spcBef>
              <a:spcAft>
                <a:spcPts val="0"/>
              </a:spcAft>
              <a:buClr>
                <a:schemeClr val="dk1"/>
              </a:buClr>
              <a:buSzPts val="1400"/>
              <a:buFont typeface="Arial"/>
              <a:buNone/>
            </a:pPr>
            <a:r>
              <a:rPr lang="en-GB" dirty="0">
                <a:solidFill>
                  <a:schemeClr val="tx1"/>
                </a:solidFill>
              </a:rPr>
              <a:t>It is important that pupils understand what is ‘normal’ during menstruation, so they can recognise problems </a:t>
            </a:r>
            <a:br>
              <a:rPr lang="en-GB" dirty="0">
                <a:solidFill>
                  <a:schemeClr val="tx1"/>
                </a:solidFill>
              </a:rPr>
            </a:br>
            <a:r>
              <a:rPr lang="en-GB" dirty="0">
                <a:solidFill>
                  <a:schemeClr val="tx1"/>
                </a:solidFill>
              </a:rPr>
              <a:t>and seek help. </a:t>
            </a:r>
            <a:endParaRPr dirty="0">
              <a:solidFill>
                <a:schemeClr val="tx1"/>
              </a:solidFill>
            </a:endParaRPr>
          </a:p>
          <a:p>
            <a:pPr marL="0" lvl="0" indent="0" algn="l" rtl="0">
              <a:spcBef>
                <a:spcPts val="1000"/>
              </a:spcBef>
              <a:spcAft>
                <a:spcPts val="1000"/>
              </a:spcAft>
              <a:buClr>
                <a:schemeClr val="dk1"/>
              </a:buClr>
              <a:buSzPts val="1400"/>
              <a:buFont typeface="Arial"/>
              <a:buNone/>
            </a:pPr>
            <a:r>
              <a:rPr lang="en-GB" dirty="0">
                <a:solidFill>
                  <a:schemeClr val="tx1"/>
                </a:solidFill>
              </a:rPr>
              <a:t>Teachers may like to revisit content about menstruation from the primary curriculum part of this presentation, so that they are able to advise pupils on when they should seek help - and who to speak to.</a:t>
            </a:r>
            <a:endParaRPr dirty="0">
              <a:solidFill>
                <a:schemeClr val="tx1"/>
              </a:solidFill>
            </a:endParaRPr>
          </a:p>
        </p:txBody>
      </p:sp>
      <p:sp>
        <p:nvSpPr>
          <p:cNvPr id="471" name="Google Shape;471;p70"/>
          <p:cNvSpPr txBox="1">
            <a:spLocks noGrp="1"/>
          </p:cNvSpPr>
          <p:nvPr>
            <p:ph type="body" idx="2"/>
          </p:nvPr>
        </p:nvSpPr>
        <p:spPr>
          <a:xfrm>
            <a:off x="6178800" y="216425"/>
            <a:ext cx="2695200" cy="1631969"/>
          </a:xfrm>
          <a:prstGeom prst="rect">
            <a:avLst/>
          </a:prstGeom>
          <a:solidFill>
            <a:schemeClr val="bg1">
              <a:lumMod val="95000"/>
            </a:schemeClr>
          </a:solidFill>
          <a:ln w="38100" cap="flat" cmpd="sng">
            <a:no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1600"/>
              </a:spcAft>
              <a:buClr>
                <a:schemeClr val="dk1"/>
              </a:buClr>
              <a:buSzPts val="1100"/>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the key facts about puberty, the changing adolescent body and menstrual wellbeing.</a:t>
            </a:r>
            <a:endParaRPr sz="1600" dirty="0">
              <a:solidFill>
                <a:schemeClr val="tx1"/>
              </a:solidFill>
            </a:endParaRPr>
          </a:p>
        </p:txBody>
      </p:sp>
      <p:sp>
        <p:nvSpPr>
          <p:cNvPr id="472" name="Google Shape;472;p70"/>
          <p:cNvSpPr txBox="1">
            <a:spLocks noGrp="1"/>
          </p:cNvSpPr>
          <p:nvPr>
            <p:ph type="sldNum" idx="12"/>
          </p:nvPr>
        </p:nvSpPr>
        <p:spPr>
          <a:xfrm>
            <a:off x="8681400" y="4825741"/>
            <a:ext cx="4626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15</a:t>
            </a:fld>
            <a:endParaRPr dirty="0"/>
          </a:p>
        </p:txBody>
      </p:sp>
      <p:sp>
        <p:nvSpPr>
          <p:cNvPr id="468" name="Google Shape;468;p70"/>
          <p:cNvSpPr txBox="1">
            <a:spLocks noGrp="1"/>
          </p:cNvSpPr>
          <p:nvPr>
            <p:ph type="subTitle" idx="4294967295"/>
          </p:nvPr>
        </p:nvSpPr>
        <p:spPr>
          <a:xfrm>
            <a:off x="7796213" y="4454525"/>
            <a:ext cx="1347787" cy="473075"/>
          </a:xfrm>
          <a:prstGeom prst="rect">
            <a:avLst/>
          </a:prstGeom>
          <a:noFill/>
          <a:ln w="38100" cap="flat" cmpd="sng">
            <a:solidFill>
              <a:schemeClr val="accent5"/>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chemeClr val="accent5"/>
                </a:solidFill>
                <a:latin typeface="Arial"/>
                <a:ea typeface="Arial"/>
                <a:cs typeface="Arial"/>
                <a:sym typeface="Arial"/>
              </a:rPr>
              <a:t>Secondary</a:t>
            </a:r>
            <a:endParaRPr sz="1800" b="0" i="0" u="none" strike="noStrike" cap="none" dirty="0">
              <a:solidFill>
                <a:schemeClr val="accent5"/>
              </a:solidFill>
              <a:latin typeface="Arial"/>
              <a:ea typeface="Arial"/>
              <a:cs typeface="Arial"/>
              <a:sym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482"/>
        <p:cNvGrpSpPr/>
        <p:nvPr/>
      </p:nvGrpSpPr>
      <p:grpSpPr>
        <a:xfrm>
          <a:off x="0" y="0"/>
          <a:ext cx="0" cy="0"/>
          <a:chOff x="0" y="0"/>
          <a:chExt cx="0" cy="0"/>
        </a:xfrm>
      </p:grpSpPr>
      <p:sp>
        <p:nvSpPr>
          <p:cNvPr id="483" name="Google Shape;483;p72"/>
          <p:cNvSpPr txBox="1">
            <a:spLocks noGrp="1"/>
          </p:cNvSpPr>
          <p:nvPr>
            <p:ph type="title"/>
          </p:nvPr>
        </p:nvSpPr>
        <p:spPr>
          <a:xfrm>
            <a:off x="0" y="-23700"/>
            <a:ext cx="86868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Good practice</a:t>
            </a: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484" name="Google Shape;484;p72"/>
          <p:cNvSpPr txBox="1">
            <a:spLocks noGrp="1"/>
          </p:cNvSpPr>
          <p:nvPr>
            <p:ph type="body" idx="1"/>
          </p:nvPr>
        </p:nvSpPr>
        <p:spPr>
          <a:xfrm>
            <a:off x="0" y="469900"/>
            <a:ext cx="9144000" cy="4215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r>
              <a:rPr lang="en-GB" sz="1200" dirty="0">
                <a:solidFill>
                  <a:schemeClr val="accent3">
                    <a:lumMod val="75000"/>
                  </a:schemeClr>
                </a:solidFill>
              </a:rPr>
              <a:t>The following are just some of the approaches you might consider  when preparing to teach about the changing adolescent body. </a:t>
            </a:r>
            <a:endParaRPr sz="1200" dirty="0">
              <a:solidFill>
                <a:schemeClr val="accent3">
                  <a:lumMod val="75000"/>
                </a:schemeClr>
              </a:solidFill>
            </a:endParaRPr>
          </a:p>
          <a:p>
            <a:pPr marL="0" lvl="0" indent="0" algn="l" rtl="0">
              <a:lnSpc>
                <a:spcPct val="100000"/>
              </a:lnSpc>
              <a:spcBef>
                <a:spcPts val="1000"/>
              </a:spcBef>
              <a:spcAft>
                <a:spcPts val="0"/>
              </a:spcAft>
              <a:buSzPts val="1400"/>
              <a:buNone/>
            </a:pPr>
            <a:r>
              <a:rPr lang="en-GB" sz="1200" dirty="0">
                <a:solidFill>
                  <a:schemeClr val="accent3">
                    <a:lumMod val="75000"/>
                  </a:schemeClr>
                </a:solidFill>
              </a:rPr>
              <a:t>You will need to adapt these approaches to ensure they are age appropriate and developmentally appropriate for your pupils. </a:t>
            </a:r>
          </a:p>
          <a:p>
            <a:pPr marL="0" lvl="0" indent="0" algn="l" rtl="0">
              <a:lnSpc>
                <a:spcPct val="100000"/>
              </a:lnSpc>
              <a:spcBef>
                <a:spcPts val="1000"/>
              </a:spcBef>
              <a:spcAft>
                <a:spcPts val="0"/>
              </a:spcAft>
              <a:buSzPts val="1400"/>
              <a:buNone/>
            </a:pPr>
            <a:endParaRPr sz="1200" dirty="0">
              <a:solidFill>
                <a:schemeClr val="accent3">
                  <a:lumMod val="75000"/>
                </a:schemeClr>
              </a:solidFill>
            </a:endParaRPr>
          </a:p>
          <a:p>
            <a:pPr marL="0" lvl="0" indent="0">
              <a:lnSpc>
                <a:spcPct val="115000"/>
              </a:lnSpc>
              <a:buClr>
                <a:schemeClr val="dk1"/>
              </a:buClr>
              <a:buSzPts val="1100"/>
              <a:buNone/>
            </a:pPr>
            <a:r>
              <a:rPr lang="en-GB" sz="1200" b="1" dirty="0">
                <a:solidFill>
                  <a:schemeClr val="tx1"/>
                </a:solidFill>
              </a:rPr>
              <a:t>Ensure the content is taught at the right time</a:t>
            </a:r>
            <a:r>
              <a:rPr lang="en-GB" sz="1200" dirty="0">
                <a:solidFill>
                  <a:schemeClr val="tx1"/>
                </a:solidFill>
              </a:rPr>
              <a:t> so that pupils are not lacking the knowledge they need to understand their personal development, as well as that of peers and others.</a:t>
            </a:r>
          </a:p>
          <a:p>
            <a:pPr marL="0" lvl="0" indent="0">
              <a:buClr>
                <a:schemeClr val="dk1"/>
              </a:buClr>
              <a:buSzPts val="1100"/>
              <a:buNone/>
            </a:pPr>
            <a:endParaRPr lang="en-GB" sz="1200" dirty="0">
              <a:solidFill>
                <a:schemeClr val="tx1"/>
              </a:solidFill>
            </a:endParaRPr>
          </a:p>
          <a:p>
            <a:pPr marL="0" lvl="0" indent="0">
              <a:lnSpc>
                <a:spcPct val="115000"/>
              </a:lnSpc>
              <a:buSzPts val="1100"/>
              <a:buNone/>
            </a:pPr>
            <a:r>
              <a:rPr lang="en-GB" sz="1200" b="1" dirty="0">
                <a:solidFill>
                  <a:schemeClr val="tx1"/>
                </a:solidFill>
              </a:rPr>
              <a:t>Ensure</a:t>
            </a:r>
            <a:r>
              <a:rPr lang="en-GB" sz="1200" dirty="0">
                <a:solidFill>
                  <a:schemeClr val="tx1"/>
                </a:solidFill>
              </a:rPr>
              <a:t> </a:t>
            </a:r>
            <a:r>
              <a:rPr lang="en-GB" sz="1200" b="1" dirty="0">
                <a:solidFill>
                  <a:schemeClr val="tx1"/>
                </a:solidFill>
              </a:rPr>
              <a:t>LGBT-relevant knowledge and examples are included </a:t>
            </a:r>
            <a:r>
              <a:rPr lang="en-GB" sz="1200" dirty="0">
                <a:solidFill>
                  <a:schemeClr val="tx1"/>
                </a:solidFill>
              </a:rPr>
              <a:t>throughout teaching (not a one-off session) and use </a:t>
            </a:r>
            <a:r>
              <a:rPr lang="en-GB" sz="1200" b="1" dirty="0">
                <a:solidFill>
                  <a:schemeClr val="tx1"/>
                </a:solidFill>
              </a:rPr>
              <a:t>inclusive language</a:t>
            </a:r>
            <a:r>
              <a:rPr lang="en-GB" sz="1200" dirty="0">
                <a:solidFill>
                  <a:schemeClr val="tx1"/>
                </a:solidFill>
              </a:rPr>
              <a:t>, considering how individual pupils may relate to particular topics.</a:t>
            </a:r>
          </a:p>
          <a:p>
            <a:pPr marL="0" lvl="0" indent="0">
              <a:lnSpc>
                <a:spcPct val="115000"/>
              </a:lnSpc>
              <a:buSzPts val="1100"/>
              <a:buNone/>
            </a:pPr>
            <a:endParaRPr lang="en-GB" sz="1200" dirty="0">
              <a:solidFill>
                <a:schemeClr val="tx1"/>
              </a:solidFill>
            </a:endParaRPr>
          </a:p>
          <a:p>
            <a:pPr marL="0" lvl="0" indent="0">
              <a:lnSpc>
                <a:spcPct val="115000"/>
              </a:lnSpc>
              <a:buSzPts val="1100"/>
              <a:buNone/>
            </a:pPr>
            <a:r>
              <a:rPr lang="en-GB" sz="1200" dirty="0">
                <a:solidFill>
                  <a:schemeClr val="tx1"/>
                </a:solidFill>
              </a:rPr>
              <a:t>In this module ‘girls’ refers to those whose natal sex is female. Similarly, ‘boys’ refers to those whose natal sex is male. However, teachers should be aware of the individual needs of all pupils and </a:t>
            </a:r>
            <a:r>
              <a:rPr lang="en-GB" sz="1200" b="1" dirty="0">
                <a:solidFill>
                  <a:schemeClr val="tx1"/>
                </a:solidFill>
              </a:rPr>
              <a:t>use inclusive language where possible.</a:t>
            </a:r>
          </a:p>
          <a:p>
            <a:pPr marL="0" lvl="0" indent="0">
              <a:lnSpc>
                <a:spcPct val="115000"/>
              </a:lnSpc>
              <a:buSzPts val="1100"/>
              <a:buNone/>
            </a:pPr>
            <a:endParaRPr lang="en-GB" sz="1200" b="1" dirty="0">
              <a:solidFill>
                <a:schemeClr val="tx1"/>
              </a:solidFill>
            </a:endParaRPr>
          </a:p>
          <a:p>
            <a:pPr marL="285750" indent="-285750">
              <a:buClr>
                <a:schemeClr val="dk1"/>
              </a:buClr>
            </a:pPr>
            <a:r>
              <a:rPr lang="en-GB" sz="1200" dirty="0">
                <a:solidFill>
                  <a:schemeClr val="tx1"/>
                </a:solidFill>
              </a:rPr>
              <a:t>Give pupils </a:t>
            </a:r>
            <a:r>
              <a:rPr lang="en-GB" sz="1200" b="1" dirty="0">
                <a:solidFill>
                  <a:schemeClr val="tx1"/>
                </a:solidFill>
              </a:rPr>
              <a:t>opportunities to handle relevant objects</a:t>
            </a:r>
            <a:r>
              <a:rPr lang="en-GB" sz="1200" dirty="0">
                <a:solidFill>
                  <a:schemeClr val="tx1"/>
                </a:solidFill>
              </a:rPr>
              <a:t> (e.g. period products, deodorant) and to ask questions about them.</a:t>
            </a:r>
          </a:p>
          <a:p>
            <a:pPr marL="285750" indent="-285750">
              <a:lnSpc>
                <a:spcPct val="115000"/>
              </a:lnSpc>
              <a:spcBef>
                <a:spcPts val="1600"/>
              </a:spcBef>
            </a:pPr>
            <a:r>
              <a:rPr lang="en-GB" sz="1200" b="1" dirty="0">
                <a:solidFill>
                  <a:schemeClr val="tx1"/>
                </a:solidFill>
              </a:rPr>
              <a:t>Avoid using brand names</a:t>
            </a:r>
            <a:r>
              <a:rPr lang="en-GB" sz="1200" dirty="0">
                <a:solidFill>
                  <a:schemeClr val="tx1"/>
                </a:solidFill>
              </a:rPr>
              <a:t> and be aware that </a:t>
            </a:r>
            <a:r>
              <a:rPr lang="en-GB" sz="1200" b="1" dirty="0">
                <a:solidFill>
                  <a:schemeClr val="tx1"/>
                </a:solidFill>
              </a:rPr>
              <a:t>some cultures may not agree with certain menstrual products. </a:t>
            </a:r>
          </a:p>
          <a:p>
            <a:pPr marL="285750" indent="-285750">
              <a:lnSpc>
                <a:spcPct val="115000"/>
              </a:lnSpc>
              <a:spcBef>
                <a:spcPts val="1600"/>
              </a:spcBef>
            </a:pPr>
            <a:r>
              <a:rPr lang="en-GB" sz="1200" dirty="0">
                <a:solidFill>
                  <a:schemeClr val="tx1"/>
                </a:solidFill>
              </a:rPr>
              <a:t>You may want to </a:t>
            </a:r>
            <a:r>
              <a:rPr lang="en-GB" sz="1200" b="1" dirty="0">
                <a:solidFill>
                  <a:schemeClr val="tx1"/>
                </a:solidFill>
              </a:rPr>
              <a:t>avoid referring to menstrual products as ‘sanitary’ or ‘hygiene’ products</a:t>
            </a:r>
            <a:r>
              <a:rPr lang="en-GB" sz="1200" dirty="0">
                <a:solidFill>
                  <a:schemeClr val="tx1"/>
                </a:solidFill>
              </a:rPr>
              <a:t> as it could give the impression that periods are dirty.</a:t>
            </a:r>
          </a:p>
          <a:p>
            <a:pPr marL="0" lvl="0" indent="0">
              <a:lnSpc>
                <a:spcPct val="115000"/>
              </a:lnSpc>
              <a:buSzPts val="1100"/>
              <a:buNone/>
            </a:pPr>
            <a:endParaRPr lang="en-GB" sz="1200" b="1" dirty="0">
              <a:solidFill>
                <a:schemeClr val="tx1"/>
              </a:solidFill>
            </a:endParaRPr>
          </a:p>
          <a:p>
            <a:pPr marL="0" lvl="0" indent="0">
              <a:lnSpc>
                <a:spcPct val="115000"/>
              </a:lnSpc>
              <a:buSzPts val="1100"/>
              <a:buNone/>
            </a:pPr>
            <a:endParaRPr lang="en-GB" sz="1200" b="1" dirty="0">
              <a:solidFill>
                <a:schemeClr val="tx1"/>
              </a:solidFill>
            </a:endParaRPr>
          </a:p>
          <a:p>
            <a:pPr marL="457200" lvl="0" indent="0" algn="l" rtl="0">
              <a:lnSpc>
                <a:spcPct val="115000"/>
              </a:lnSpc>
              <a:spcBef>
                <a:spcPts val="1000"/>
              </a:spcBef>
              <a:spcAft>
                <a:spcPts val="1000"/>
              </a:spcAft>
              <a:buSzPts val="1400"/>
              <a:buNone/>
            </a:pPr>
            <a:endParaRPr sz="1800" dirty="0"/>
          </a:p>
        </p:txBody>
      </p:sp>
      <p:sp>
        <p:nvSpPr>
          <p:cNvPr id="486" name="Google Shape;486;p72"/>
          <p:cNvSpPr txBox="1">
            <a:spLocks noGrp="1"/>
          </p:cNvSpPr>
          <p:nvPr>
            <p:ph type="body" idx="2"/>
          </p:nvPr>
        </p:nvSpPr>
        <p:spPr>
          <a:xfrm>
            <a:off x="7122600" y="4474200"/>
            <a:ext cx="1751400" cy="472500"/>
          </a:xfrm>
          <a:prstGeom prst="rect">
            <a:avLst/>
          </a:prstGeom>
          <a:solidFill>
            <a:schemeClr val="accent1"/>
          </a:solidFill>
          <a:ln w="38100" cap="flat" cmpd="sng">
            <a:solidFill>
              <a:schemeClr val="accent1"/>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1" i="0" u="none" strike="noStrike" cap="none" dirty="0">
                <a:solidFill>
                  <a:srgbClr val="FFFFFF"/>
                </a:solidFill>
                <a:latin typeface="Arial"/>
                <a:ea typeface="Arial"/>
                <a:cs typeface="Arial"/>
                <a:sym typeface="Arial"/>
              </a:rPr>
              <a:t>Good practice</a:t>
            </a:r>
            <a:endParaRPr sz="1800" b="1" i="0" u="none" strike="noStrike" cap="none" dirty="0">
              <a:solidFill>
                <a:srgbClr val="FFFFFF"/>
              </a:solidFill>
              <a:latin typeface="Arial"/>
              <a:ea typeface="Arial"/>
              <a:cs typeface="Arial"/>
              <a:sym typeface="Arial"/>
            </a:endParaRPr>
          </a:p>
        </p:txBody>
      </p:sp>
      <p:sp>
        <p:nvSpPr>
          <p:cNvPr id="485" name="Google Shape;485;p72"/>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16</a:t>
            </a:fld>
            <a:endParaRP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498"/>
        <p:cNvGrpSpPr/>
        <p:nvPr/>
      </p:nvGrpSpPr>
      <p:grpSpPr>
        <a:xfrm>
          <a:off x="0" y="0"/>
          <a:ext cx="0" cy="0"/>
          <a:chOff x="0" y="0"/>
          <a:chExt cx="0" cy="0"/>
        </a:xfrm>
      </p:grpSpPr>
      <p:grpSp>
        <p:nvGrpSpPr>
          <p:cNvPr id="138" name="Group 137">
            <a:extLst>
              <a:ext uri="{FF2B5EF4-FFF2-40B4-BE49-F238E27FC236}">
                <a16:creationId xmlns:a16="http://schemas.microsoft.com/office/drawing/2014/main" id="{E4951899-B99C-47AB-9C7C-16264D7A14C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6350"/>
            <a:ext cx="9144001" cy="5149850"/>
            <a:chOff x="0" y="-8467"/>
            <a:chExt cx="12192000" cy="6866467"/>
          </a:xfrm>
        </p:grpSpPr>
        <p:cxnSp>
          <p:nvCxnSpPr>
            <p:cNvPr id="139" name="Straight Connector 138">
              <a:extLst>
                <a:ext uri="{FF2B5EF4-FFF2-40B4-BE49-F238E27FC236}">
                  <a16:creationId xmlns:a16="http://schemas.microsoft.com/office/drawing/2014/main" id="{B94D217E-92A1-48B2-B6BF-8B6A35AF9DD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140" name="Straight Connector 139">
              <a:extLst>
                <a:ext uri="{FF2B5EF4-FFF2-40B4-BE49-F238E27FC236}">
                  <a16:creationId xmlns:a16="http://schemas.microsoft.com/office/drawing/2014/main" id="{69582FD9-95AB-4339-8A07-BAD420BE104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41" name="Rectangle 23">
              <a:extLst>
                <a:ext uri="{FF2B5EF4-FFF2-40B4-BE49-F238E27FC236}">
                  <a16:creationId xmlns:a16="http://schemas.microsoft.com/office/drawing/2014/main" id="{6778DC79-DE09-4F89-81B1-275C542D7F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2" name="Rectangle 25">
              <a:extLst>
                <a:ext uri="{FF2B5EF4-FFF2-40B4-BE49-F238E27FC236}">
                  <a16:creationId xmlns:a16="http://schemas.microsoft.com/office/drawing/2014/main" id="{EAEC370A-1F34-4D8E-B065-81F6F568AA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3" name="Isosceles Triangle 142">
              <a:extLst>
                <a:ext uri="{FF2B5EF4-FFF2-40B4-BE49-F238E27FC236}">
                  <a16:creationId xmlns:a16="http://schemas.microsoft.com/office/drawing/2014/main" id="{A816EDF3-D9EE-488C-AFDC-0223815139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4" name="Rectangle 27">
              <a:extLst>
                <a:ext uri="{FF2B5EF4-FFF2-40B4-BE49-F238E27FC236}">
                  <a16:creationId xmlns:a16="http://schemas.microsoft.com/office/drawing/2014/main" id="{E8330BD4-97D9-4D24-815A-0E557B04F9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5" name="Rectangle 28">
              <a:extLst>
                <a:ext uri="{FF2B5EF4-FFF2-40B4-BE49-F238E27FC236}">
                  <a16:creationId xmlns:a16="http://schemas.microsoft.com/office/drawing/2014/main" id="{EA8EDE67-BAC0-478C-99D9-BBC5AD5320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6" name="Rectangle 29">
              <a:extLst>
                <a:ext uri="{FF2B5EF4-FFF2-40B4-BE49-F238E27FC236}">
                  <a16:creationId xmlns:a16="http://schemas.microsoft.com/office/drawing/2014/main" id="{33DFB3F3-2523-4F1F-BC2B-B97C172F2C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7" name="Isosceles Triangle 146">
              <a:extLst>
                <a:ext uri="{FF2B5EF4-FFF2-40B4-BE49-F238E27FC236}">
                  <a16:creationId xmlns:a16="http://schemas.microsoft.com/office/drawing/2014/main" id="{5E5660E4-7443-4FCC-AD43-9D1AE972B5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8" name="Isosceles Triangle 147">
              <a:extLst>
                <a:ext uri="{FF2B5EF4-FFF2-40B4-BE49-F238E27FC236}">
                  <a16:creationId xmlns:a16="http://schemas.microsoft.com/office/drawing/2014/main" id="{4EDF9C36-B365-4426-85B9-82E0DE187A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149" name="Rectangle 148">
            <a:extLst>
              <a:ext uri="{FF2B5EF4-FFF2-40B4-BE49-F238E27FC236}">
                <a16:creationId xmlns:a16="http://schemas.microsoft.com/office/drawing/2014/main" id="{D94A7024-D948-494D-8920-BBA2DA07D1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1435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2" name="Google Shape;502;p74"/>
          <p:cNvSpPr txBox="1">
            <a:spLocks noGrp="1"/>
          </p:cNvSpPr>
          <p:nvPr>
            <p:ph type="body" idx="2"/>
          </p:nvPr>
        </p:nvSpPr>
        <p:spPr>
          <a:xfrm>
            <a:off x="7122600" y="4474200"/>
            <a:ext cx="1751400" cy="472500"/>
          </a:xfrm>
          <a:prstGeom prst="rect">
            <a:avLst/>
          </a:prstGeom>
          <a:solidFill>
            <a:schemeClr val="accent1"/>
          </a:solidFill>
          <a:ln w="38100" cap="flat" cmpd="sng">
            <a:solidFill>
              <a:schemeClr val="accent1"/>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spcBef>
                <a:spcPts val="0"/>
              </a:spcBef>
              <a:spcAft>
                <a:spcPts val="600"/>
              </a:spcAft>
              <a:buClr>
                <a:schemeClr val="dk2"/>
              </a:buClr>
              <a:buSzPts val="1800"/>
              <a:buFont typeface="Arial"/>
              <a:buNone/>
            </a:pPr>
            <a:r>
              <a:rPr lang="en-GB" sz="1800" b="1" i="0" u="none" strike="noStrike" cap="none" dirty="0">
                <a:solidFill>
                  <a:srgbClr val="FFFFFF"/>
                </a:solidFill>
                <a:latin typeface="Arial"/>
                <a:ea typeface="Arial"/>
                <a:cs typeface="Arial"/>
                <a:sym typeface="Arial"/>
              </a:rPr>
              <a:t>Good practice</a:t>
            </a:r>
            <a:endParaRPr lang="en-GB" sz="1800" b="1" i="0" u="none" strike="noStrike" cap="none">
              <a:solidFill>
                <a:srgbClr val="FFFFFF"/>
              </a:solidFill>
              <a:latin typeface="Arial"/>
              <a:ea typeface="Arial"/>
              <a:cs typeface="Arial"/>
              <a:sym typeface="Arial"/>
            </a:endParaRPr>
          </a:p>
        </p:txBody>
      </p:sp>
      <p:sp>
        <p:nvSpPr>
          <p:cNvPr id="501" name="Google Shape;501;p74"/>
          <p:cNvSpPr txBox="1">
            <a:spLocks noGrp="1"/>
          </p:cNvSpPr>
          <p:nvPr>
            <p:ph type="sldNum" idx="12"/>
          </p:nvPr>
        </p:nvSpPr>
        <p:spPr>
          <a:xfrm>
            <a:off x="6442997" y="4531021"/>
            <a:ext cx="512504" cy="273844"/>
          </a:xfrm>
          <a:prstGeom prst="rect">
            <a:avLst/>
          </a:prstGeom>
        </p:spPr>
        <p:txBody>
          <a:bodyPr spcFirstLastPara="1" vert="horz" lIns="91440" tIns="45720" rIns="91440" bIns="45720" rtlCol="0" anchor="ctr" anchorCtr="0">
            <a:normAutofit/>
          </a:bodyPr>
          <a:lstStyle/>
          <a:p>
            <a:pPr lvl="0" indent="0" defTabSz="457200">
              <a:lnSpc>
                <a:spcPct val="90000"/>
              </a:lnSpc>
              <a:spcBef>
                <a:spcPts val="0"/>
              </a:spcBef>
              <a:spcAft>
                <a:spcPts val="600"/>
              </a:spcAft>
              <a:buSzPts val="1000"/>
              <a:buNone/>
            </a:pPr>
            <a:fld id="{00000000-1234-1234-1234-123412341234}" type="slidenum">
              <a:rPr lang="en-US" sz="700" kern="1200">
                <a:solidFill>
                  <a:schemeClr val="accent1"/>
                </a:solidFill>
                <a:latin typeface="+mn-lt"/>
                <a:ea typeface="+mn-ea"/>
                <a:cs typeface="+mn-cs"/>
              </a:rPr>
              <a:pPr lvl="0" indent="0" defTabSz="457200">
                <a:lnSpc>
                  <a:spcPct val="90000"/>
                </a:lnSpc>
                <a:spcBef>
                  <a:spcPts val="0"/>
                </a:spcBef>
                <a:spcAft>
                  <a:spcPts val="600"/>
                </a:spcAft>
                <a:buSzPts val="1000"/>
                <a:buNone/>
              </a:pPr>
              <a:t>17</a:t>
            </a:fld>
            <a:endParaRPr lang="en-US" sz="700" kern="1200">
              <a:solidFill>
                <a:schemeClr val="accent1"/>
              </a:solidFill>
              <a:latin typeface="+mn-lt"/>
              <a:ea typeface="+mn-ea"/>
              <a:cs typeface="+mn-cs"/>
            </a:endParaRPr>
          </a:p>
        </p:txBody>
      </p:sp>
      <p:graphicFrame>
        <p:nvGraphicFramePr>
          <p:cNvPr id="504" name="Google Shape;500;p74">
            <a:extLst>
              <a:ext uri="{FF2B5EF4-FFF2-40B4-BE49-F238E27FC236}">
                <a16:creationId xmlns:a16="http://schemas.microsoft.com/office/drawing/2014/main" id="{497D6C67-E05D-4BB6-858A-A55FE55FE28B}"/>
              </a:ext>
            </a:extLst>
          </p:cNvPr>
          <p:cNvGraphicFramePr/>
          <p:nvPr>
            <p:extLst>
              <p:ext uri="{D42A27DB-BD31-4B8C-83A1-F6EECF244321}">
                <p14:modId xmlns:p14="http://schemas.microsoft.com/office/powerpoint/2010/main" val="3147779826"/>
              </p:ext>
            </p:extLst>
          </p:nvPr>
        </p:nvGraphicFramePr>
        <p:xfrm>
          <a:off x="508001" y="495300"/>
          <a:ext cx="6375728" cy="403572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overrideClrMapping bg1="dk1" tx1="lt1" bg2="dk2" tx2="lt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753"/>
        <p:cNvGrpSpPr/>
        <p:nvPr/>
      </p:nvGrpSpPr>
      <p:grpSpPr>
        <a:xfrm>
          <a:off x="0" y="0"/>
          <a:ext cx="0" cy="0"/>
          <a:chOff x="0" y="0"/>
          <a:chExt cx="0" cy="0"/>
        </a:xfrm>
      </p:grpSpPr>
      <p:sp>
        <p:nvSpPr>
          <p:cNvPr id="758" name="Google Shape;758;p105"/>
          <p:cNvSpPr txBox="1">
            <a:spLocks noGrp="1"/>
          </p:cNvSpPr>
          <p:nvPr>
            <p:ph type="title"/>
          </p:nvPr>
        </p:nvSpPr>
        <p:spPr>
          <a:xfrm>
            <a:off x="270000" y="216425"/>
            <a:ext cx="775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accent1"/>
                </a:solidFill>
              </a:rPr>
              <a:t>Dealing with difficult questions (1) </a:t>
            </a:r>
            <a:endParaRPr dirty="0">
              <a:solidFill>
                <a:schemeClr val="accent1"/>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759" name="Google Shape;759;p105"/>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18</a:t>
            </a:fld>
            <a:endParaRPr dirty="0"/>
          </a:p>
        </p:txBody>
      </p:sp>
      <p:sp>
        <p:nvSpPr>
          <p:cNvPr id="757" name="Google Shape;757;p105"/>
          <p:cNvSpPr/>
          <p:nvPr/>
        </p:nvSpPr>
        <p:spPr>
          <a:xfrm>
            <a:off x="1187850" y="2250775"/>
            <a:ext cx="6768300" cy="1196400"/>
          </a:xfrm>
          <a:prstGeom prst="roundRect">
            <a:avLst>
              <a:gd name="adj" fmla="val 16667"/>
            </a:avLst>
          </a:prstGeom>
          <a:noFill/>
          <a:ln w="76200" cap="flat" cmpd="sng">
            <a:solidFill>
              <a:srgbClr val="B7B7B7"/>
            </a:solidFill>
            <a:prstDash val="solid"/>
            <a:round/>
            <a:headEnd type="none" w="sm" len="sm"/>
            <a:tailEnd type="none" w="sm" len="sm"/>
          </a:ln>
        </p:spPr>
        <p:txBody>
          <a:bodyPr spcFirstLastPara="1" wrap="square" lIns="91425" tIns="91425" rIns="91425" bIns="91425" anchor="ctr" anchorCtr="0">
            <a:noAutofit/>
          </a:bodyPr>
          <a:lstStyle/>
          <a:p>
            <a:pPr lvl="0" algn="ctr">
              <a:buSzPts val="2400"/>
            </a:pPr>
            <a:r>
              <a:rPr lang="en-GB" sz="2000" b="0" u="none" strike="noStrike" cap="none" dirty="0">
                <a:solidFill>
                  <a:srgbClr val="8A2529"/>
                </a:solidFill>
                <a:latin typeface="Arial"/>
                <a:ea typeface="Arial"/>
                <a:cs typeface="Arial"/>
                <a:sym typeface="Arial"/>
              </a:rPr>
              <a:t>What difficult questions could you be asked?</a:t>
            </a:r>
          </a:p>
          <a:p>
            <a:pPr lvl="0" algn="ctr">
              <a:buSzPts val="2400"/>
            </a:pPr>
            <a:r>
              <a:rPr lang="en-GB" sz="2000" dirty="0">
                <a:solidFill>
                  <a:srgbClr val="8A2529"/>
                </a:solidFill>
              </a:rPr>
              <a:t>Which questions would you find difficult to answer?</a:t>
            </a:r>
            <a:endParaRPr lang="en-GB" sz="2000" b="0" u="none" strike="noStrike" cap="none" dirty="0">
              <a:solidFill>
                <a:srgbClr val="8A2529"/>
              </a:solidFill>
              <a:latin typeface="Arial"/>
              <a:ea typeface="Arial"/>
              <a:cs typeface="Arial"/>
              <a:sym typeface="Arial"/>
            </a:endParaRPr>
          </a:p>
        </p:txBody>
      </p:sp>
      <p:sp>
        <p:nvSpPr>
          <p:cNvPr id="754" name="Google Shape;754;p105"/>
          <p:cNvSpPr/>
          <p:nvPr/>
        </p:nvSpPr>
        <p:spPr>
          <a:xfrm>
            <a:off x="645450" y="1270750"/>
            <a:ext cx="2017200" cy="776700"/>
          </a:xfrm>
          <a:prstGeom prst="roundRect">
            <a:avLst>
              <a:gd name="adj" fmla="val 16667"/>
            </a:avLst>
          </a:prstGeom>
          <a:noFill/>
          <a:ln w="76200" cap="flat" cmpd="sng">
            <a:solidFill>
              <a:srgbClr val="B7B7B7"/>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GB" sz="2000" b="0" i="0" u="none" strike="noStrike" cap="none" dirty="0">
                <a:solidFill>
                  <a:srgbClr val="000000"/>
                </a:solidFill>
                <a:latin typeface="Arial"/>
                <a:ea typeface="Arial"/>
                <a:cs typeface="Arial"/>
                <a:sym typeface="Arial"/>
              </a:rPr>
              <a:t>What would you say?</a:t>
            </a:r>
            <a:endParaRPr sz="2000" b="0" i="0" u="none" strike="noStrike" cap="none" dirty="0">
              <a:solidFill>
                <a:srgbClr val="000000"/>
              </a:solidFill>
              <a:latin typeface="Arial"/>
              <a:ea typeface="Arial"/>
              <a:cs typeface="Arial"/>
              <a:sym typeface="Arial"/>
            </a:endParaRPr>
          </a:p>
        </p:txBody>
      </p:sp>
      <p:sp>
        <p:nvSpPr>
          <p:cNvPr id="755" name="Google Shape;755;p105"/>
          <p:cNvSpPr/>
          <p:nvPr/>
        </p:nvSpPr>
        <p:spPr>
          <a:xfrm>
            <a:off x="5820325" y="1270750"/>
            <a:ext cx="2872500" cy="776700"/>
          </a:xfrm>
          <a:prstGeom prst="roundRect">
            <a:avLst>
              <a:gd name="adj" fmla="val 16667"/>
            </a:avLst>
          </a:prstGeom>
          <a:noFill/>
          <a:ln w="76200" cap="flat" cmpd="sng">
            <a:solidFill>
              <a:srgbClr val="B7B7B7"/>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GB" sz="2000" b="0" i="0" u="none" strike="noStrike" cap="none" dirty="0">
                <a:latin typeface="Arial"/>
                <a:ea typeface="Arial"/>
                <a:cs typeface="Arial"/>
                <a:sym typeface="Arial"/>
              </a:rPr>
              <a:t>What wouldn’t you say?</a:t>
            </a:r>
            <a:endParaRPr sz="2000" b="0" i="0" u="none" strike="noStrike" cap="none" dirty="0">
              <a:latin typeface="Arial"/>
              <a:ea typeface="Arial"/>
              <a:cs typeface="Arial"/>
              <a:sym typeface="Arial"/>
            </a:endParaRPr>
          </a:p>
        </p:txBody>
      </p:sp>
      <p:sp>
        <p:nvSpPr>
          <p:cNvPr id="756" name="Google Shape;756;p105"/>
          <p:cNvSpPr/>
          <p:nvPr/>
        </p:nvSpPr>
        <p:spPr>
          <a:xfrm>
            <a:off x="3662200" y="3650500"/>
            <a:ext cx="2017200" cy="776700"/>
          </a:xfrm>
          <a:prstGeom prst="roundRect">
            <a:avLst>
              <a:gd name="adj" fmla="val 16667"/>
            </a:avLst>
          </a:prstGeom>
          <a:noFill/>
          <a:ln w="76200" cap="flat" cmpd="sng">
            <a:solidFill>
              <a:srgbClr val="B7B7B7"/>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GB" sz="2000" b="0" i="0" u="none" strike="noStrike" cap="none" dirty="0">
                <a:solidFill>
                  <a:srgbClr val="000000"/>
                </a:solidFill>
                <a:latin typeface="Arial"/>
                <a:ea typeface="Arial"/>
                <a:cs typeface="Arial"/>
                <a:sym typeface="Arial"/>
              </a:rPr>
              <a:t>Follow up</a:t>
            </a:r>
            <a:endParaRPr sz="2000" b="0" i="0" u="none" strike="noStrike" cap="none" dirty="0">
              <a:solidFill>
                <a:srgbClr val="000000"/>
              </a:solidFill>
              <a:latin typeface="Arial"/>
              <a:ea typeface="Arial"/>
              <a:cs typeface="Arial"/>
              <a:sym typeface="Arial"/>
            </a:endParaRPr>
          </a:p>
        </p:txBody>
      </p:sp>
      <p:sp>
        <p:nvSpPr>
          <p:cNvPr id="2" name="Rectangle 1">
            <a:extLst>
              <a:ext uri="{FF2B5EF4-FFF2-40B4-BE49-F238E27FC236}">
                <a16:creationId xmlns:a16="http://schemas.microsoft.com/office/drawing/2014/main" id="{37946CB7-1E82-40A7-9957-E0137DCB24F5}"/>
              </a:ext>
            </a:extLst>
          </p:cNvPr>
          <p:cNvSpPr/>
          <p:nvPr/>
        </p:nvSpPr>
        <p:spPr>
          <a:xfrm>
            <a:off x="91116" y="3650500"/>
            <a:ext cx="3374383" cy="1477328"/>
          </a:xfrm>
          <a:prstGeom prst="rect">
            <a:avLst/>
          </a:prstGeom>
        </p:spPr>
        <p:txBody>
          <a:bodyPr wrap="square">
            <a:spAutoFit/>
          </a:bodyPr>
          <a:lstStyle/>
          <a:p>
            <a:pPr marL="457200" lvl="0" indent="-342900" defTabSz="342900">
              <a:spcBef>
                <a:spcPts val="1600"/>
              </a:spcBef>
              <a:buClr>
                <a:srgbClr val="5FCBEF"/>
              </a:buClr>
              <a:buSzPts val="1800"/>
              <a:buFont typeface="Wingdings 3" charset="2"/>
              <a:buChar char="●"/>
            </a:pPr>
            <a:r>
              <a:rPr lang="en-GB" sz="1800" b="1" kern="1200" dirty="0">
                <a:solidFill>
                  <a:prstClr val="black"/>
                </a:solidFill>
                <a:latin typeface="Trebuchet MS" panose="020B0603020202020204"/>
                <a:ea typeface="+mn-ea"/>
                <a:cs typeface="+mn-cs"/>
              </a:rPr>
              <a:t>share concerns</a:t>
            </a:r>
            <a:r>
              <a:rPr lang="en-GB" sz="1800" kern="1200" dirty="0">
                <a:solidFill>
                  <a:prstClr val="black"/>
                </a:solidFill>
                <a:latin typeface="Trebuchet MS" panose="020B0603020202020204"/>
                <a:ea typeface="+mn-ea"/>
                <a:cs typeface="+mn-cs"/>
              </a:rPr>
              <a:t> about questions they could be asked by pupils</a:t>
            </a:r>
          </a:p>
          <a:p>
            <a:pPr marL="457200" lvl="0" indent="-342900" defTabSz="342900">
              <a:buClr>
                <a:srgbClr val="5FCBEF"/>
              </a:buClr>
              <a:buSzPts val="1800"/>
              <a:buFont typeface="Wingdings 3" charset="2"/>
              <a:buChar char="●"/>
            </a:pPr>
            <a:r>
              <a:rPr lang="en-GB" sz="1800" b="1" kern="1200" dirty="0" err="1">
                <a:solidFill>
                  <a:prstClr val="black"/>
                </a:solidFill>
                <a:latin typeface="Trebuchet MS" panose="020B0603020202020204"/>
                <a:ea typeface="+mn-ea"/>
                <a:cs typeface="+mn-cs"/>
              </a:rPr>
              <a:t>strategise</a:t>
            </a:r>
            <a:r>
              <a:rPr lang="en-GB" sz="1800" kern="1200" dirty="0">
                <a:solidFill>
                  <a:prstClr val="black"/>
                </a:solidFill>
                <a:latin typeface="Trebuchet MS" panose="020B0603020202020204"/>
                <a:ea typeface="+mn-ea"/>
                <a:cs typeface="+mn-cs"/>
              </a:rPr>
              <a:t> ways to respond to such questions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763"/>
        <p:cNvGrpSpPr/>
        <p:nvPr/>
      </p:nvGrpSpPr>
      <p:grpSpPr>
        <a:xfrm>
          <a:off x="0" y="0"/>
          <a:ext cx="0" cy="0"/>
          <a:chOff x="0" y="0"/>
          <a:chExt cx="0" cy="0"/>
        </a:xfrm>
      </p:grpSpPr>
      <p:sp>
        <p:nvSpPr>
          <p:cNvPr id="764" name="Google Shape;764;p106"/>
          <p:cNvSpPr txBox="1">
            <a:spLocks noGrp="1"/>
          </p:cNvSpPr>
          <p:nvPr>
            <p:ph type="title"/>
          </p:nvPr>
        </p:nvSpPr>
        <p:spPr>
          <a:xfrm>
            <a:off x="270000" y="216425"/>
            <a:ext cx="775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accent1"/>
                </a:solidFill>
              </a:rPr>
              <a:t>Dealing with difficult questions (2)</a:t>
            </a:r>
            <a:endParaRPr dirty="0">
              <a:solidFill>
                <a:schemeClr val="accent1"/>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765" name="Google Shape;765;p106"/>
          <p:cNvSpPr txBox="1">
            <a:spLocks noGrp="1"/>
          </p:cNvSpPr>
          <p:nvPr>
            <p:ph type="body" idx="1"/>
          </p:nvPr>
        </p:nvSpPr>
        <p:spPr>
          <a:xfrm>
            <a:off x="270000" y="914400"/>
            <a:ext cx="71898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solidFill>
                  <a:schemeClr val="tx1"/>
                </a:solidFill>
              </a:rPr>
              <a:t>Pupils may well ask questions because they: </a:t>
            </a:r>
            <a:endParaRPr sz="1800" dirty="0">
              <a:solidFill>
                <a:schemeClr val="tx1"/>
              </a:solidFill>
            </a:endParaRPr>
          </a:p>
          <a:p>
            <a:pPr marL="457200" lvl="0" indent="-342900" algn="l" rtl="0">
              <a:spcBef>
                <a:spcPts val="1600"/>
              </a:spcBef>
              <a:spcAft>
                <a:spcPts val="0"/>
              </a:spcAft>
              <a:buSzPts val="1800"/>
              <a:buChar char="●"/>
            </a:pPr>
            <a:r>
              <a:rPr lang="en-GB" sz="1800" dirty="0">
                <a:solidFill>
                  <a:schemeClr val="tx1"/>
                </a:solidFill>
              </a:rPr>
              <a:t>want information</a:t>
            </a:r>
            <a:endParaRPr sz="1800" dirty="0">
              <a:solidFill>
                <a:schemeClr val="tx1"/>
              </a:solidFill>
            </a:endParaRPr>
          </a:p>
          <a:p>
            <a:pPr marL="457200" lvl="0" indent="-342900" algn="l" rtl="0">
              <a:spcBef>
                <a:spcPts val="0"/>
              </a:spcBef>
              <a:spcAft>
                <a:spcPts val="0"/>
              </a:spcAft>
              <a:buSzPts val="1800"/>
              <a:buChar char="●"/>
            </a:pPr>
            <a:r>
              <a:rPr lang="en-GB" sz="1800" dirty="0">
                <a:solidFill>
                  <a:schemeClr val="tx1"/>
                </a:solidFill>
              </a:rPr>
              <a:t>are seeking permission - “Is it OK if I …?”</a:t>
            </a:r>
            <a:endParaRPr sz="1800" dirty="0">
              <a:solidFill>
                <a:schemeClr val="tx1"/>
              </a:solidFill>
            </a:endParaRPr>
          </a:p>
          <a:p>
            <a:pPr marL="457200" lvl="0" indent="-342900" algn="l" rtl="0">
              <a:spcBef>
                <a:spcPts val="0"/>
              </a:spcBef>
              <a:spcAft>
                <a:spcPts val="0"/>
              </a:spcAft>
              <a:buSzPts val="1800"/>
              <a:buChar char="●"/>
            </a:pPr>
            <a:r>
              <a:rPr lang="en-GB" sz="1800" dirty="0">
                <a:solidFill>
                  <a:schemeClr val="tx1"/>
                </a:solidFill>
              </a:rPr>
              <a:t>are trying to shock or get attention </a:t>
            </a:r>
            <a:endParaRPr sz="1800" dirty="0">
              <a:solidFill>
                <a:schemeClr val="tx1"/>
              </a:solidFill>
            </a:endParaRPr>
          </a:p>
          <a:p>
            <a:pPr marL="457200" lvl="0" indent="-342900" algn="l" rtl="0">
              <a:spcBef>
                <a:spcPts val="0"/>
              </a:spcBef>
              <a:spcAft>
                <a:spcPts val="0"/>
              </a:spcAft>
              <a:buSzPts val="1800"/>
              <a:buChar char="●"/>
            </a:pPr>
            <a:r>
              <a:rPr lang="en-GB" sz="1800" dirty="0">
                <a:solidFill>
                  <a:schemeClr val="tx1"/>
                </a:solidFill>
              </a:rPr>
              <a:t>have related personal beliefs</a:t>
            </a:r>
            <a:endParaRPr sz="1800" dirty="0">
              <a:solidFill>
                <a:schemeClr val="tx1"/>
              </a:solidFill>
            </a:endParaRPr>
          </a:p>
          <a:p>
            <a:pPr marL="0" lvl="0" indent="0" algn="l" rtl="0">
              <a:spcBef>
                <a:spcPts val="1600"/>
              </a:spcBef>
              <a:spcAft>
                <a:spcPts val="0"/>
              </a:spcAft>
              <a:buNone/>
            </a:pPr>
            <a:r>
              <a:rPr lang="en-GB" sz="1800" dirty="0">
                <a:solidFill>
                  <a:schemeClr val="tx1"/>
                </a:solidFill>
              </a:rPr>
              <a:t>Remember:</a:t>
            </a:r>
            <a:endParaRPr sz="1800" dirty="0">
              <a:solidFill>
                <a:schemeClr val="tx1"/>
              </a:solidFill>
            </a:endParaRPr>
          </a:p>
          <a:p>
            <a:pPr marL="457200" lvl="0" indent="-342900" algn="l" rtl="0">
              <a:spcBef>
                <a:spcPts val="1600"/>
              </a:spcBef>
              <a:spcAft>
                <a:spcPts val="0"/>
              </a:spcAft>
              <a:buSzPts val="1800"/>
              <a:buChar char="●"/>
            </a:pPr>
            <a:r>
              <a:rPr lang="en-GB" sz="1800" dirty="0">
                <a:solidFill>
                  <a:schemeClr val="tx1"/>
                </a:solidFill>
              </a:rPr>
              <a:t>don’t feel pressured or that you have to answer straight away</a:t>
            </a:r>
            <a:endParaRPr sz="1800" dirty="0">
              <a:solidFill>
                <a:schemeClr val="tx1"/>
              </a:solidFill>
            </a:endParaRPr>
          </a:p>
          <a:p>
            <a:pPr marL="457200" lvl="0" indent="-342900" algn="l" rtl="0">
              <a:spcBef>
                <a:spcPts val="0"/>
              </a:spcBef>
              <a:spcAft>
                <a:spcPts val="0"/>
              </a:spcAft>
              <a:buSzPts val="1800"/>
              <a:buChar char="●"/>
            </a:pPr>
            <a:r>
              <a:rPr lang="en-GB" sz="1800" dirty="0">
                <a:solidFill>
                  <a:schemeClr val="tx1"/>
                </a:solidFill>
              </a:rPr>
              <a:t>don’t disclose personal information - use third-person examples, say ‘some people...’</a:t>
            </a:r>
            <a:endParaRPr sz="1800" dirty="0">
              <a:solidFill>
                <a:schemeClr val="tx1"/>
              </a:solidFill>
            </a:endParaRPr>
          </a:p>
          <a:p>
            <a:pPr marL="457200" lvl="0" indent="-342900" algn="l" rtl="0">
              <a:spcBef>
                <a:spcPts val="0"/>
              </a:spcBef>
              <a:spcAft>
                <a:spcPts val="0"/>
              </a:spcAft>
              <a:buSzPts val="1800"/>
              <a:buChar char="●"/>
            </a:pPr>
            <a:r>
              <a:rPr lang="en-GB" sz="1800" dirty="0">
                <a:solidFill>
                  <a:schemeClr val="tx1"/>
                </a:solidFill>
              </a:rPr>
              <a:t>seek advice if you need it</a:t>
            </a:r>
            <a:endParaRPr sz="1800" dirty="0">
              <a:solidFill>
                <a:schemeClr val="tx1"/>
              </a:solidFill>
            </a:endParaRPr>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r>
              <a:rPr lang="en-GB" sz="1800" dirty="0"/>
              <a:t> </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766" name="Google Shape;766;p106"/>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19</a:t>
            </a:fld>
            <a:endParaRPr dirty="0"/>
          </a:p>
        </p:txBody>
      </p:sp>
      <p:sp>
        <p:nvSpPr>
          <p:cNvPr id="2" name="Speech Bubble: Oval 1">
            <a:extLst>
              <a:ext uri="{FF2B5EF4-FFF2-40B4-BE49-F238E27FC236}">
                <a16:creationId xmlns:a16="http://schemas.microsoft.com/office/drawing/2014/main" id="{BD500FE7-5FC5-475F-B78B-AB26D4A70984}"/>
              </a:ext>
            </a:extLst>
          </p:cNvPr>
          <p:cNvSpPr/>
          <p:nvPr/>
        </p:nvSpPr>
        <p:spPr>
          <a:xfrm>
            <a:off x="5609344" y="65915"/>
            <a:ext cx="2059321" cy="2047195"/>
          </a:xfrm>
          <a:prstGeom prst="wedgeEllipseCallout">
            <a:avLst>
              <a:gd name="adj1" fmla="val -62476"/>
              <a:gd name="adj2" fmla="val 45624"/>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How do we deal with embarrassment and the giggles?</a:t>
            </a:r>
          </a:p>
        </p:txBody>
      </p:sp>
      <p:sp>
        <p:nvSpPr>
          <p:cNvPr id="6" name="Speech Bubble: Oval 5">
            <a:extLst>
              <a:ext uri="{FF2B5EF4-FFF2-40B4-BE49-F238E27FC236}">
                <a16:creationId xmlns:a16="http://schemas.microsoft.com/office/drawing/2014/main" id="{7D6F5FCC-1255-49CB-A884-F837E3177DE3}"/>
              </a:ext>
            </a:extLst>
          </p:cNvPr>
          <p:cNvSpPr/>
          <p:nvPr/>
        </p:nvSpPr>
        <p:spPr>
          <a:xfrm>
            <a:off x="6703614" y="2113110"/>
            <a:ext cx="2059321" cy="1262512"/>
          </a:xfrm>
          <a:prstGeom prst="wedgeEllipseCallout">
            <a:avLst>
              <a:gd name="adj1" fmla="val -64929"/>
              <a:gd name="adj2" fmla="val 1867"/>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Can we consider some consistent phrases to help us?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9"/>
          <p:cNvSpPr txBox="1">
            <a:spLocks noGrp="1"/>
          </p:cNvSpPr>
          <p:nvPr>
            <p:ph type="title"/>
          </p:nvPr>
        </p:nvSpPr>
        <p:spPr>
          <a:xfrm>
            <a:off x="1200149" y="3428999"/>
            <a:ext cx="5755351" cy="815742"/>
          </a:xfrm>
          <a:prstGeom prst="rect">
            <a:avLst/>
          </a:prstGeom>
        </p:spPr>
        <p:txBody>
          <a:bodyPr spcFirstLastPara="1" vert="horz" lIns="91440" tIns="45720" rIns="91440" bIns="45720" rtlCol="0" anchor="b" anchorCtr="0">
            <a:normAutofit/>
          </a:bodyPr>
          <a:lstStyle/>
          <a:p>
            <a:pPr marL="0" lvl="0" indent="0" algn="l" defTabSz="457200">
              <a:spcBef>
                <a:spcPct val="0"/>
              </a:spcBef>
              <a:spcAft>
                <a:spcPts val="0"/>
              </a:spcAft>
            </a:pPr>
            <a:r>
              <a:rPr lang="en-US" sz="3300"/>
              <a:t>Teaching the new curriculum</a:t>
            </a:r>
          </a:p>
        </p:txBody>
      </p:sp>
      <p:sp>
        <p:nvSpPr>
          <p:cNvPr id="133" name="Google Shape;133;p29"/>
          <p:cNvSpPr txBox="1">
            <a:spLocks noGrp="1"/>
          </p:cNvSpPr>
          <p:nvPr>
            <p:ph type="sldNum" idx="12"/>
          </p:nvPr>
        </p:nvSpPr>
        <p:spPr>
          <a:xfrm>
            <a:off x="6406517" y="4764488"/>
            <a:ext cx="512504" cy="273844"/>
          </a:xfrm>
          <a:prstGeom prst="rect">
            <a:avLst/>
          </a:prstGeom>
        </p:spPr>
        <p:txBody>
          <a:bodyPr spcFirstLastPara="1" vert="horz" lIns="91440" tIns="45720" rIns="91440" bIns="45720" rtlCol="0" anchor="ctr" anchorCtr="0">
            <a:normAutofit/>
          </a:bodyPr>
          <a:lstStyle/>
          <a:p>
            <a:pPr marL="0" marR="0" lvl="0" indent="0" algn="r" defTabSz="457200" rtl="0" eaLnBrk="1" fontAlgn="auto" latinLnBrk="0" hangingPunct="1">
              <a:lnSpc>
                <a:spcPct val="90000"/>
              </a:lnSpc>
              <a:spcBef>
                <a:spcPts val="0"/>
              </a:spcBef>
              <a:spcAft>
                <a:spcPts val="600"/>
              </a:spcAft>
              <a:buClr>
                <a:srgbClr val="000000"/>
              </a:buClr>
              <a:buSzTx/>
              <a:buFont typeface="Arial"/>
              <a:buNone/>
              <a:tabLst/>
              <a:defRPr/>
            </a:pPr>
            <a:fld id="{00000000-1234-1234-1234-123412341234}" type="slidenum">
              <a:rPr kumimoji="0" lang="en-US" sz="700" b="0" i="0" u="none" strike="noStrike" kern="1200" cap="none" spc="0" normalizeH="0" baseline="0" noProof="0">
                <a:ln>
                  <a:noFill/>
                </a:ln>
                <a:solidFill>
                  <a:srgbClr val="5FCBEF"/>
                </a:solidFill>
                <a:effectLst/>
                <a:uLnTx/>
                <a:uFillTx/>
                <a:latin typeface="Trebuchet MS" panose="020B0603020202020204"/>
                <a:ea typeface="+mn-ea"/>
                <a:cs typeface="Arial"/>
                <a:sym typeface="Arial"/>
              </a:rPr>
              <a:pPr marL="0" marR="0" lvl="0" indent="0" algn="r" defTabSz="457200" rtl="0" eaLnBrk="1" fontAlgn="auto" latinLnBrk="0" hangingPunct="1">
                <a:lnSpc>
                  <a:spcPct val="90000"/>
                </a:lnSpc>
                <a:spcBef>
                  <a:spcPts val="0"/>
                </a:spcBef>
                <a:spcAft>
                  <a:spcPts val="600"/>
                </a:spcAft>
                <a:buClr>
                  <a:srgbClr val="000000"/>
                </a:buClr>
                <a:buSzTx/>
                <a:buFont typeface="Arial"/>
                <a:buNone/>
                <a:tabLst/>
                <a:defRPr/>
              </a:pPr>
              <a:t>2</a:t>
            </a:fld>
            <a:endParaRPr kumimoji="0" lang="en-US" sz="700" b="0" i="0" u="none" strike="noStrike" kern="1200" cap="none" spc="0" normalizeH="0" baseline="0" noProof="0">
              <a:ln>
                <a:noFill/>
              </a:ln>
              <a:solidFill>
                <a:srgbClr val="5FCBEF"/>
              </a:solidFill>
              <a:effectLst/>
              <a:uLnTx/>
              <a:uFillTx/>
              <a:latin typeface="Trebuchet MS" panose="020B0603020202020204"/>
              <a:ea typeface="+mn-ea"/>
              <a:cs typeface="Arial"/>
              <a:sym typeface="Arial"/>
            </a:endParaRPr>
          </a:p>
        </p:txBody>
      </p:sp>
      <p:pic>
        <p:nvPicPr>
          <p:cNvPr id="4" name="Picture 3">
            <a:extLst>
              <a:ext uri="{FF2B5EF4-FFF2-40B4-BE49-F238E27FC236}">
                <a16:creationId xmlns:a16="http://schemas.microsoft.com/office/drawing/2014/main" id="{AD3B6AB7-5D79-40F9-9A4E-39F6A30BAFFD}"/>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200150" y="1331060"/>
            <a:ext cx="5718872" cy="1857907"/>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783"/>
        <p:cNvGrpSpPr/>
        <p:nvPr/>
      </p:nvGrpSpPr>
      <p:grpSpPr>
        <a:xfrm>
          <a:off x="0" y="0"/>
          <a:ext cx="0" cy="0"/>
          <a:chOff x="0" y="0"/>
          <a:chExt cx="0" cy="0"/>
        </a:xfrm>
      </p:grpSpPr>
      <p:sp>
        <p:nvSpPr>
          <p:cNvPr id="784" name="Google Shape;784;p109"/>
          <p:cNvSpPr txBox="1">
            <a:spLocks noGrp="1"/>
          </p:cNvSpPr>
          <p:nvPr>
            <p:ph type="title"/>
          </p:nvPr>
        </p:nvSpPr>
        <p:spPr>
          <a:xfrm>
            <a:off x="145500" y="0"/>
            <a:ext cx="7757700" cy="407254"/>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2000" dirty="0"/>
              <a:t>How will I teach this? </a:t>
            </a:r>
            <a:endParaRPr sz="2000" dirty="0"/>
          </a:p>
          <a:p>
            <a:pPr marL="0" lvl="0" indent="0" algn="l" rtl="0">
              <a:spcBef>
                <a:spcPts val="0"/>
              </a:spcBef>
              <a:spcAft>
                <a:spcPts val="0"/>
              </a:spcAft>
              <a:buNone/>
            </a:pPr>
            <a:endParaRPr dirty="0"/>
          </a:p>
          <a:p>
            <a:pPr marL="0" lvl="0" indent="0" algn="l" rtl="0">
              <a:spcBef>
                <a:spcPts val="0"/>
              </a:spcBef>
              <a:spcAft>
                <a:spcPts val="0"/>
              </a:spcAft>
              <a:buNone/>
            </a:pPr>
            <a:endParaRPr dirty="0">
              <a:solidFill>
                <a:srgbClr val="073763"/>
              </a:solidFill>
            </a:endParaRPr>
          </a:p>
        </p:txBody>
      </p:sp>
      <p:sp>
        <p:nvSpPr>
          <p:cNvPr id="785" name="Google Shape;785;p109"/>
          <p:cNvSpPr txBox="1">
            <a:spLocks noGrp="1"/>
          </p:cNvSpPr>
          <p:nvPr>
            <p:ph type="sldNum" idx="12"/>
          </p:nvPr>
        </p:nvSpPr>
        <p:spPr>
          <a:xfrm>
            <a:off x="8599675" y="4749900"/>
            <a:ext cx="548700" cy="393600"/>
          </a:xfrm>
          <a:prstGeom prst="rect">
            <a:avLst/>
          </a:prstGeom>
        </p:spPr>
        <p:txBody>
          <a:bodyPr spcFirstLastPara="1" wrap="square" lIns="91425" tIns="91425" rIns="91425" bIns="91425"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GB" sz="675" b="0" i="0" u="none" strike="noStrike" kern="0" cap="none" spc="0" normalizeH="0" baseline="0" noProof="0">
                <a:ln>
                  <a:noFill/>
                </a:ln>
                <a:solidFill>
                  <a:prstClr val="black"/>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20</a:t>
            </a:fld>
            <a:endParaRPr kumimoji="0" sz="675" b="0" i="0" u="none" strike="noStrike" kern="0" cap="none" spc="0" normalizeH="0" baseline="0" noProof="0" dirty="0">
              <a:ln>
                <a:noFill/>
              </a:ln>
              <a:solidFill>
                <a:prstClr val="black"/>
              </a:solidFill>
              <a:effectLst/>
              <a:uLnTx/>
              <a:uFillTx/>
              <a:latin typeface="Arial"/>
              <a:cs typeface="Arial"/>
              <a:sym typeface="Arial"/>
            </a:endParaRPr>
          </a:p>
        </p:txBody>
      </p:sp>
      <p:graphicFrame>
        <p:nvGraphicFramePr>
          <p:cNvPr id="786" name="Google Shape;786;p109"/>
          <p:cNvGraphicFramePr/>
          <p:nvPr/>
        </p:nvGraphicFramePr>
        <p:xfrm>
          <a:off x="76344" y="403836"/>
          <a:ext cx="8728500" cy="4739664"/>
        </p:xfrm>
        <a:graphic>
          <a:graphicData uri="http://schemas.openxmlformats.org/drawingml/2006/table">
            <a:tbl>
              <a:tblPr firstRow="1">
                <a:noFill/>
              </a:tblPr>
              <a:tblGrid>
                <a:gridCol w="3981875">
                  <a:extLst>
                    <a:ext uri="{9D8B030D-6E8A-4147-A177-3AD203B41FA5}">
                      <a16:colId xmlns:a16="http://schemas.microsoft.com/office/drawing/2014/main" val="20000"/>
                    </a:ext>
                  </a:extLst>
                </a:gridCol>
                <a:gridCol w="4746625">
                  <a:extLst>
                    <a:ext uri="{9D8B030D-6E8A-4147-A177-3AD203B41FA5}">
                      <a16:colId xmlns:a16="http://schemas.microsoft.com/office/drawing/2014/main" val="20001"/>
                    </a:ext>
                  </a:extLst>
                </a:gridCol>
              </a:tblGrid>
              <a:tr h="1547743">
                <a:tc>
                  <a:txBody>
                    <a:bodyPr/>
                    <a:lstStyle/>
                    <a:p>
                      <a:pPr marL="0" lvl="0" indent="0" algn="l" rtl="0">
                        <a:lnSpc>
                          <a:spcPct val="115000"/>
                        </a:lnSpc>
                        <a:spcBef>
                          <a:spcPts val="0"/>
                        </a:spcBef>
                        <a:spcAft>
                          <a:spcPts val="0"/>
                        </a:spcAft>
                        <a:buNone/>
                      </a:pPr>
                      <a:r>
                        <a:rPr lang="en-GB" sz="1600" b="1" dirty="0">
                          <a:solidFill>
                            <a:schemeClr val="tx1"/>
                          </a:solidFill>
                        </a:rPr>
                        <a:t>How will I prepare to teach this topic?</a:t>
                      </a:r>
                      <a:endParaRPr sz="1600" b="1" dirty="0">
                        <a:solidFill>
                          <a:schemeClr val="tx1"/>
                        </a:solidFill>
                      </a:endParaRPr>
                    </a:p>
                    <a:p>
                      <a:pPr marL="457200" lvl="0" indent="-330200" algn="l" rtl="0">
                        <a:lnSpc>
                          <a:spcPct val="115000"/>
                        </a:lnSpc>
                        <a:spcBef>
                          <a:spcPts val="0"/>
                        </a:spcBef>
                        <a:spcAft>
                          <a:spcPts val="0"/>
                        </a:spcAft>
                        <a:buClr>
                          <a:schemeClr val="dk2"/>
                        </a:buClr>
                        <a:buSzPts val="1600"/>
                        <a:buChar char="-"/>
                      </a:pPr>
                      <a:r>
                        <a:rPr lang="en-GB" sz="1600" dirty="0">
                          <a:solidFill>
                            <a:schemeClr val="tx1"/>
                          </a:solidFill>
                        </a:rPr>
                        <a:t>What do I need to do? </a:t>
                      </a:r>
                      <a:endParaRPr sz="1600" dirty="0">
                        <a:solidFill>
                          <a:schemeClr val="tx1"/>
                        </a:solidFill>
                      </a:endParaRPr>
                    </a:p>
                    <a:p>
                      <a:pPr marL="457200" lvl="0" indent="-330200" algn="l" rtl="0">
                        <a:lnSpc>
                          <a:spcPct val="115000"/>
                        </a:lnSpc>
                        <a:spcBef>
                          <a:spcPts val="0"/>
                        </a:spcBef>
                        <a:spcAft>
                          <a:spcPts val="0"/>
                        </a:spcAft>
                        <a:buClr>
                          <a:schemeClr val="dk2"/>
                        </a:buClr>
                        <a:buSzPts val="1600"/>
                        <a:buChar char="-"/>
                      </a:pPr>
                      <a:r>
                        <a:rPr lang="en-GB" sz="1600" dirty="0">
                          <a:solidFill>
                            <a:schemeClr val="tx1"/>
                          </a:solidFill>
                        </a:rPr>
                        <a:t>What resources do I need?</a:t>
                      </a:r>
                      <a:endParaRPr sz="1600" dirty="0">
                        <a:solidFill>
                          <a:schemeClr val="tx1"/>
                        </a:solidFill>
                      </a:endParaRPr>
                    </a:p>
                    <a:p>
                      <a:pPr marL="457200" lvl="0" indent="-330200" algn="l" rtl="0">
                        <a:lnSpc>
                          <a:spcPct val="115000"/>
                        </a:lnSpc>
                        <a:spcBef>
                          <a:spcPts val="0"/>
                        </a:spcBef>
                        <a:spcAft>
                          <a:spcPts val="0"/>
                        </a:spcAft>
                        <a:buClr>
                          <a:schemeClr val="dk2"/>
                        </a:buClr>
                        <a:buSzPts val="1600"/>
                        <a:buChar char="-"/>
                      </a:pPr>
                      <a:r>
                        <a:rPr lang="en-GB" sz="1600" dirty="0">
                          <a:solidFill>
                            <a:schemeClr val="tx1"/>
                          </a:solidFill>
                        </a:rPr>
                        <a:t>Do I need external support?</a:t>
                      </a:r>
                      <a:endParaRPr sz="1600" dirty="0">
                        <a:solidFill>
                          <a:schemeClr val="tx1"/>
                        </a:solidFill>
                      </a:endParaRPr>
                    </a:p>
                  </a:txBody>
                  <a:tcPr marL="91425" marR="91425" marT="91425" marB="91425"/>
                </a:tc>
                <a:tc>
                  <a:txBody>
                    <a:bodyPr/>
                    <a:lstStyle/>
                    <a:p>
                      <a:pPr marL="0" lvl="0" indent="0" algn="l" rtl="0">
                        <a:spcBef>
                          <a:spcPts val="0"/>
                        </a:spcBef>
                        <a:spcAft>
                          <a:spcPts val="0"/>
                        </a:spcAft>
                        <a:buNone/>
                      </a:pPr>
                      <a:r>
                        <a:rPr lang="en-GB" sz="1200" dirty="0"/>
                        <a:t>E4S includes a range of</a:t>
                      </a:r>
                      <a:r>
                        <a:rPr lang="en-GB" sz="1200" b="1" dirty="0"/>
                        <a:t> resources- </a:t>
                      </a:r>
                      <a:r>
                        <a:rPr lang="en-GB" sz="1200" dirty="0"/>
                        <a:t>suggested texts, media clips, lesson materials and exemplification from a range of external sources. By following the E4S process, your curriculum planning and supporting resources can be tailored to the needs of your setting and can be used as discussion points in training to build staff expertise. </a:t>
                      </a:r>
                    </a:p>
                  </a:txBody>
                  <a:tcPr marL="91425" marR="91425" marT="91425" marB="91425"/>
                </a:tc>
                <a:extLst>
                  <a:ext uri="{0D108BD9-81ED-4DB2-BD59-A6C34878D82A}">
                    <a16:rowId xmlns:a16="http://schemas.microsoft.com/office/drawing/2014/main" val="10000"/>
                  </a:ext>
                </a:extLst>
              </a:tr>
              <a:tr h="2225314">
                <a:tc>
                  <a:txBody>
                    <a:bodyPr/>
                    <a:lstStyle/>
                    <a:p>
                      <a:pPr marL="0" lvl="0" indent="0" algn="l" rtl="0">
                        <a:lnSpc>
                          <a:spcPct val="115000"/>
                        </a:lnSpc>
                        <a:spcBef>
                          <a:spcPts val="0"/>
                        </a:spcBef>
                        <a:spcAft>
                          <a:spcPts val="0"/>
                        </a:spcAft>
                        <a:buNone/>
                      </a:pPr>
                      <a:r>
                        <a:rPr lang="en-GB" sz="1600" b="1" dirty="0">
                          <a:solidFill>
                            <a:schemeClr val="tx1"/>
                          </a:solidFill>
                        </a:rPr>
                        <a:t>How will I adapt to needs of pupils?</a:t>
                      </a:r>
                      <a:endParaRPr sz="1600" b="1" dirty="0">
                        <a:solidFill>
                          <a:schemeClr val="tx1"/>
                        </a:solidFill>
                      </a:endParaRPr>
                    </a:p>
                    <a:p>
                      <a:pPr marL="457200" lvl="0" indent="-330200" algn="l" rtl="0">
                        <a:lnSpc>
                          <a:spcPct val="115000"/>
                        </a:lnSpc>
                        <a:spcBef>
                          <a:spcPts val="0"/>
                        </a:spcBef>
                        <a:spcAft>
                          <a:spcPts val="0"/>
                        </a:spcAft>
                        <a:buClr>
                          <a:schemeClr val="dk2"/>
                        </a:buClr>
                        <a:buSzPts val="1600"/>
                        <a:buChar char="-"/>
                      </a:pPr>
                      <a:r>
                        <a:rPr lang="en-GB" sz="1600" dirty="0">
                          <a:solidFill>
                            <a:schemeClr val="tx1"/>
                          </a:solidFill>
                        </a:rPr>
                        <a:t>What are the challenges?</a:t>
                      </a:r>
                      <a:endParaRPr sz="1600" dirty="0">
                        <a:solidFill>
                          <a:schemeClr val="tx1"/>
                        </a:solidFill>
                      </a:endParaRPr>
                    </a:p>
                    <a:p>
                      <a:pPr marL="457200" lvl="0" indent="-330200" algn="l" rtl="0">
                        <a:lnSpc>
                          <a:spcPct val="115000"/>
                        </a:lnSpc>
                        <a:spcBef>
                          <a:spcPts val="0"/>
                        </a:spcBef>
                        <a:spcAft>
                          <a:spcPts val="0"/>
                        </a:spcAft>
                        <a:buClr>
                          <a:schemeClr val="dk2"/>
                        </a:buClr>
                        <a:buSzPts val="1600"/>
                        <a:buChar char="-"/>
                      </a:pPr>
                      <a:r>
                        <a:rPr lang="en-GB" sz="1600" dirty="0">
                          <a:solidFill>
                            <a:schemeClr val="tx1"/>
                          </a:solidFill>
                        </a:rPr>
                        <a:t>What language and concepts will pupils need support with?</a:t>
                      </a:r>
                      <a:endParaRPr sz="1600" dirty="0">
                        <a:solidFill>
                          <a:schemeClr val="tx1"/>
                        </a:solidFill>
                      </a:endParaRPr>
                    </a:p>
                    <a:p>
                      <a:pPr marL="457200" lvl="0" indent="-330200" algn="l" rtl="0">
                        <a:lnSpc>
                          <a:spcPct val="115000"/>
                        </a:lnSpc>
                        <a:spcBef>
                          <a:spcPts val="0"/>
                        </a:spcBef>
                        <a:spcAft>
                          <a:spcPts val="0"/>
                        </a:spcAft>
                        <a:buClr>
                          <a:schemeClr val="dk2"/>
                        </a:buClr>
                        <a:buSzPts val="1600"/>
                        <a:buChar char="-"/>
                      </a:pPr>
                      <a:r>
                        <a:rPr lang="en-GB" sz="1600" dirty="0">
                          <a:solidFill>
                            <a:schemeClr val="tx1"/>
                          </a:solidFill>
                        </a:rPr>
                        <a:t>Do I need additional support in the classroom?</a:t>
                      </a:r>
                      <a:endParaRPr sz="1600" dirty="0">
                        <a:solidFill>
                          <a:schemeClr val="tx1"/>
                        </a:solidFill>
                      </a:endParaRPr>
                    </a:p>
                  </a:txBody>
                  <a:tcPr marL="91425" marR="91425" marT="91425" marB="91425"/>
                </a:tc>
                <a:tc>
                  <a:txBody>
                    <a:bodyPr/>
                    <a:lstStyle/>
                    <a:p>
                      <a:pPr marL="0" lvl="0" indent="0" algn="l" rtl="0">
                        <a:spcBef>
                          <a:spcPts val="0"/>
                        </a:spcBef>
                        <a:spcAft>
                          <a:spcPts val="0"/>
                        </a:spcAft>
                        <a:buNone/>
                      </a:pPr>
                      <a:endParaRPr lang="en-GB" i="1" dirty="0"/>
                    </a:p>
                  </a:txBody>
                  <a:tcPr marL="91425" marR="91425" marT="91425" marB="91425"/>
                </a:tc>
                <a:extLst>
                  <a:ext uri="{0D108BD9-81ED-4DB2-BD59-A6C34878D82A}">
                    <a16:rowId xmlns:a16="http://schemas.microsoft.com/office/drawing/2014/main" val="10001"/>
                  </a:ext>
                </a:extLst>
              </a:tr>
              <a:tr h="966607">
                <a:tc>
                  <a:txBody>
                    <a:bodyPr/>
                    <a:lstStyle/>
                    <a:p>
                      <a:pPr marL="0" lvl="0" indent="0" algn="l" rtl="0">
                        <a:lnSpc>
                          <a:spcPct val="115000"/>
                        </a:lnSpc>
                        <a:spcBef>
                          <a:spcPts val="0"/>
                        </a:spcBef>
                        <a:spcAft>
                          <a:spcPts val="0"/>
                        </a:spcAft>
                        <a:buNone/>
                      </a:pPr>
                      <a:r>
                        <a:rPr lang="en-GB" sz="1600" b="1" dirty="0">
                          <a:solidFill>
                            <a:schemeClr val="tx1"/>
                          </a:solidFill>
                        </a:rPr>
                        <a:t>How will I assess pupil understanding and progress?</a:t>
                      </a:r>
                      <a:endParaRPr b="1" dirty="0">
                        <a:solidFill>
                          <a:schemeClr val="tx1"/>
                        </a:solidFill>
                      </a:endParaRPr>
                    </a:p>
                  </a:txBody>
                  <a:tcPr marL="91425" marR="91425" marT="91425" marB="91425"/>
                </a:tc>
                <a:tc>
                  <a:txBody>
                    <a:bodyPr/>
                    <a:lstStyle/>
                    <a:p>
                      <a:pPr marL="0" lvl="0" indent="0" algn="l" rtl="0">
                        <a:spcBef>
                          <a:spcPts val="0"/>
                        </a:spcBef>
                        <a:spcAft>
                          <a:spcPts val="0"/>
                        </a:spcAft>
                        <a:buNone/>
                      </a:pPr>
                      <a:r>
                        <a:rPr lang="en-GB" dirty="0"/>
                        <a:t>For each cornerstone within E4S, the </a:t>
                      </a:r>
                      <a:r>
                        <a:rPr lang="en-GB" b="1" dirty="0"/>
                        <a:t>key questions </a:t>
                      </a:r>
                      <a:r>
                        <a:rPr lang="en-GB" dirty="0"/>
                        <a:t>for each section can be used as formative assessment and will guide the essential teaching points.</a:t>
                      </a:r>
                      <a:endParaRPr dirty="0"/>
                    </a:p>
                  </a:txBody>
                  <a:tcPr marL="91425" marR="91425" marT="91425" marB="91425"/>
                </a:tc>
                <a:extLst>
                  <a:ext uri="{0D108BD9-81ED-4DB2-BD59-A6C34878D82A}">
                    <a16:rowId xmlns:a16="http://schemas.microsoft.com/office/drawing/2014/main" val="10002"/>
                  </a:ext>
                </a:extLst>
              </a:tr>
            </a:tbl>
          </a:graphicData>
        </a:graphic>
      </p:graphicFrame>
      <p:pic>
        <p:nvPicPr>
          <p:cNvPr id="3" name="Picture 2" descr="A picture containing text&#10;&#10;Description automatically generated">
            <a:extLst>
              <a:ext uri="{FF2B5EF4-FFF2-40B4-BE49-F238E27FC236}">
                <a16:creationId xmlns:a16="http://schemas.microsoft.com/office/drawing/2014/main" id="{74F8C00F-E379-41CE-87E7-D9F9DB9426AB}"/>
              </a:ext>
            </a:extLst>
          </p:cNvPr>
          <p:cNvPicPr>
            <a:picLocks noChangeAspect="1"/>
          </p:cNvPicPr>
          <p:nvPr/>
        </p:nvPicPr>
        <p:blipFill>
          <a:blip r:embed="rId3"/>
          <a:stretch>
            <a:fillRect/>
          </a:stretch>
        </p:blipFill>
        <p:spPr>
          <a:xfrm>
            <a:off x="7668068" y="2070714"/>
            <a:ext cx="719264" cy="233669"/>
          </a:xfrm>
          <a:prstGeom prst="rect">
            <a:avLst/>
          </a:prstGeom>
        </p:spPr>
      </p:pic>
      <p:pic>
        <p:nvPicPr>
          <p:cNvPr id="7" name="Picture 6" descr="A picture containing text&#10;&#10;Description automatically generated">
            <a:extLst>
              <a:ext uri="{FF2B5EF4-FFF2-40B4-BE49-F238E27FC236}">
                <a16:creationId xmlns:a16="http://schemas.microsoft.com/office/drawing/2014/main" id="{E093BF94-6A9A-4929-A889-50B6B0E9F2D0}"/>
              </a:ext>
            </a:extLst>
          </p:cNvPr>
          <p:cNvPicPr>
            <a:picLocks noChangeAspect="1"/>
          </p:cNvPicPr>
          <p:nvPr/>
        </p:nvPicPr>
        <p:blipFill>
          <a:blip r:embed="rId3"/>
          <a:stretch>
            <a:fillRect/>
          </a:stretch>
        </p:blipFill>
        <p:spPr>
          <a:xfrm>
            <a:off x="7822346" y="4739001"/>
            <a:ext cx="854807" cy="277704"/>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729"/>
        <p:cNvGrpSpPr/>
        <p:nvPr/>
      </p:nvGrpSpPr>
      <p:grpSpPr>
        <a:xfrm>
          <a:off x="0" y="0"/>
          <a:ext cx="0" cy="0"/>
          <a:chOff x="0" y="0"/>
          <a:chExt cx="0" cy="0"/>
        </a:xfrm>
      </p:grpSpPr>
      <p:sp>
        <p:nvSpPr>
          <p:cNvPr id="730" name="Google Shape;730;p102"/>
          <p:cNvSpPr txBox="1">
            <a:spLocks noGrp="1"/>
          </p:cNvSpPr>
          <p:nvPr>
            <p:ph type="title"/>
          </p:nvPr>
        </p:nvSpPr>
        <p:spPr>
          <a:xfrm>
            <a:off x="270000" y="216425"/>
            <a:ext cx="85623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Rate your confidence (</a:t>
            </a:r>
            <a:r>
              <a:rPr lang="en-GB" b="1" dirty="0"/>
              <a:t>after</a:t>
            </a:r>
            <a:r>
              <a:rPr lang="en-GB" dirty="0"/>
              <a:t> training) </a:t>
            </a:r>
            <a:endParaRPr dirty="0"/>
          </a:p>
        </p:txBody>
      </p:sp>
      <p:sp>
        <p:nvSpPr>
          <p:cNvPr id="736" name="Google Shape;736;p102"/>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GB" sz="675" b="0" i="0" u="none" strike="noStrike" kern="0" cap="none" spc="0" normalizeH="0" baseline="0" noProof="0">
                <a:ln>
                  <a:noFill/>
                </a:ln>
                <a:solidFill>
                  <a:prstClr val="black"/>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21</a:t>
            </a:fld>
            <a:endParaRPr kumimoji="0" sz="675" b="0" i="0" u="none" strike="noStrike" kern="0" cap="none" spc="0" normalizeH="0" baseline="0" noProof="0" dirty="0">
              <a:ln>
                <a:noFill/>
              </a:ln>
              <a:solidFill>
                <a:prstClr val="black"/>
              </a:solidFill>
              <a:effectLst/>
              <a:uLnTx/>
              <a:uFillTx/>
              <a:latin typeface="Arial"/>
              <a:cs typeface="Arial"/>
              <a:sym typeface="Arial"/>
            </a:endParaRPr>
          </a:p>
        </p:txBody>
      </p:sp>
      <p:sp>
        <p:nvSpPr>
          <p:cNvPr id="731" name="Google Shape;731;p102"/>
          <p:cNvSpPr txBox="1"/>
          <p:nvPr/>
        </p:nvSpPr>
        <p:spPr>
          <a:xfrm>
            <a:off x="311700" y="1067938"/>
            <a:ext cx="8520600" cy="3501300"/>
          </a:xfrm>
          <a:prstGeom prst="rect">
            <a:avLst/>
          </a:prstGeom>
          <a:noFill/>
          <a:ln>
            <a:noFill/>
          </a:ln>
        </p:spPr>
        <p:txBody>
          <a:bodyPr spcFirstLastPara="1" wrap="square" lIns="91425" tIns="91425" rIns="91425" bIns="91425" anchor="t" anchorCtr="0">
            <a:noAutofit/>
          </a:bodyPr>
          <a:lstStyle/>
          <a:p>
            <a:pPr marL="0" marR="0" lvl="0" indent="0" algn="l" defTabSz="914400" rtl="0" eaLnBrk="1" fontAlgn="auto" latinLnBrk="0" hangingPunct="1">
              <a:lnSpc>
                <a:spcPct val="115000"/>
              </a:lnSpc>
              <a:spcBef>
                <a:spcPts val="0"/>
              </a:spcBef>
              <a:spcAft>
                <a:spcPts val="0"/>
              </a:spcAft>
              <a:buClr>
                <a:prstClr val="black"/>
              </a:buClr>
              <a:buSzPts val="1800"/>
              <a:buFont typeface="Arial"/>
              <a:buNone/>
              <a:tabLst/>
              <a:defRPr/>
            </a:pPr>
            <a:r>
              <a:rPr kumimoji="0" lang="en-GB" sz="2400" b="1" i="0" u="none" strike="noStrike" kern="0" cap="none" spc="0" normalizeH="0" baseline="0" noProof="0" dirty="0">
                <a:ln>
                  <a:noFill/>
                </a:ln>
                <a:solidFill>
                  <a:prstClr val="black"/>
                </a:solidFill>
                <a:effectLst/>
                <a:uLnTx/>
                <a:uFillTx/>
                <a:latin typeface="Arial"/>
                <a:cs typeface="Arial"/>
                <a:sym typeface="Arial"/>
              </a:rPr>
              <a:t>How do you feel now? What support/information could help? </a:t>
            </a:r>
            <a:endParaRPr kumimoji="0" sz="2400" b="1" i="0" u="none" strike="noStrike" kern="0" cap="none" spc="0" normalizeH="0" baseline="0" noProof="0" dirty="0">
              <a:ln>
                <a:noFill/>
              </a:ln>
              <a:solidFill>
                <a:prstClr val="black"/>
              </a:solidFill>
              <a:effectLst/>
              <a:uLnTx/>
              <a:uFillTx/>
              <a:latin typeface="Arial"/>
              <a:cs typeface="Arial"/>
              <a:sym typeface="Arial"/>
            </a:endParaRPr>
          </a:p>
          <a:p>
            <a:pPr marL="0" marR="0" lvl="0" indent="0" algn="l" defTabSz="914400" rtl="0" eaLnBrk="1" fontAlgn="auto" latinLnBrk="0" hangingPunct="1">
              <a:lnSpc>
                <a:spcPct val="115000"/>
              </a:lnSpc>
              <a:spcBef>
                <a:spcPts val="1600"/>
              </a:spcBef>
              <a:spcAft>
                <a:spcPts val="1600"/>
              </a:spcAft>
              <a:buClr>
                <a:srgbClr val="000000"/>
              </a:buClr>
              <a:buSzTx/>
              <a:buFont typeface="Arial"/>
              <a:buNone/>
              <a:tabLst/>
              <a:defRPr/>
            </a:pPr>
            <a:endParaRPr kumimoji="0" sz="2400" b="0" i="0" u="none" strike="noStrike" kern="0" cap="none" spc="0" normalizeH="0" baseline="0" noProof="0" dirty="0">
              <a:ln>
                <a:noFill/>
              </a:ln>
              <a:solidFill>
                <a:srgbClr val="434343"/>
              </a:solidFill>
              <a:effectLst/>
              <a:uLnTx/>
              <a:uFillTx/>
              <a:latin typeface="Arial"/>
              <a:cs typeface="Arial"/>
              <a:sym typeface="Arial"/>
            </a:endParaRPr>
          </a:p>
        </p:txBody>
      </p:sp>
      <p:cxnSp>
        <p:nvCxnSpPr>
          <p:cNvPr id="732" name="Google Shape;732;p102">
            <a:extLst>
              <a:ext uri="{C183D7F6-B498-43B3-948B-1728B52AA6E4}">
                <adec:decorative xmlns:adec="http://schemas.microsoft.com/office/drawing/2017/decorative" val="1"/>
              </a:ext>
            </a:extLst>
          </p:cNvPr>
          <p:cNvCxnSpPr/>
          <p:nvPr/>
        </p:nvCxnSpPr>
        <p:spPr>
          <a:xfrm rot="10800000" flipH="1">
            <a:off x="748800" y="3958300"/>
            <a:ext cx="7442700" cy="14700"/>
          </a:xfrm>
          <a:prstGeom prst="straightConnector1">
            <a:avLst/>
          </a:prstGeom>
          <a:noFill/>
          <a:ln w="38100" cap="flat" cmpd="sng">
            <a:solidFill>
              <a:srgbClr val="595959"/>
            </a:solidFill>
            <a:prstDash val="solid"/>
            <a:round/>
            <a:headEnd type="none" w="sm" len="sm"/>
            <a:tailEnd type="none" w="sm" len="sm"/>
          </a:ln>
        </p:spPr>
      </p:cxnSp>
      <p:sp>
        <p:nvSpPr>
          <p:cNvPr id="733" name="Google Shape;733;p102"/>
          <p:cNvSpPr txBox="1"/>
          <p:nvPr/>
        </p:nvSpPr>
        <p:spPr>
          <a:xfrm>
            <a:off x="748800" y="2092807"/>
            <a:ext cx="1440300" cy="1290600"/>
          </a:xfrm>
          <a:prstGeom prst="rect">
            <a:avLst/>
          </a:prstGeom>
          <a:noFill/>
          <a:ln w="19050"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r>
              <a:rPr kumimoji="0" lang="en-GB" sz="1800" b="1" i="0" u="none" strike="noStrike" kern="0" cap="none" spc="0" normalizeH="0" baseline="0" noProof="0" dirty="0">
                <a:ln>
                  <a:noFill/>
                </a:ln>
                <a:solidFill>
                  <a:srgbClr val="000000"/>
                </a:solidFill>
                <a:effectLst/>
                <a:uLnTx/>
                <a:uFillTx/>
                <a:latin typeface="Arial"/>
                <a:ea typeface="Arial"/>
                <a:cs typeface="Arial"/>
                <a:sym typeface="Arial"/>
              </a:rPr>
              <a:t>Not confident at all</a:t>
            </a:r>
            <a:endParaRPr kumimoji="0" sz="1800" b="1"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734" name="Google Shape;734;p102"/>
          <p:cNvSpPr txBox="1"/>
          <p:nvPr/>
        </p:nvSpPr>
        <p:spPr>
          <a:xfrm>
            <a:off x="6641850" y="2092807"/>
            <a:ext cx="1440300" cy="1290600"/>
          </a:xfrm>
          <a:prstGeom prst="rect">
            <a:avLst/>
          </a:prstGeom>
          <a:noFill/>
          <a:ln w="19050"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r>
              <a:rPr kumimoji="0" lang="en-GB" sz="1800" b="1" i="0" u="none" strike="noStrike" kern="0" cap="none" spc="0" normalizeH="0" baseline="0" noProof="0" dirty="0">
                <a:ln>
                  <a:noFill/>
                </a:ln>
                <a:solidFill>
                  <a:srgbClr val="000000"/>
                </a:solidFill>
                <a:effectLst/>
                <a:uLnTx/>
                <a:uFillTx/>
                <a:latin typeface="Arial"/>
                <a:ea typeface="Arial"/>
                <a:cs typeface="Arial"/>
                <a:sym typeface="Arial"/>
              </a:rPr>
              <a:t>Very confident</a:t>
            </a:r>
            <a:endParaRPr kumimoji="0" sz="1800" b="1" i="0" u="none" strike="noStrike" kern="0" cap="none" spc="0" normalizeH="0" baseline="0" noProof="0" dirty="0">
              <a:ln>
                <a:noFill/>
              </a:ln>
              <a:solidFill>
                <a:srgbClr val="000000"/>
              </a:solidFill>
              <a:effectLst/>
              <a:uLnTx/>
              <a:uFillTx/>
              <a:latin typeface="Arial"/>
              <a:ea typeface="Arial"/>
              <a:cs typeface="Arial"/>
              <a:sym typeface="Arial"/>
            </a:endParaRPr>
          </a:p>
        </p:txBody>
      </p:sp>
      <p:graphicFrame>
        <p:nvGraphicFramePr>
          <p:cNvPr id="735" name="Google Shape;735;p102"/>
          <p:cNvGraphicFramePr/>
          <p:nvPr/>
        </p:nvGraphicFramePr>
        <p:xfrm>
          <a:off x="850650" y="3474650"/>
          <a:ext cx="7239000" cy="396210"/>
        </p:xfrm>
        <a:graphic>
          <a:graphicData uri="http://schemas.openxmlformats.org/drawingml/2006/table">
            <a:tbl>
              <a:tblPr firstRow="1">
                <a:noFill/>
              </a:tblPr>
              <a:tblGrid>
                <a:gridCol w="723900">
                  <a:extLst>
                    <a:ext uri="{9D8B030D-6E8A-4147-A177-3AD203B41FA5}">
                      <a16:colId xmlns:a16="http://schemas.microsoft.com/office/drawing/2014/main" val="20000"/>
                    </a:ext>
                  </a:extLst>
                </a:gridCol>
                <a:gridCol w="723900">
                  <a:extLst>
                    <a:ext uri="{9D8B030D-6E8A-4147-A177-3AD203B41FA5}">
                      <a16:colId xmlns:a16="http://schemas.microsoft.com/office/drawing/2014/main" val="20001"/>
                    </a:ext>
                  </a:extLst>
                </a:gridCol>
                <a:gridCol w="723900">
                  <a:extLst>
                    <a:ext uri="{9D8B030D-6E8A-4147-A177-3AD203B41FA5}">
                      <a16:colId xmlns:a16="http://schemas.microsoft.com/office/drawing/2014/main" val="20002"/>
                    </a:ext>
                  </a:extLst>
                </a:gridCol>
                <a:gridCol w="723900">
                  <a:extLst>
                    <a:ext uri="{9D8B030D-6E8A-4147-A177-3AD203B41FA5}">
                      <a16:colId xmlns:a16="http://schemas.microsoft.com/office/drawing/2014/main" val="20003"/>
                    </a:ext>
                  </a:extLst>
                </a:gridCol>
                <a:gridCol w="723900">
                  <a:extLst>
                    <a:ext uri="{9D8B030D-6E8A-4147-A177-3AD203B41FA5}">
                      <a16:colId xmlns:a16="http://schemas.microsoft.com/office/drawing/2014/main" val="20004"/>
                    </a:ext>
                  </a:extLst>
                </a:gridCol>
                <a:gridCol w="723900">
                  <a:extLst>
                    <a:ext uri="{9D8B030D-6E8A-4147-A177-3AD203B41FA5}">
                      <a16:colId xmlns:a16="http://schemas.microsoft.com/office/drawing/2014/main" val="20005"/>
                    </a:ext>
                  </a:extLst>
                </a:gridCol>
                <a:gridCol w="723900">
                  <a:extLst>
                    <a:ext uri="{9D8B030D-6E8A-4147-A177-3AD203B41FA5}">
                      <a16:colId xmlns:a16="http://schemas.microsoft.com/office/drawing/2014/main" val="20006"/>
                    </a:ext>
                  </a:extLst>
                </a:gridCol>
                <a:gridCol w="723900">
                  <a:extLst>
                    <a:ext uri="{9D8B030D-6E8A-4147-A177-3AD203B41FA5}">
                      <a16:colId xmlns:a16="http://schemas.microsoft.com/office/drawing/2014/main" val="20007"/>
                    </a:ext>
                  </a:extLst>
                </a:gridCol>
                <a:gridCol w="723900">
                  <a:extLst>
                    <a:ext uri="{9D8B030D-6E8A-4147-A177-3AD203B41FA5}">
                      <a16:colId xmlns:a16="http://schemas.microsoft.com/office/drawing/2014/main" val="20008"/>
                    </a:ext>
                  </a:extLst>
                </a:gridCol>
                <a:gridCol w="723900">
                  <a:extLst>
                    <a:ext uri="{9D8B030D-6E8A-4147-A177-3AD203B41FA5}">
                      <a16:colId xmlns:a16="http://schemas.microsoft.com/office/drawing/2014/main" val="20009"/>
                    </a:ext>
                  </a:extLst>
                </a:gridCol>
              </a:tblGrid>
              <a:tr h="381000">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1</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2</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3</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4</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5</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6</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7</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8</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9</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10</a:t>
                      </a:r>
                      <a:endParaRPr sz="1400" u="none" strike="noStrike" cap="none" dirty="0"/>
                    </a:p>
                  </a:txBody>
                  <a:tcPr marL="91425" marR="91425" marT="91425" marB="91425"/>
                </a:tc>
                <a:extLst>
                  <a:ext uri="{0D108BD9-81ED-4DB2-BD59-A6C34878D82A}">
                    <a16:rowId xmlns:a16="http://schemas.microsoft.com/office/drawing/2014/main" val="10000"/>
                  </a:ext>
                </a:extLst>
              </a:tr>
            </a:tbl>
          </a:graphicData>
        </a:graphic>
      </p:graphicFrame>
      <p:sp>
        <p:nvSpPr>
          <p:cNvPr id="2" name="Rectangle 1">
            <a:extLst>
              <a:ext uri="{FF2B5EF4-FFF2-40B4-BE49-F238E27FC236}">
                <a16:creationId xmlns:a16="http://schemas.microsoft.com/office/drawing/2014/main" id="{37DA1C05-75D2-4BD1-84C0-A543692B296E}"/>
              </a:ext>
            </a:extLst>
          </p:cNvPr>
          <p:cNvSpPr/>
          <p:nvPr/>
        </p:nvSpPr>
        <p:spPr>
          <a:xfrm>
            <a:off x="469900" y="4165600"/>
            <a:ext cx="2387600" cy="7614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dirty="0">
                <a:ln>
                  <a:noFill/>
                </a:ln>
                <a:solidFill>
                  <a:prstClr val="black"/>
                </a:solidFill>
                <a:effectLst/>
                <a:uLnTx/>
                <a:uFillTx/>
                <a:latin typeface="Trebuchet MS" panose="020B0603020202020204"/>
                <a:ea typeface="+mn-ea"/>
                <a:cs typeface="+mn-cs"/>
                <a:sym typeface="Arial"/>
              </a:rPr>
              <a:t>Any questions?</a:t>
            </a:r>
          </a:p>
        </p:txBody>
      </p:sp>
      <p:sp>
        <p:nvSpPr>
          <p:cNvPr id="3" name="Rectangle 2">
            <a:extLst>
              <a:ext uri="{FF2B5EF4-FFF2-40B4-BE49-F238E27FC236}">
                <a16:creationId xmlns:a16="http://schemas.microsoft.com/office/drawing/2014/main" id="{D78130D1-206D-45E9-AA81-EB3516FEA765}"/>
              </a:ext>
            </a:extLst>
          </p:cNvPr>
          <p:cNvSpPr/>
          <p:nvPr/>
        </p:nvSpPr>
        <p:spPr>
          <a:xfrm>
            <a:off x="3276600" y="4165600"/>
            <a:ext cx="2203450" cy="7614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dirty="0">
                <a:ln>
                  <a:noFill/>
                </a:ln>
                <a:solidFill>
                  <a:prstClr val="black"/>
                </a:solidFill>
                <a:effectLst/>
                <a:uLnTx/>
                <a:uFillTx/>
                <a:latin typeface="Trebuchet MS" panose="020B0603020202020204"/>
                <a:ea typeface="+mn-ea"/>
                <a:cs typeface="+mn-cs"/>
                <a:sym typeface="Arial"/>
              </a:rPr>
              <a:t>Next steps?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18"/>
        <p:cNvGrpSpPr/>
        <p:nvPr/>
      </p:nvGrpSpPr>
      <p:grpSpPr>
        <a:xfrm>
          <a:off x="0" y="0"/>
          <a:ext cx="0" cy="0"/>
          <a:chOff x="0" y="0"/>
          <a:chExt cx="0" cy="0"/>
        </a:xfrm>
      </p:grpSpPr>
      <p:sp>
        <p:nvSpPr>
          <p:cNvPr id="724" name="Google Shape;724;p101"/>
          <p:cNvSpPr txBox="1">
            <a:spLocks noGrp="1"/>
          </p:cNvSpPr>
          <p:nvPr>
            <p:ph type="title"/>
          </p:nvPr>
        </p:nvSpPr>
        <p:spPr>
          <a:xfrm>
            <a:off x="270000" y="216425"/>
            <a:ext cx="85623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Rate your confidence (</a:t>
            </a:r>
            <a:r>
              <a:rPr lang="en-GB" b="1" dirty="0"/>
              <a:t>before</a:t>
            </a:r>
            <a:r>
              <a:rPr lang="en-GB" dirty="0"/>
              <a:t> training)</a:t>
            </a:r>
            <a:endParaRPr b="1" dirty="0"/>
          </a:p>
          <a:p>
            <a:pPr marL="0" lvl="0" indent="0" algn="l" rtl="0">
              <a:spcBef>
                <a:spcPts val="0"/>
              </a:spcBef>
              <a:spcAft>
                <a:spcPts val="0"/>
              </a:spcAft>
              <a:buNone/>
            </a:pPr>
            <a:endParaRPr dirty="0">
              <a:solidFill>
                <a:srgbClr val="073763"/>
              </a:solidFill>
            </a:endParaRPr>
          </a:p>
        </p:txBody>
      </p:sp>
      <p:sp>
        <p:nvSpPr>
          <p:cNvPr id="725" name="Google Shape;725;p101"/>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GB" sz="675" b="0" i="0" u="none" strike="noStrike" kern="0" cap="none" spc="0" normalizeH="0" baseline="0" noProof="0">
                <a:ln>
                  <a:noFill/>
                </a:ln>
                <a:solidFill>
                  <a:prstClr val="black"/>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3</a:t>
            </a:fld>
            <a:endParaRPr kumimoji="0" sz="675" b="0" i="0" u="none" strike="noStrike" kern="0" cap="none" spc="0" normalizeH="0" baseline="0" noProof="0" dirty="0">
              <a:ln>
                <a:noFill/>
              </a:ln>
              <a:solidFill>
                <a:prstClr val="black"/>
              </a:solidFill>
              <a:effectLst/>
              <a:uLnTx/>
              <a:uFillTx/>
              <a:latin typeface="Arial"/>
              <a:cs typeface="Arial"/>
              <a:sym typeface="Arial"/>
            </a:endParaRPr>
          </a:p>
        </p:txBody>
      </p:sp>
      <p:sp>
        <p:nvSpPr>
          <p:cNvPr id="719" name="Google Shape;719;p101"/>
          <p:cNvSpPr txBo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p>
            <a:pPr marL="0" marR="0" lvl="0" indent="0" algn="l" defTabSz="914400" rtl="0" eaLnBrk="1" fontAlgn="auto" latinLnBrk="0" hangingPunct="1">
              <a:lnSpc>
                <a:spcPct val="115000"/>
              </a:lnSpc>
              <a:spcBef>
                <a:spcPts val="0"/>
              </a:spcBef>
              <a:spcAft>
                <a:spcPts val="1600"/>
              </a:spcAft>
              <a:buClr>
                <a:srgbClr val="000000"/>
              </a:buClr>
              <a:buSzTx/>
              <a:buFont typeface="Arial"/>
              <a:buNone/>
              <a:tabLst/>
              <a:defRPr/>
            </a:pPr>
            <a:r>
              <a:rPr kumimoji="0" lang="en-GB" sz="2400" b="1" i="0" u="none" strike="noStrike" kern="0" cap="none" spc="0" normalizeH="0" baseline="0" noProof="0" dirty="0">
                <a:ln>
                  <a:noFill/>
                </a:ln>
                <a:solidFill>
                  <a:prstClr val="black"/>
                </a:solidFill>
                <a:effectLst/>
                <a:uLnTx/>
                <a:uFillTx/>
                <a:latin typeface="Arial"/>
                <a:cs typeface="Arial"/>
                <a:sym typeface="Arial"/>
              </a:rPr>
              <a:t>How do you feel about teaching this topic? </a:t>
            </a:r>
            <a:endParaRPr kumimoji="0" sz="2400" b="1" i="0" u="none" strike="noStrike" kern="0" cap="none" spc="0" normalizeH="0" baseline="0" noProof="0" dirty="0">
              <a:ln>
                <a:noFill/>
              </a:ln>
              <a:solidFill>
                <a:prstClr val="black"/>
              </a:solidFill>
              <a:effectLst/>
              <a:uLnTx/>
              <a:uFillTx/>
              <a:latin typeface="Arial"/>
              <a:cs typeface="Arial"/>
              <a:sym typeface="Arial"/>
            </a:endParaRPr>
          </a:p>
        </p:txBody>
      </p:sp>
      <p:sp>
        <p:nvSpPr>
          <p:cNvPr id="721" name="Google Shape;721;p101"/>
          <p:cNvSpPr txBox="1"/>
          <p:nvPr/>
        </p:nvSpPr>
        <p:spPr>
          <a:xfrm>
            <a:off x="748800" y="2092807"/>
            <a:ext cx="1440300" cy="1290600"/>
          </a:xfrm>
          <a:prstGeom prst="rect">
            <a:avLst/>
          </a:prstGeom>
          <a:noFill/>
          <a:ln w="19050"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r>
              <a:rPr kumimoji="0" lang="en-GB" sz="1800" b="1" i="0" u="none" strike="noStrike" kern="0" cap="none" spc="0" normalizeH="0" baseline="0" noProof="0" dirty="0">
                <a:ln>
                  <a:noFill/>
                </a:ln>
                <a:solidFill>
                  <a:srgbClr val="000000"/>
                </a:solidFill>
                <a:effectLst/>
                <a:uLnTx/>
                <a:uFillTx/>
                <a:latin typeface="Arial"/>
                <a:ea typeface="Arial"/>
                <a:cs typeface="Arial"/>
                <a:sym typeface="Arial"/>
              </a:rPr>
              <a:t>Not confident at all</a:t>
            </a:r>
            <a:endParaRPr kumimoji="0" sz="1800" b="1"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722" name="Google Shape;722;p101"/>
          <p:cNvSpPr txBox="1"/>
          <p:nvPr/>
        </p:nvSpPr>
        <p:spPr>
          <a:xfrm>
            <a:off x="6641850" y="2092807"/>
            <a:ext cx="1440300" cy="1290600"/>
          </a:xfrm>
          <a:prstGeom prst="rect">
            <a:avLst/>
          </a:prstGeom>
          <a:noFill/>
          <a:ln w="19050"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r>
              <a:rPr kumimoji="0" lang="en-GB" sz="1800" b="1" i="0" u="none" strike="noStrike" kern="0" cap="none" spc="0" normalizeH="0" baseline="0" noProof="0" dirty="0">
                <a:ln>
                  <a:noFill/>
                </a:ln>
                <a:solidFill>
                  <a:srgbClr val="000000"/>
                </a:solidFill>
                <a:effectLst/>
                <a:uLnTx/>
                <a:uFillTx/>
                <a:latin typeface="Arial"/>
                <a:ea typeface="Arial"/>
                <a:cs typeface="Arial"/>
                <a:sym typeface="Arial"/>
              </a:rPr>
              <a:t>Very confident</a:t>
            </a:r>
            <a:endParaRPr kumimoji="0" sz="1800" b="1" i="0" u="none" strike="noStrike" kern="0" cap="none" spc="0" normalizeH="0" baseline="0" noProof="0" dirty="0">
              <a:ln>
                <a:noFill/>
              </a:ln>
              <a:solidFill>
                <a:srgbClr val="000000"/>
              </a:solidFill>
              <a:effectLst/>
              <a:uLnTx/>
              <a:uFillTx/>
              <a:latin typeface="Arial"/>
              <a:ea typeface="Arial"/>
              <a:cs typeface="Arial"/>
              <a:sym typeface="Arial"/>
            </a:endParaRPr>
          </a:p>
        </p:txBody>
      </p:sp>
      <p:graphicFrame>
        <p:nvGraphicFramePr>
          <p:cNvPr id="723" name="Google Shape;723;p101"/>
          <p:cNvGraphicFramePr/>
          <p:nvPr/>
        </p:nvGraphicFramePr>
        <p:xfrm>
          <a:off x="850650" y="3474650"/>
          <a:ext cx="7239000" cy="396210"/>
        </p:xfrm>
        <a:graphic>
          <a:graphicData uri="http://schemas.openxmlformats.org/drawingml/2006/table">
            <a:tbl>
              <a:tblPr firstRow="1">
                <a:noFill/>
              </a:tblPr>
              <a:tblGrid>
                <a:gridCol w="723900">
                  <a:extLst>
                    <a:ext uri="{9D8B030D-6E8A-4147-A177-3AD203B41FA5}">
                      <a16:colId xmlns:a16="http://schemas.microsoft.com/office/drawing/2014/main" val="20000"/>
                    </a:ext>
                  </a:extLst>
                </a:gridCol>
                <a:gridCol w="723900">
                  <a:extLst>
                    <a:ext uri="{9D8B030D-6E8A-4147-A177-3AD203B41FA5}">
                      <a16:colId xmlns:a16="http://schemas.microsoft.com/office/drawing/2014/main" val="20001"/>
                    </a:ext>
                  </a:extLst>
                </a:gridCol>
                <a:gridCol w="723900">
                  <a:extLst>
                    <a:ext uri="{9D8B030D-6E8A-4147-A177-3AD203B41FA5}">
                      <a16:colId xmlns:a16="http://schemas.microsoft.com/office/drawing/2014/main" val="20002"/>
                    </a:ext>
                  </a:extLst>
                </a:gridCol>
                <a:gridCol w="723900">
                  <a:extLst>
                    <a:ext uri="{9D8B030D-6E8A-4147-A177-3AD203B41FA5}">
                      <a16:colId xmlns:a16="http://schemas.microsoft.com/office/drawing/2014/main" val="20003"/>
                    </a:ext>
                  </a:extLst>
                </a:gridCol>
                <a:gridCol w="723900">
                  <a:extLst>
                    <a:ext uri="{9D8B030D-6E8A-4147-A177-3AD203B41FA5}">
                      <a16:colId xmlns:a16="http://schemas.microsoft.com/office/drawing/2014/main" val="20004"/>
                    </a:ext>
                  </a:extLst>
                </a:gridCol>
                <a:gridCol w="723900">
                  <a:extLst>
                    <a:ext uri="{9D8B030D-6E8A-4147-A177-3AD203B41FA5}">
                      <a16:colId xmlns:a16="http://schemas.microsoft.com/office/drawing/2014/main" val="20005"/>
                    </a:ext>
                  </a:extLst>
                </a:gridCol>
                <a:gridCol w="723900">
                  <a:extLst>
                    <a:ext uri="{9D8B030D-6E8A-4147-A177-3AD203B41FA5}">
                      <a16:colId xmlns:a16="http://schemas.microsoft.com/office/drawing/2014/main" val="20006"/>
                    </a:ext>
                  </a:extLst>
                </a:gridCol>
                <a:gridCol w="723900">
                  <a:extLst>
                    <a:ext uri="{9D8B030D-6E8A-4147-A177-3AD203B41FA5}">
                      <a16:colId xmlns:a16="http://schemas.microsoft.com/office/drawing/2014/main" val="20007"/>
                    </a:ext>
                  </a:extLst>
                </a:gridCol>
                <a:gridCol w="723900">
                  <a:extLst>
                    <a:ext uri="{9D8B030D-6E8A-4147-A177-3AD203B41FA5}">
                      <a16:colId xmlns:a16="http://schemas.microsoft.com/office/drawing/2014/main" val="20008"/>
                    </a:ext>
                  </a:extLst>
                </a:gridCol>
                <a:gridCol w="723900">
                  <a:extLst>
                    <a:ext uri="{9D8B030D-6E8A-4147-A177-3AD203B41FA5}">
                      <a16:colId xmlns:a16="http://schemas.microsoft.com/office/drawing/2014/main" val="20009"/>
                    </a:ext>
                  </a:extLst>
                </a:gridCol>
              </a:tblGrid>
              <a:tr h="381000">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1</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2</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3</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4</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5</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6</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7</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8</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9</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10</a:t>
                      </a:r>
                      <a:endParaRPr sz="1400" u="none" strike="noStrike" cap="none" dirty="0"/>
                    </a:p>
                  </a:txBody>
                  <a:tcPr marL="91425" marR="91425" marT="91425" marB="91425"/>
                </a:tc>
                <a:extLst>
                  <a:ext uri="{0D108BD9-81ED-4DB2-BD59-A6C34878D82A}">
                    <a16:rowId xmlns:a16="http://schemas.microsoft.com/office/drawing/2014/main" val="10000"/>
                  </a:ext>
                </a:extLst>
              </a:tr>
            </a:tbl>
          </a:graphicData>
        </a:graphic>
      </p:graphicFrame>
      <p:cxnSp>
        <p:nvCxnSpPr>
          <p:cNvPr id="720" name="Google Shape;720;p101">
            <a:extLst>
              <a:ext uri="{C183D7F6-B498-43B3-948B-1728B52AA6E4}">
                <adec:decorative xmlns:adec="http://schemas.microsoft.com/office/drawing/2017/decorative" val="1"/>
              </a:ext>
            </a:extLst>
          </p:cNvPr>
          <p:cNvCxnSpPr/>
          <p:nvPr/>
        </p:nvCxnSpPr>
        <p:spPr>
          <a:xfrm rot="10800000" flipH="1">
            <a:off x="748800" y="3958300"/>
            <a:ext cx="7442700" cy="14700"/>
          </a:xfrm>
          <a:prstGeom prst="straightConnector1">
            <a:avLst/>
          </a:prstGeom>
          <a:noFill/>
          <a:ln w="38100" cap="flat" cmpd="sng">
            <a:solidFill>
              <a:srgbClr val="595959"/>
            </a:solidFill>
            <a:prstDash val="solid"/>
            <a:round/>
            <a:headEnd type="none" w="sm" len="sm"/>
            <a:tailEnd type="none" w="sm" len="sm"/>
          </a:ln>
        </p:spPr>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Google Shape;125;p28">
            <a:extLst>
              <a:ext uri="{FF2B5EF4-FFF2-40B4-BE49-F238E27FC236}">
                <a16:creationId xmlns:a16="http://schemas.microsoft.com/office/drawing/2014/main" id="{3710F818-48F8-4E71-8B0F-3640C4AF9503}"/>
              </a:ext>
            </a:extLst>
          </p:cNvPr>
          <p:cNvSpPr txBox="1">
            <a:spLocks noGrp="1"/>
          </p:cNvSpPr>
          <p:nvPr>
            <p:ph type="title"/>
          </p:nvPr>
        </p:nvSpPr>
        <p:spPr>
          <a:xfrm>
            <a:off x="311150" y="374162"/>
            <a:ext cx="8521700" cy="573088"/>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What you get out of today</a:t>
            </a:r>
            <a:endParaRPr dirty="0">
              <a:solidFill>
                <a:schemeClr val="accent1"/>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9" name="Google Shape;126;p28">
            <a:extLst>
              <a:ext uri="{FF2B5EF4-FFF2-40B4-BE49-F238E27FC236}">
                <a16:creationId xmlns:a16="http://schemas.microsoft.com/office/drawing/2014/main" id="{2AF093C3-F43E-4303-8857-08484DD8BE6A}"/>
              </a:ext>
            </a:extLst>
          </p:cNvPr>
          <p:cNvSpPr txBox="1">
            <a:spLocks noGrp="1"/>
          </p:cNvSpPr>
          <p:nvPr>
            <p:ph type="body" idx="1"/>
          </p:nvPr>
        </p:nvSpPr>
        <p:spPr>
          <a:xfrm>
            <a:off x="390580" y="1120391"/>
            <a:ext cx="7833996" cy="37713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800"/>
              <a:buFont typeface="Arial"/>
              <a:buNone/>
            </a:pPr>
            <a:r>
              <a:rPr lang="en-GB" sz="1800" dirty="0">
                <a:solidFill>
                  <a:srgbClr val="000000"/>
                </a:solidFill>
              </a:rPr>
              <a:t>By the end of this training you should:</a:t>
            </a:r>
            <a:endParaRPr sz="1800" dirty="0">
              <a:solidFill>
                <a:srgbClr val="000000"/>
              </a:solidFill>
            </a:endParaRPr>
          </a:p>
          <a:p>
            <a:pPr marL="0" lvl="0" indent="0" algn="l" rtl="0">
              <a:lnSpc>
                <a:spcPct val="115000"/>
              </a:lnSpc>
              <a:spcBef>
                <a:spcPts val="0"/>
              </a:spcBef>
              <a:spcAft>
                <a:spcPts val="0"/>
              </a:spcAft>
              <a:buClr>
                <a:schemeClr val="dk1"/>
              </a:buClr>
              <a:buSzPts val="1800"/>
              <a:buFont typeface="Arial"/>
              <a:buNone/>
            </a:pPr>
            <a:endParaRPr sz="1800" dirty="0">
              <a:solidFill>
                <a:srgbClr val="000000"/>
              </a:solidFill>
            </a:endParaRPr>
          </a:p>
          <a:p>
            <a:pPr marL="457200" lvl="0" indent="-342900" algn="l" rtl="0">
              <a:lnSpc>
                <a:spcPct val="115000"/>
              </a:lnSpc>
              <a:spcBef>
                <a:spcPts val="0"/>
              </a:spcBef>
              <a:spcAft>
                <a:spcPts val="0"/>
              </a:spcAft>
              <a:buClr>
                <a:schemeClr val="accent1"/>
              </a:buClr>
              <a:buSzPts val="1800"/>
              <a:buChar char="●"/>
            </a:pPr>
            <a:r>
              <a:rPr lang="en-GB" sz="1800" dirty="0">
                <a:solidFill>
                  <a:srgbClr val="000000"/>
                </a:solidFill>
              </a:rPr>
              <a:t>know the statutory guidance </a:t>
            </a:r>
          </a:p>
          <a:p>
            <a:pPr marL="457200" lvl="0" indent="-342900" algn="l" rtl="0">
              <a:lnSpc>
                <a:spcPct val="115000"/>
              </a:lnSpc>
              <a:spcBef>
                <a:spcPts val="0"/>
              </a:spcBef>
              <a:spcAft>
                <a:spcPts val="0"/>
              </a:spcAft>
              <a:buClr>
                <a:schemeClr val="accent1"/>
              </a:buClr>
              <a:buSzPts val="1800"/>
              <a:buChar char="●"/>
            </a:pPr>
            <a:r>
              <a:rPr lang="en-GB" sz="1800" dirty="0">
                <a:solidFill>
                  <a:srgbClr val="000000"/>
                </a:solidFill>
              </a:rPr>
              <a:t>know some of the ways you can teach the required knowledge</a:t>
            </a:r>
          </a:p>
          <a:p>
            <a:pPr marL="457200" lvl="0" indent="-342900" algn="l" rtl="0">
              <a:lnSpc>
                <a:spcPct val="115000"/>
              </a:lnSpc>
              <a:spcBef>
                <a:spcPts val="0"/>
              </a:spcBef>
              <a:spcAft>
                <a:spcPts val="0"/>
              </a:spcAft>
              <a:buClr>
                <a:schemeClr val="accent1"/>
              </a:buClr>
              <a:buSzPts val="1800"/>
              <a:buChar char="●"/>
            </a:pPr>
            <a:r>
              <a:rPr lang="en-GB" sz="1800" dirty="0">
                <a:solidFill>
                  <a:srgbClr val="000000"/>
                </a:solidFill>
              </a:rPr>
              <a:t>have strategies to deal with questions that come up in class</a:t>
            </a:r>
          </a:p>
          <a:p>
            <a:pPr marL="457200" lvl="0" indent="-342900" algn="l" rtl="0">
              <a:lnSpc>
                <a:spcPct val="115000"/>
              </a:lnSpc>
              <a:spcBef>
                <a:spcPts val="0"/>
              </a:spcBef>
              <a:spcAft>
                <a:spcPts val="0"/>
              </a:spcAft>
              <a:buClr>
                <a:schemeClr val="accent1"/>
              </a:buClr>
              <a:buSzPts val="1800"/>
              <a:buChar char="●"/>
            </a:pPr>
            <a:r>
              <a:rPr lang="en-GB" sz="1800" dirty="0">
                <a:solidFill>
                  <a:srgbClr val="000000"/>
                </a:solidFill>
              </a:rPr>
              <a:t>feel more confident teaching about the </a:t>
            </a:r>
            <a:r>
              <a:rPr lang="en-GB" sz="1800" b="1" dirty="0">
                <a:solidFill>
                  <a:srgbClr val="000000"/>
                </a:solidFill>
              </a:rPr>
              <a:t>changing adolescent body</a:t>
            </a:r>
          </a:p>
          <a:p>
            <a:pPr marL="0" lvl="0" indent="0" algn="l" rtl="0">
              <a:lnSpc>
                <a:spcPct val="115000"/>
              </a:lnSpc>
              <a:spcBef>
                <a:spcPts val="0"/>
              </a:spcBef>
              <a:spcAft>
                <a:spcPts val="0"/>
              </a:spcAft>
              <a:buSzPts val="1400"/>
              <a:buNone/>
            </a:pPr>
            <a:endParaRPr sz="1800" dirty="0">
              <a:solidFill>
                <a:srgbClr val="434343"/>
              </a:solidFill>
            </a:endParaRPr>
          </a:p>
          <a:p>
            <a:pPr marL="457200" lvl="0" indent="0" algn="l" rtl="0">
              <a:lnSpc>
                <a:spcPct val="115000"/>
              </a:lnSpc>
              <a:spcBef>
                <a:spcPts val="0"/>
              </a:spcBef>
              <a:spcAft>
                <a:spcPts val="0"/>
              </a:spcAft>
              <a:buSzPts val="1400"/>
              <a:buNone/>
            </a:pPr>
            <a:endParaRPr sz="1800" dirty="0"/>
          </a:p>
          <a:p>
            <a:pPr marL="0" lvl="0" indent="0" algn="l" rtl="0">
              <a:lnSpc>
                <a:spcPct val="115000"/>
              </a:lnSpc>
              <a:spcBef>
                <a:spcPts val="0"/>
              </a:spcBef>
              <a:spcAft>
                <a:spcPts val="0"/>
              </a:spcAft>
              <a:buSzPts val="1400"/>
              <a:buNone/>
            </a:pPr>
            <a:endParaRPr sz="1800" dirty="0"/>
          </a:p>
          <a:p>
            <a:pPr marL="0" lvl="0" indent="0" algn="l" rtl="0">
              <a:lnSpc>
                <a:spcPct val="115000"/>
              </a:lnSpc>
              <a:spcBef>
                <a:spcPts val="1600"/>
              </a:spcBef>
              <a:spcAft>
                <a:spcPts val="1600"/>
              </a:spcAft>
              <a:buSzPts val="1400"/>
              <a:buNone/>
            </a:pPr>
            <a:endParaRPr sz="1800" dirty="0"/>
          </a:p>
        </p:txBody>
      </p:sp>
      <p:sp>
        <p:nvSpPr>
          <p:cNvPr id="6" name="Google Shape;132;p29">
            <a:extLst>
              <a:ext uri="{FF2B5EF4-FFF2-40B4-BE49-F238E27FC236}">
                <a16:creationId xmlns:a16="http://schemas.microsoft.com/office/drawing/2014/main" id="{42F31481-9882-41FE-B2D3-35FC73F7D73F}"/>
              </a:ext>
            </a:extLst>
          </p:cNvPr>
          <p:cNvSpPr txBox="1">
            <a:spLocks noGrp="1"/>
          </p:cNvSpPr>
          <p:nvPr>
            <p:ph type="body" idx="2"/>
          </p:nvPr>
        </p:nvSpPr>
        <p:spPr>
          <a:xfrm>
            <a:off x="460500" y="3181600"/>
            <a:ext cx="7189800" cy="1831500"/>
          </a:xfrm>
          <a:prstGeom prst="rect">
            <a:avLst/>
          </a:prstGeom>
          <a:solidFill>
            <a:schemeClr val="accent5">
              <a:lumMod val="60000"/>
              <a:lumOff val="40000"/>
            </a:schemeClr>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400"/>
              <a:buNone/>
            </a:pPr>
            <a:r>
              <a:rPr lang="en-GB" sz="1600" b="1" dirty="0">
                <a:solidFill>
                  <a:schemeClr val="tx1"/>
                </a:solidFill>
              </a:rPr>
              <a:t>STATUTORY GUIDANCE</a:t>
            </a:r>
            <a:endParaRPr sz="1600" b="1" dirty="0">
              <a:solidFill>
                <a:schemeClr val="tx1"/>
              </a:solidFill>
            </a:endParaRPr>
          </a:p>
          <a:p>
            <a:pPr marL="0" lvl="0" indent="0" algn="l" rtl="0">
              <a:lnSpc>
                <a:spcPct val="115000"/>
              </a:lnSpc>
              <a:spcBef>
                <a:spcPts val="0"/>
              </a:spcBef>
              <a:spcAft>
                <a:spcPts val="0"/>
              </a:spcAft>
              <a:buSzPts val="1400"/>
              <a:buNone/>
            </a:pPr>
            <a:r>
              <a:rPr lang="en-GB" sz="1800" dirty="0">
                <a:solidFill>
                  <a:schemeClr val="tx1"/>
                </a:solidFill>
              </a:rPr>
              <a:t>Puberty including menstruation should be covered in Health Education and should, as far as possible, be addressed before onset. This should ensure male and female pupils are prepared for changes they and their peers will experience. (p31)</a:t>
            </a:r>
            <a:br>
              <a:rPr lang="en-GB" sz="1800" i="1" dirty="0"/>
            </a:br>
            <a:endParaRPr sz="1800" dirty="0"/>
          </a:p>
        </p:txBody>
      </p:sp>
      <p:sp>
        <p:nvSpPr>
          <p:cNvPr id="5" name="Slide Number Placeholder 4">
            <a:extLst>
              <a:ext uri="{FF2B5EF4-FFF2-40B4-BE49-F238E27FC236}">
                <a16:creationId xmlns:a16="http://schemas.microsoft.com/office/drawing/2014/main" id="{CE749294-A55D-4667-B7B9-DDDD037AE460}"/>
              </a:ext>
            </a:extLst>
          </p:cNvPr>
          <p:cNvSpPr>
            <a:spLocks noGrp="1"/>
          </p:cNvSpPr>
          <p:nvPr>
            <p:ph type="sldNum" idx="12"/>
          </p:nvPr>
        </p:nvSpPr>
        <p:spPr>
          <a:xfrm>
            <a:off x="8595300" y="4758692"/>
            <a:ext cx="548700" cy="393600"/>
          </a:xfrm>
        </p:spPr>
        <p:txBody>
          <a:bodyPr/>
          <a:lstStyle/>
          <a:p>
            <a:fld id="{00000000-1234-1234-1234-123412341234}" type="slidenum">
              <a:rPr lang="en-GB" smtClean="0"/>
              <a:pPr/>
              <a:t>4</a:t>
            </a:fld>
            <a:endParaRPr lang="en-GB" dirty="0"/>
          </a:p>
        </p:txBody>
      </p:sp>
    </p:spTree>
    <p:extLst>
      <p:ext uri="{BB962C8B-B14F-4D97-AF65-F5344CB8AC3E}">
        <p14:creationId xmlns:p14="http://schemas.microsoft.com/office/powerpoint/2010/main" val="24538490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Shape 145"/>
        <p:cNvGrpSpPr/>
        <p:nvPr/>
      </p:nvGrpSpPr>
      <p:grpSpPr>
        <a:xfrm>
          <a:off x="0" y="0"/>
          <a:ext cx="0" cy="0"/>
          <a:chOff x="0" y="0"/>
          <a:chExt cx="0" cy="0"/>
        </a:xfrm>
      </p:grpSpPr>
      <p:grpSp>
        <p:nvGrpSpPr>
          <p:cNvPr id="89" name="Group 88">
            <a:extLst>
              <a:ext uri="{FF2B5EF4-FFF2-40B4-BE49-F238E27FC236}">
                <a16:creationId xmlns:a16="http://schemas.microsoft.com/office/drawing/2014/main" id="{2A83B46E-4B9D-41E7-AEA4-D49D0E7D87A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6350"/>
            <a:ext cx="9144001" cy="5149850"/>
            <a:chOff x="0" y="-8467"/>
            <a:chExt cx="12192000" cy="6866467"/>
          </a:xfrm>
        </p:grpSpPr>
        <p:cxnSp>
          <p:nvCxnSpPr>
            <p:cNvPr id="90" name="Straight Connector 89">
              <a:extLst>
                <a:ext uri="{FF2B5EF4-FFF2-40B4-BE49-F238E27FC236}">
                  <a16:creationId xmlns:a16="http://schemas.microsoft.com/office/drawing/2014/main" id="{396A8005-E9F4-4EB9-8920-B40570B4AAB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1" name="Straight Connector 90">
              <a:extLst>
                <a:ext uri="{FF2B5EF4-FFF2-40B4-BE49-F238E27FC236}">
                  <a16:creationId xmlns:a16="http://schemas.microsoft.com/office/drawing/2014/main" id="{90635935-0E19-45AE-833C-28B82B087FE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92" name="Rectangle 23">
              <a:extLst>
                <a:ext uri="{FF2B5EF4-FFF2-40B4-BE49-F238E27FC236}">
                  <a16:creationId xmlns:a16="http://schemas.microsoft.com/office/drawing/2014/main" id="{3F51BFFB-86E2-4C0F-A3E6-9EB854CA43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93" name="Rectangle 25">
              <a:extLst>
                <a:ext uri="{FF2B5EF4-FFF2-40B4-BE49-F238E27FC236}">
                  <a16:creationId xmlns:a16="http://schemas.microsoft.com/office/drawing/2014/main" id="{BC377650-A34B-4F5C-9CF6-357C1AE1AA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4" name="Isosceles Triangle 93">
              <a:extLst>
                <a:ext uri="{FF2B5EF4-FFF2-40B4-BE49-F238E27FC236}">
                  <a16:creationId xmlns:a16="http://schemas.microsoft.com/office/drawing/2014/main" id="{8EDFD6E0-0A92-4B6A-8B1C-6DD83E6294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95" name="Rectangle 27">
              <a:extLst>
                <a:ext uri="{FF2B5EF4-FFF2-40B4-BE49-F238E27FC236}">
                  <a16:creationId xmlns:a16="http://schemas.microsoft.com/office/drawing/2014/main" id="{A1D08E0A-48F2-475F-933A-7D65C5B04F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6" name="Rectangle 28">
              <a:extLst>
                <a:ext uri="{FF2B5EF4-FFF2-40B4-BE49-F238E27FC236}">
                  <a16:creationId xmlns:a16="http://schemas.microsoft.com/office/drawing/2014/main" id="{43F7D684-BFDD-4685-8195-32F1ABE315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7" name="Rectangle 29">
              <a:extLst>
                <a:ext uri="{FF2B5EF4-FFF2-40B4-BE49-F238E27FC236}">
                  <a16:creationId xmlns:a16="http://schemas.microsoft.com/office/drawing/2014/main" id="{4A0E8712-3D59-4F13-9FD3-F8889E3C54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8" name="Isosceles Triangle 97">
              <a:extLst>
                <a:ext uri="{FF2B5EF4-FFF2-40B4-BE49-F238E27FC236}">
                  <a16:creationId xmlns:a16="http://schemas.microsoft.com/office/drawing/2014/main" id="{D99F7967-C64D-482A-A1B6-896D7EC227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99" name="Isosceles Triangle 98">
              <a:extLst>
                <a:ext uri="{FF2B5EF4-FFF2-40B4-BE49-F238E27FC236}">
                  <a16:creationId xmlns:a16="http://schemas.microsoft.com/office/drawing/2014/main" id="{7CE53433-52BD-4F44-80A5-B57F4B53A9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101" name="Rectangle 100">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03" name="Rectangle 102">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5" name="Straight Connector 104">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965032" y="0"/>
            <a:ext cx="914400" cy="51435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07" name="Straight Connector 106">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599781" y="2761059"/>
            <a:ext cx="3572669" cy="2382441"/>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09"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93473" y="-6350"/>
            <a:ext cx="2255512" cy="5149850"/>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1"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09947" y="-6350"/>
            <a:ext cx="1941419" cy="5149850"/>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3" name="Isosceles Triangle 112">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06616" y="2286000"/>
            <a:ext cx="2444750" cy="28575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5"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08241" y="-6350"/>
            <a:ext cx="2140744" cy="514985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7" name="Isosceles Triangle 116">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86115" y="2692400"/>
            <a:ext cx="1362870" cy="2451100"/>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9" name="Freeform: Shape 118">
            <a:extLst>
              <a:ext uri="{FF2B5EF4-FFF2-40B4-BE49-F238E27FC236}">
                <a16:creationId xmlns:a16="http://schemas.microsoft.com/office/drawing/2014/main" id="{142BFA2A-77A0-4F60-A32A-685681C84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11615" y="-6350"/>
            <a:ext cx="5332385" cy="5149850"/>
          </a:xfrm>
          <a:custGeom>
            <a:avLst/>
            <a:gdLst>
              <a:gd name="connsiteX0" fmla="*/ 0 w 7109846"/>
              <a:gd name="connsiteY0" fmla="*/ 0 h 6866467"/>
              <a:gd name="connsiteX1" fmla="*/ 1249825 w 7109846"/>
              <a:gd name="connsiteY1" fmla="*/ 0 h 6866467"/>
              <a:gd name="connsiteX2" fmla="*/ 1249825 w 7109846"/>
              <a:gd name="connsiteY2" fmla="*/ 8467 h 6866467"/>
              <a:gd name="connsiteX3" fmla="*/ 7109846 w 7109846"/>
              <a:gd name="connsiteY3" fmla="*/ 8467 h 6866467"/>
              <a:gd name="connsiteX4" fmla="*/ 7109846 w 7109846"/>
              <a:gd name="connsiteY4" fmla="*/ 6866467 h 6866467"/>
              <a:gd name="connsiteX5" fmla="*/ 1249825 w 7109846"/>
              <a:gd name="connsiteY5" fmla="*/ 6866467 h 6866467"/>
              <a:gd name="connsiteX6" fmla="*/ 1109382 w 7109846"/>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09846" h="6866467">
                <a:moveTo>
                  <a:pt x="0" y="0"/>
                </a:moveTo>
                <a:lnTo>
                  <a:pt x="1249825" y="0"/>
                </a:lnTo>
                <a:lnTo>
                  <a:pt x="1249825" y="8467"/>
                </a:lnTo>
                <a:lnTo>
                  <a:pt x="7109846" y="8467"/>
                </a:lnTo>
                <a:lnTo>
                  <a:pt x="7109846" y="6866467"/>
                </a:lnTo>
                <a:lnTo>
                  <a:pt x="1249825" y="6866467"/>
                </a:lnTo>
                <a:lnTo>
                  <a:pt x="1109382" y="6866467"/>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6" name="Google Shape;146;p31"/>
          <p:cNvSpPr txBox="1">
            <a:spLocks noGrp="1"/>
          </p:cNvSpPr>
          <p:nvPr>
            <p:ph type="title"/>
          </p:nvPr>
        </p:nvSpPr>
        <p:spPr>
          <a:xfrm>
            <a:off x="508000" y="457199"/>
            <a:ext cx="2882531" cy="4159250"/>
          </a:xfrm>
          <a:prstGeom prst="rect">
            <a:avLst/>
          </a:prstGeom>
        </p:spPr>
        <p:txBody>
          <a:bodyPr spcFirstLastPara="1" vert="horz" lIns="91440" tIns="45720" rIns="91440" bIns="45720" rtlCol="0" anchor="ctr" anchorCtr="0">
            <a:normAutofit/>
          </a:bodyPr>
          <a:lstStyle/>
          <a:p>
            <a:pPr marL="0" lvl="0" indent="0" defTabSz="457200">
              <a:spcBef>
                <a:spcPct val="0"/>
              </a:spcBef>
              <a:spcAft>
                <a:spcPts val="0"/>
              </a:spcAft>
              <a:buSzPts val="2800"/>
            </a:pPr>
            <a:r>
              <a:rPr lang="en-US" sz="3600">
                <a:solidFill>
                  <a:schemeClr val="tx1">
                    <a:lumMod val="85000"/>
                    <a:lumOff val="15000"/>
                  </a:schemeClr>
                </a:solidFill>
              </a:rPr>
              <a:t>Closely related topics</a:t>
            </a:r>
          </a:p>
        </p:txBody>
      </p:sp>
      <p:sp>
        <p:nvSpPr>
          <p:cNvPr id="148" name="Google Shape;148;p31"/>
          <p:cNvSpPr txBox="1">
            <a:spLocks noGrp="1"/>
          </p:cNvSpPr>
          <p:nvPr>
            <p:ph type="sldNum" idx="12"/>
          </p:nvPr>
        </p:nvSpPr>
        <p:spPr>
          <a:xfrm>
            <a:off x="6442997" y="4531021"/>
            <a:ext cx="512504" cy="273844"/>
          </a:xfrm>
          <a:prstGeom prst="rect">
            <a:avLst/>
          </a:prstGeom>
        </p:spPr>
        <p:txBody>
          <a:bodyPr spcFirstLastPara="1" vert="horz" lIns="91440" tIns="45720" rIns="91440" bIns="45720" rtlCol="0" anchor="ctr" anchorCtr="0">
            <a:normAutofit/>
          </a:bodyPr>
          <a:lstStyle/>
          <a:p>
            <a:pPr lvl="0" indent="0" defTabSz="457200">
              <a:lnSpc>
                <a:spcPct val="90000"/>
              </a:lnSpc>
              <a:spcBef>
                <a:spcPts val="0"/>
              </a:spcBef>
              <a:spcAft>
                <a:spcPts val="600"/>
              </a:spcAft>
              <a:buSzPts val="1000"/>
              <a:buNone/>
            </a:pPr>
            <a:fld id="{00000000-1234-1234-1234-123412341234}" type="slidenum">
              <a:rPr lang="en-US" sz="700" kern="1200">
                <a:solidFill>
                  <a:srgbClr val="FFFFFF"/>
                </a:solidFill>
                <a:latin typeface="+mn-lt"/>
                <a:ea typeface="+mn-ea"/>
                <a:cs typeface="+mn-cs"/>
              </a:rPr>
              <a:pPr lvl="0" indent="0" defTabSz="457200">
                <a:lnSpc>
                  <a:spcPct val="90000"/>
                </a:lnSpc>
                <a:spcBef>
                  <a:spcPts val="0"/>
                </a:spcBef>
                <a:spcAft>
                  <a:spcPts val="600"/>
                </a:spcAft>
                <a:buSzPts val="1000"/>
                <a:buNone/>
              </a:pPr>
              <a:t>5</a:t>
            </a:fld>
            <a:endParaRPr lang="en-US" sz="700" kern="1200">
              <a:solidFill>
                <a:srgbClr val="FFFFFF"/>
              </a:solidFill>
              <a:latin typeface="+mn-lt"/>
              <a:ea typeface="+mn-ea"/>
              <a:cs typeface="+mn-cs"/>
            </a:endParaRPr>
          </a:p>
        </p:txBody>
      </p:sp>
      <p:sp>
        <p:nvSpPr>
          <p:cNvPr id="147" name="Google Shape;147;p31"/>
          <p:cNvSpPr txBox="1">
            <a:spLocks noGrp="1"/>
          </p:cNvSpPr>
          <p:nvPr>
            <p:ph type="body" idx="1"/>
          </p:nvPr>
        </p:nvSpPr>
        <p:spPr>
          <a:xfrm>
            <a:off x="4587063" y="457200"/>
            <a:ext cx="4133472" cy="4159250"/>
          </a:xfrm>
          <a:prstGeom prst="rect">
            <a:avLst/>
          </a:prstGeom>
        </p:spPr>
        <p:txBody>
          <a:bodyPr spcFirstLastPara="1" vert="horz" lIns="91440" tIns="45720" rIns="91440" bIns="45720" rtlCol="0" anchor="ctr" anchorCtr="0">
            <a:normAutofit/>
          </a:bodyPr>
          <a:lstStyle/>
          <a:p>
            <a:pPr marL="0" lvl="0" indent="0" defTabSz="457200">
              <a:spcBef>
                <a:spcPts val="1000"/>
              </a:spcBef>
              <a:buSzPct val="80000"/>
              <a:buFont typeface="Wingdings 3" charset="2"/>
              <a:buChar char=""/>
            </a:pPr>
            <a:r>
              <a:rPr lang="en-US">
                <a:solidFill>
                  <a:srgbClr val="FFFFFF"/>
                </a:solidFill>
              </a:rPr>
              <a:t>Changing adolescent body is closely related to the science curriculum as well as topics such as:</a:t>
            </a:r>
          </a:p>
          <a:p>
            <a:pPr marL="457200" lvl="0" indent="-342900" defTabSz="457200">
              <a:spcBef>
                <a:spcPts val="1000"/>
              </a:spcBef>
              <a:buSzPct val="80000"/>
              <a:buFont typeface="Wingdings 3" charset="2"/>
              <a:buChar char=""/>
            </a:pPr>
            <a:r>
              <a:rPr lang="en-US">
                <a:solidFill>
                  <a:srgbClr val="FFFFFF"/>
                </a:solidFill>
              </a:rPr>
              <a:t>Health and prevention</a:t>
            </a:r>
          </a:p>
          <a:p>
            <a:pPr marL="457200" lvl="0" indent="-342900" defTabSz="457200">
              <a:spcBef>
                <a:spcPts val="1000"/>
              </a:spcBef>
              <a:buSzPct val="80000"/>
              <a:buFont typeface="Wingdings 3" charset="2"/>
              <a:buChar char=""/>
            </a:pPr>
            <a:r>
              <a:rPr lang="en-US">
                <a:solidFill>
                  <a:srgbClr val="FFFFFF"/>
                </a:solidFill>
              </a:rPr>
              <a:t>Physical health and fitness </a:t>
            </a:r>
          </a:p>
          <a:p>
            <a:pPr marL="457200" lvl="0" indent="-342900" defTabSz="457200">
              <a:spcBef>
                <a:spcPts val="1000"/>
              </a:spcBef>
              <a:buSzPct val="80000"/>
              <a:buFont typeface="Wingdings 3" charset="2"/>
              <a:buChar char=""/>
            </a:pPr>
            <a:r>
              <a:rPr lang="en-US">
                <a:solidFill>
                  <a:srgbClr val="FFFFFF"/>
                </a:solidFill>
              </a:rPr>
              <a:t>Healthy eating</a:t>
            </a:r>
          </a:p>
          <a:p>
            <a:pPr marL="457200" lvl="0" indent="-342900" defTabSz="457200">
              <a:spcBef>
                <a:spcPts val="1000"/>
              </a:spcBef>
              <a:buSzPct val="80000"/>
              <a:buFont typeface="Wingdings 3" charset="2"/>
              <a:buChar char=""/>
            </a:pPr>
            <a:r>
              <a:rPr lang="en-US">
                <a:solidFill>
                  <a:srgbClr val="FFFFFF"/>
                </a:solidFill>
              </a:rPr>
              <a:t>Mental wellbeing</a:t>
            </a:r>
          </a:p>
          <a:p>
            <a:pPr marL="457200" lvl="0" indent="-342900" defTabSz="457200">
              <a:spcBef>
                <a:spcPts val="1000"/>
              </a:spcBef>
              <a:buSzPct val="80000"/>
              <a:buFont typeface="Wingdings 3" charset="2"/>
              <a:buChar char=""/>
            </a:pPr>
            <a:r>
              <a:rPr lang="en-US">
                <a:solidFill>
                  <a:srgbClr val="FFFFFF"/>
                </a:solidFill>
              </a:rPr>
              <a:t>Intimate and sexual relationships, including sexual health (secondary)</a:t>
            </a:r>
          </a:p>
          <a:p>
            <a:pPr marL="0" lvl="0" indent="0" defTabSz="457200">
              <a:spcBef>
                <a:spcPts val="1000"/>
              </a:spcBef>
              <a:buSzPct val="80000"/>
              <a:buFont typeface="Wingdings 3" charset="2"/>
              <a:buChar char=""/>
            </a:pPr>
            <a:r>
              <a:rPr lang="en-US">
                <a:solidFill>
                  <a:srgbClr val="FFFFFF"/>
                </a:solidFill>
              </a:rPr>
              <a:t>Therefore you should: </a:t>
            </a:r>
          </a:p>
          <a:p>
            <a:pPr marL="457200" lvl="0" indent="-342900" defTabSz="457200">
              <a:spcBef>
                <a:spcPts val="1000"/>
              </a:spcBef>
              <a:buSzPct val="80000"/>
              <a:buFont typeface="Wingdings 3" charset="2"/>
              <a:buChar char=""/>
            </a:pPr>
            <a:r>
              <a:rPr lang="en-US" b="1">
                <a:solidFill>
                  <a:srgbClr val="FFFFFF"/>
                </a:solidFill>
              </a:rPr>
              <a:t>consider</a:t>
            </a:r>
            <a:r>
              <a:rPr lang="en-US">
                <a:solidFill>
                  <a:srgbClr val="FFFFFF"/>
                </a:solidFill>
              </a:rPr>
              <a:t> </a:t>
            </a:r>
            <a:r>
              <a:rPr lang="en-US" b="1">
                <a:solidFill>
                  <a:srgbClr val="FFFFFF"/>
                </a:solidFill>
              </a:rPr>
              <a:t>thematic links </a:t>
            </a:r>
            <a:r>
              <a:rPr lang="en-US">
                <a:solidFill>
                  <a:srgbClr val="FFFFFF"/>
                </a:solidFill>
              </a:rPr>
              <a:t>across key topics and the whole school when planning and delivering lessons</a:t>
            </a:r>
          </a:p>
          <a:p>
            <a:pPr marL="457200" lvl="0" indent="-342900" defTabSz="457200">
              <a:spcBef>
                <a:spcPts val="1000"/>
              </a:spcBef>
              <a:buSzPct val="80000"/>
              <a:buFont typeface="Wingdings 3" charset="2"/>
              <a:buChar char=""/>
            </a:pPr>
            <a:r>
              <a:rPr lang="en-US">
                <a:solidFill>
                  <a:srgbClr val="FFFFFF"/>
                </a:solidFill>
              </a:rPr>
              <a:t>find ways to </a:t>
            </a:r>
            <a:r>
              <a:rPr lang="en-US" b="1">
                <a:solidFill>
                  <a:srgbClr val="FFFFFF"/>
                </a:solidFill>
              </a:rPr>
              <a:t>link knowledge and vocabulary </a:t>
            </a:r>
            <a:r>
              <a:rPr lang="en-US">
                <a:solidFill>
                  <a:srgbClr val="FFFFFF"/>
                </a:solidFill>
              </a:rPr>
              <a:t>across topics</a:t>
            </a:r>
          </a:p>
          <a:p>
            <a:pPr marL="0" lvl="0" indent="0" defTabSz="457200">
              <a:spcBef>
                <a:spcPts val="1000"/>
              </a:spcBef>
              <a:buSzPct val="80000"/>
              <a:buFont typeface="Wingdings 3" charset="2"/>
              <a:buChar char=""/>
            </a:pPr>
            <a:endParaRPr lang="en-US">
              <a:solidFill>
                <a:srgbClr val="FFFFFF"/>
              </a:solidFill>
            </a:endParaRPr>
          </a:p>
        </p:txBody>
      </p:sp>
    </p:spTree>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Google Shape;160;p33"/>
          <p:cNvSpPr txBox="1">
            <a:spLocks noGrp="1"/>
          </p:cNvSpPr>
          <p:nvPr>
            <p:ph type="title"/>
          </p:nvPr>
        </p:nvSpPr>
        <p:spPr>
          <a:xfrm>
            <a:off x="28056" y="0"/>
            <a:ext cx="2123473"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sz="2000" dirty="0">
                <a:solidFill>
                  <a:schemeClr val="accent1"/>
                </a:solidFill>
              </a:rPr>
              <a:t>Teaching groups</a:t>
            </a:r>
            <a:endParaRPr sz="2000" dirty="0">
              <a:solidFill>
                <a:schemeClr val="accent1"/>
              </a:solidFill>
            </a:endParaRPr>
          </a:p>
        </p:txBody>
      </p:sp>
      <p:sp>
        <p:nvSpPr>
          <p:cNvPr id="162" name="Google Shape;162;p33"/>
          <p:cNvSpPr txBox="1">
            <a:spLocks noGrp="1"/>
          </p:cNvSpPr>
          <p:nvPr>
            <p:ph type="sldNum" idx="12"/>
          </p:nvPr>
        </p:nvSpPr>
        <p:spPr>
          <a:xfrm>
            <a:off x="8772000" y="4806900"/>
            <a:ext cx="3720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6</a:t>
            </a:fld>
            <a:endParaRPr dirty="0"/>
          </a:p>
        </p:txBody>
      </p:sp>
      <p:sp>
        <p:nvSpPr>
          <p:cNvPr id="163" name="Google Shape;163;p33"/>
          <p:cNvSpPr txBox="1"/>
          <p:nvPr/>
        </p:nvSpPr>
        <p:spPr>
          <a:xfrm>
            <a:off x="270000" y="4031260"/>
            <a:ext cx="8410800" cy="997725"/>
          </a:xfrm>
          <a:prstGeom prst="rect">
            <a:avLst/>
          </a:prstGeom>
          <a:solidFill>
            <a:schemeClr val="accent5">
              <a:lumMod val="60000"/>
              <a:lumOff val="40000"/>
            </a:schemeClr>
          </a:solid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1100" b="1" dirty="0">
                <a:solidFill>
                  <a:schemeClr val="tx1"/>
                </a:solidFill>
              </a:rPr>
              <a:t>STATUTORY GUIDANCE</a:t>
            </a:r>
            <a:endParaRPr sz="1100" b="1" dirty="0">
              <a:solidFill>
                <a:schemeClr val="tx1"/>
              </a:solidFill>
            </a:endParaRPr>
          </a:p>
          <a:p>
            <a:pPr marL="0" lvl="0" indent="0" algn="l" rtl="0">
              <a:spcBef>
                <a:spcPts val="0"/>
              </a:spcBef>
              <a:spcAft>
                <a:spcPts val="0"/>
              </a:spcAft>
              <a:buNone/>
            </a:pPr>
            <a:r>
              <a:rPr lang="en-GB" sz="1100" dirty="0">
                <a:solidFill>
                  <a:schemeClr val="tx1"/>
                </a:solidFill>
              </a:rPr>
              <a:t>Schools should consider what they can do to foster healthy and respectful peer-to-peer communication and behaviour between boys and girls, and provide an environment, which challenges perceived limits on pupils based on their gender or any other characteristic, including through these subjects and as part</a:t>
            </a:r>
            <a:endParaRPr sz="1100" dirty="0">
              <a:solidFill>
                <a:schemeClr val="tx1"/>
              </a:solidFill>
            </a:endParaRPr>
          </a:p>
          <a:p>
            <a:pPr marL="0" lvl="0" indent="0" algn="l" rtl="0">
              <a:spcBef>
                <a:spcPts val="0"/>
              </a:spcBef>
              <a:spcAft>
                <a:spcPts val="0"/>
              </a:spcAft>
              <a:buNone/>
            </a:pPr>
            <a:r>
              <a:rPr lang="en-GB" sz="1100" dirty="0">
                <a:solidFill>
                  <a:schemeClr val="tx1"/>
                </a:solidFill>
              </a:rPr>
              <a:t>of a whole-school approach. (p14)</a:t>
            </a:r>
            <a:endParaRPr sz="1100" dirty="0">
              <a:solidFill>
                <a:schemeClr val="tx1"/>
              </a:solidFill>
            </a:endParaRPr>
          </a:p>
        </p:txBody>
      </p:sp>
      <p:sp>
        <p:nvSpPr>
          <p:cNvPr id="2" name="Speech Bubble: Oval 1">
            <a:extLst>
              <a:ext uri="{FF2B5EF4-FFF2-40B4-BE49-F238E27FC236}">
                <a16:creationId xmlns:a16="http://schemas.microsoft.com/office/drawing/2014/main" id="{DE738132-4693-4C91-82C0-47C2E43A5E41}"/>
              </a:ext>
            </a:extLst>
          </p:cNvPr>
          <p:cNvSpPr/>
          <p:nvPr/>
        </p:nvSpPr>
        <p:spPr>
          <a:xfrm>
            <a:off x="5158517" y="0"/>
            <a:ext cx="3957427" cy="3957423"/>
          </a:xfrm>
          <a:prstGeom prst="wedgeEllipseCallout">
            <a:avLst>
              <a:gd name="adj1" fmla="val -14026"/>
              <a:gd name="adj2" fmla="val 47341"/>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342900">
              <a:lnSpc>
                <a:spcPct val="115000"/>
              </a:lnSpc>
              <a:buClr>
                <a:srgbClr val="5FCBEF"/>
              </a:buClr>
              <a:buSzPts val="1400"/>
            </a:pPr>
            <a:r>
              <a:rPr lang="en-GB" b="1" kern="1200" dirty="0">
                <a:solidFill>
                  <a:prstClr val="black"/>
                </a:solidFill>
              </a:rPr>
              <a:t>Avoid segregating by gender</a:t>
            </a:r>
            <a:r>
              <a:rPr lang="en-GB" kern="1200" dirty="0">
                <a:solidFill>
                  <a:prstClr val="black"/>
                </a:solidFill>
              </a:rPr>
              <a:t> unless there is a clear rationale for doing so in order to meet the needs of pupils (e.g. giving girls a chance to ask questions about menstruation in a female-only environment). </a:t>
            </a:r>
          </a:p>
          <a:p>
            <a:pPr lvl="0" algn="ctr" defTabSz="342900">
              <a:lnSpc>
                <a:spcPct val="115000"/>
              </a:lnSpc>
              <a:spcBef>
                <a:spcPts val="1600"/>
              </a:spcBef>
              <a:buClr>
                <a:srgbClr val="5FCBEF"/>
              </a:buClr>
              <a:buSzPts val="1400"/>
            </a:pPr>
            <a:r>
              <a:rPr lang="en-GB" kern="1200" dirty="0">
                <a:solidFill>
                  <a:prstClr val="black"/>
                </a:solidFill>
              </a:rPr>
              <a:t>Ensure pupils have </a:t>
            </a:r>
            <a:r>
              <a:rPr lang="en-GB" b="1" kern="1200" dirty="0">
                <a:solidFill>
                  <a:prstClr val="black"/>
                </a:solidFill>
              </a:rPr>
              <a:t>opportunities to ask teachers questions in small groups </a:t>
            </a:r>
            <a:r>
              <a:rPr lang="en-GB" kern="1200" dirty="0">
                <a:solidFill>
                  <a:prstClr val="black"/>
                </a:solidFill>
              </a:rPr>
              <a:t>or individually if they have personal concerns about topics. </a:t>
            </a:r>
          </a:p>
        </p:txBody>
      </p:sp>
      <p:sp>
        <p:nvSpPr>
          <p:cNvPr id="7" name="Speech Bubble: Oval 6">
            <a:extLst>
              <a:ext uri="{FF2B5EF4-FFF2-40B4-BE49-F238E27FC236}">
                <a16:creationId xmlns:a16="http://schemas.microsoft.com/office/drawing/2014/main" id="{685DE3C6-1580-459F-934F-080D95F419A9}"/>
              </a:ext>
            </a:extLst>
          </p:cNvPr>
          <p:cNvSpPr/>
          <p:nvPr/>
        </p:nvSpPr>
        <p:spPr>
          <a:xfrm>
            <a:off x="0" y="572700"/>
            <a:ext cx="2735516" cy="3458775"/>
          </a:xfrm>
          <a:prstGeom prst="wedgeEllipseCallout">
            <a:avLst>
              <a:gd name="adj1" fmla="val 11140"/>
              <a:gd name="adj2" fmla="val 48623"/>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dk1"/>
                </a:solidFill>
              </a:rPr>
              <a:t>Primary schools are enabled and encouraged to cover LGBT (lesbian, gay, bisexual and transgender) content if they consider it age appropriate to do so ensuring this is not one-off teaching and that inclusive language is used.</a:t>
            </a:r>
          </a:p>
          <a:p>
            <a:pPr algn="ctr"/>
            <a:endParaRPr lang="en-GB" dirty="0"/>
          </a:p>
        </p:txBody>
      </p:sp>
      <p:sp>
        <p:nvSpPr>
          <p:cNvPr id="3" name="Speech Bubble: Oval 2">
            <a:extLst>
              <a:ext uri="{FF2B5EF4-FFF2-40B4-BE49-F238E27FC236}">
                <a16:creationId xmlns:a16="http://schemas.microsoft.com/office/drawing/2014/main" id="{44945624-B5F6-4C96-A1C4-C47D06134CAA}"/>
              </a:ext>
            </a:extLst>
          </p:cNvPr>
          <p:cNvSpPr/>
          <p:nvPr/>
        </p:nvSpPr>
        <p:spPr>
          <a:xfrm>
            <a:off x="2936613" y="376517"/>
            <a:ext cx="2097742" cy="2735516"/>
          </a:xfrm>
          <a:prstGeom prst="wedgeEllipseCallout">
            <a:avLst>
              <a:gd name="adj1" fmla="val -52701"/>
              <a:gd name="adj2" fmla="val 36376"/>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a:outerShdw blurRad="50800" dist="50800" dir="5400000" algn="ctr" rotWithShape="0">
              <a:schemeClr val="accent4"/>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As a staff, do we have a shared understanding of what we feel is ‘appropriate’? Does this align with guidance?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Google Shape;168;p34"/>
          <p:cNvSpPr txBox="1">
            <a:spLocks noGrp="1"/>
          </p:cNvSpPr>
          <p:nvPr>
            <p:ph type="title"/>
          </p:nvPr>
        </p:nvSpPr>
        <p:spPr>
          <a:xfrm>
            <a:off x="270000" y="216425"/>
            <a:ext cx="5865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Faith backgrounds</a:t>
            </a:r>
            <a:endParaRPr dirty="0"/>
          </a:p>
          <a:p>
            <a:pPr marL="0" lvl="0" indent="0" algn="l" rtl="0">
              <a:spcBef>
                <a:spcPts val="0"/>
              </a:spcBef>
              <a:spcAft>
                <a:spcPts val="0"/>
              </a:spcAft>
              <a:buNone/>
            </a:pPr>
            <a:endParaRPr dirty="0">
              <a:solidFill>
                <a:srgbClr val="073763"/>
              </a:solidFill>
            </a:endParaRPr>
          </a:p>
        </p:txBody>
      </p:sp>
      <p:sp>
        <p:nvSpPr>
          <p:cNvPr id="169" name="Google Shape;169;p34"/>
          <p:cNvSpPr txBox="1">
            <a:spLocks noGrp="1"/>
          </p:cNvSpPr>
          <p:nvPr>
            <p:ph type="body" idx="1"/>
          </p:nvPr>
        </p:nvSpPr>
        <p:spPr>
          <a:xfrm>
            <a:off x="270000" y="914400"/>
            <a:ext cx="7964700" cy="4032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All schools must: </a:t>
            </a:r>
            <a:endParaRPr sz="1800" dirty="0"/>
          </a:p>
          <a:p>
            <a:pPr marL="457200" lvl="0" indent="-342900" algn="l" rtl="0">
              <a:spcBef>
                <a:spcPts val="1600"/>
              </a:spcBef>
              <a:spcAft>
                <a:spcPts val="0"/>
              </a:spcAft>
              <a:buSzPts val="1800"/>
              <a:buChar char="●"/>
            </a:pPr>
            <a:r>
              <a:rPr lang="en-GB" sz="1800" dirty="0"/>
              <a:t>ensure faith/religious background of pupils are taken into account when planning teaching, so that topics are appropriately handled</a:t>
            </a:r>
            <a:endParaRPr sz="1800" dirty="0"/>
          </a:p>
          <a:p>
            <a:pPr marL="457200" lvl="0" indent="-342900" algn="l" rtl="0">
              <a:spcBef>
                <a:spcPts val="0"/>
              </a:spcBef>
              <a:spcAft>
                <a:spcPts val="0"/>
              </a:spcAft>
              <a:buSzPts val="1800"/>
              <a:buChar char="●"/>
            </a:pPr>
            <a:r>
              <a:rPr lang="en-GB" sz="1800" dirty="0"/>
              <a:t>comply with the Equality Act 2010, under which religion and belief are among the protected characteristics</a:t>
            </a:r>
            <a:endParaRPr sz="1800" dirty="0"/>
          </a:p>
          <a:p>
            <a:pPr marL="0" lvl="0" indent="0" algn="l" rtl="0">
              <a:spcBef>
                <a:spcPts val="1600"/>
              </a:spcBef>
              <a:spcAft>
                <a:spcPts val="1600"/>
              </a:spcAft>
              <a:buNone/>
            </a:pPr>
            <a:endParaRPr sz="1800" dirty="0"/>
          </a:p>
        </p:txBody>
      </p:sp>
      <p:sp>
        <p:nvSpPr>
          <p:cNvPr id="170" name="Google Shape;170;p34"/>
          <p:cNvSpPr txBox="1">
            <a:spLocks noGrp="1"/>
          </p:cNvSpPr>
          <p:nvPr>
            <p:ph type="body" idx="1"/>
          </p:nvPr>
        </p:nvSpPr>
        <p:spPr>
          <a:xfrm>
            <a:off x="270000" y="3012900"/>
            <a:ext cx="7964700" cy="1734946"/>
          </a:xfrm>
          <a:prstGeom prst="rect">
            <a:avLst/>
          </a:prstGeom>
          <a:solidFill>
            <a:schemeClr val="accent5">
              <a:lumMod val="50000"/>
              <a:lumOff val="50000"/>
            </a:schemeClr>
          </a:solid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1600" b="1" dirty="0"/>
              <a:t>STATUTORY GUIDANCE</a:t>
            </a:r>
            <a:br>
              <a:rPr lang="en-GB" sz="1600" b="1" dirty="0"/>
            </a:br>
            <a:r>
              <a:rPr lang="en-GB" sz="1800" dirty="0"/>
              <a:t>In all schools, when teaching these subjects, the religious background of all pupils must be taken into account when planning teaching, so that the topics that are included in the core content in this guidance [the statutory guidance] are appropriately handled. (p12)</a:t>
            </a: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171" name="Google Shape;171;p34"/>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7</a:t>
            </a:fld>
            <a:endParaRPr dirty="0"/>
          </a:p>
        </p:txBody>
      </p:sp>
      <p:sp>
        <p:nvSpPr>
          <p:cNvPr id="2" name="Speech Bubble: Oval 1">
            <a:extLst>
              <a:ext uri="{FF2B5EF4-FFF2-40B4-BE49-F238E27FC236}">
                <a16:creationId xmlns:a16="http://schemas.microsoft.com/office/drawing/2014/main" id="{8395B5AF-2435-4A61-9744-C812737AE35A}"/>
              </a:ext>
            </a:extLst>
          </p:cNvPr>
          <p:cNvSpPr/>
          <p:nvPr/>
        </p:nvSpPr>
        <p:spPr>
          <a:xfrm>
            <a:off x="5724605" y="115261"/>
            <a:ext cx="3149395" cy="1283233"/>
          </a:xfrm>
          <a:prstGeom prst="wedgeEllipseCallout">
            <a:avLst>
              <a:gd name="adj1" fmla="val -49379"/>
              <a:gd name="adj2" fmla="val 42141"/>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What do we need to find out? What do we already know?</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404"/>
        <p:cNvGrpSpPr/>
        <p:nvPr/>
      </p:nvGrpSpPr>
      <p:grpSpPr>
        <a:xfrm>
          <a:off x="0" y="0"/>
          <a:ext cx="0" cy="0"/>
          <a:chOff x="0" y="0"/>
          <a:chExt cx="0" cy="0"/>
        </a:xfrm>
      </p:grpSpPr>
      <p:sp>
        <p:nvSpPr>
          <p:cNvPr id="406" name="Google Shape;406;p63"/>
          <p:cNvSpPr txBox="1">
            <a:spLocks noGrp="1"/>
          </p:cNvSpPr>
          <p:nvPr>
            <p:ph type="title"/>
          </p:nvPr>
        </p:nvSpPr>
        <p:spPr>
          <a:xfrm>
            <a:off x="270000" y="216425"/>
            <a:ext cx="603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GB" dirty="0">
                <a:solidFill>
                  <a:schemeClr val="accent1"/>
                </a:solidFill>
              </a:rPr>
              <a:t>The brain during puberty </a:t>
            </a:r>
            <a:endParaRPr dirty="0">
              <a:solidFill>
                <a:schemeClr val="accent1"/>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407" name="Google Shape;407;p63"/>
          <p:cNvSpPr txBox="1">
            <a:spLocks noGrp="1"/>
          </p:cNvSpPr>
          <p:nvPr>
            <p:ph type="body" idx="1"/>
          </p:nvPr>
        </p:nvSpPr>
        <p:spPr>
          <a:xfrm>
            <a:off x="270000" y="704378"/>
            <a:ext cx="5908800" cy="34455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1000"/>
              </a:spcBef>
              <a:spcAft>
                <a:spcPts val="0"/>
              </a:spcAft>
              <a:buNone/>
            </a:pPr>
            <a:r>
              <a:rPr lang="en-GB" dirty="0">
                <a:solidFill>
                  <a:schemeClr val="tx1"/>
                </a:solidFill>
              </a:rPr>
              <a:t>Teach that during puberty the brain is still maturing. When making decisions young people often rely on the ‘amygdala’, the part of the brain linked to emotions, aggression and impulses. So they are more likely to: </a:t>
            </a:r>
            <a:endParaRPr dirty="0">
              <a:solidFill>
                <a:schemeClr val="tx1"/>
              </a:solidFill>
            </a:endParaRPr>
          </a:p>
          <a:p>
            <a:pPr marL="457200" lvl="0" indent="-317500" algn="l" rtl="0">
              <a:lnSpc>
                <a:spcPct val="115000"/>
              </a:lnSpc>
              <a:spcBef>
                <a:spcPts val="1000"/>
              </a:spcBef>
              <a:spcAft>
                <a:spcPts val="0"/>
              </a:spcAft>
              <a:buSzPts val="1400"/>
              <a:buChar char="●"/>
            </a:pPr>
            <a:r>
              <a:rPr lang="en-GB" dirty="0">
                <a:solidFill>
                  <a:schemeClr val="tx1"/>
                </a:solidFill>
              </a:rPr>
              <a:t>take more risks than other people</a:t>
            </a:r>
            <a:endParaRPr dirty="0">
              <a:solidFill>
                <a:schemeClr val="tx1"/>
              </a:solidFill>
            </a:endParaRPr>
          </a:p>
          <a:p>
            <a:pPr marL="457200" lvl="0" indent="-317500" algn="l" rtl="0">
              <a:lnSpc>
                <a:spcPct val="115000"/>
              </a:lnSpc>
              <a:spcBef>
                <a:spcPts val="0"/>
              </a:spcBef>
              <a:spcAft>
                <a:spcPts val="0"/>
              </a:spcAft>
              <a:buSzPts val="1400"/>
              <a:buChar char="●"/>
            </a:pPr>
            <a:r>
              <a:rPr lang="en-GB" dirty="0">
                <a:solidFill>
                  <a:schemeClr val="tx1"/>
                </a:solidFill>
              </a:rPr>
              <a:t>have stronger emotions or be angrier</a:t>
            </a:r>
            <a:endParaRPr dirty="0">
              <a:solidFill>
                <a:schemeClr val="tx1"/>
              </a:solidFill>
            </a:endParaRPr>
          </a:p>
          <a:p>
            <a:pPr marL="457200" lvl="0" indent="-317500" algn="l" rtl="0">
              <a:lnSpc>
                <a:spcPct val="115000"/>
              </a:lnSpc>
              <a:spcBef>
                <a:spcPts val="0"/>
              </a:spcBef>
              <a:spcAft>
                <a:spcPts val="0"/>
              </a:spcAft>
              <a:buSzPts val="1400"/>
              <a:buChar char="●"/>
            </a:pPr>
            <a:r>
              <a:rPr lang="en-GB" dirty="0">
                <a:solidFill>
                  <a:schemeClr val="tx1"/>
                </a:solidFill>
              </a:rPr>
              <a:t>find it hard to express themselves </a:t>
            </a:r>
            <a:endParaRPr dirty="0">
              <a:solidFill>
                <a:schemeClr val="tx1"/>
              </a:solidFill>
            </a:endParaRPr>
          </a:p>
          <a:p>
            <a:pPr marL="457200" lvl="0" indent="-317500" algn="l" rtl="0">
              <a:lnSpc>
                <a:spcPct val="115000"/>
              </a:lnSpc>
              <a:spcBef>
                <a:spcPts val="0"/>
              </a:spcBef>
              <a:spcAft>
                <a:spcPts val="0"/>
              </a:spcAft>
              <a:buSzPts val="1400"/>
              <a:buChar char="●"/>
            </a:pPr>
            <a:r>
              <a:rPr lang="en-GB" dirty="0">
                <a:solidFill>
                  <a:schemeClr val="tx1"/>
                </a:solidFill>
              </a:rPr>
              <a:t>deal with social issues</a:t>
            </a:r>
            <a:endParaRPr dirty="0">
              <a:solidFill>
                <a:schemeClr val="tx1"/>
              </a:solidFill>
            </a:endParaRPr>
          </a:p>
          <a:p>
            <a:pPr marL="0" lvl="0" indent="0" algn="l" rtl="0">
              <a:spcBef>
                <a:spcPts val="1000"/>
              </a:spcBef>
              <a:spcAft>
                <a:spcPts val="0"/>
              </a:spcAft>
              <a:buNone/>
            </a:pPr>
            <a:r>
              <a:rPr lang="en-GB" dirty="0">
                <a:solidFill>
                  <a:schemeClr val="tx1"/>
                </a:solidFill>
              </a:rPr>
              <a:t>Of course, young people can still be warm, sociable and make good decisions. But sometimes they may need help with decision-making or managing their emotions.</a:t>
            </a:r>
            <a:endParaRPr dirty="0">
              <a:solidFill>
                <a:schemeClr val="tx1"/>
              </a:solidFill>
            </a:endParaRPr>
          </a:p>
          <a:p>
            <a:pPr marL="0" lvl="0" indent="0" algn="l" rtl="0">
              <a:lnSpc>
                <a:spcPct val="115000"/>
              </a:lnSpc>
              <a:spcBef>
                <a:spcPts val="1600"/>
              </a:spcBef>
              <a:spcAft>
                <a:spcPts val="1600"/>
              </a:spcAft>
              <a:buNone/>
            </a:pPr>
            <a:endParaRPr sz="1800" dirty="0"/>
          </a:p>
        </p:txBody>
      </p:sp>
      <p:sp>
        <p:nvSpPr>
          <p:cNvPr id="408" name="Google Shape;408;p63"/>
          <p:cNvSpPr txBox="1">
            <a:spLocks noGrp="1"/>
          </p:cNvSpPr>
          <p:nvPr>
            <p:ph type="body" idx="2"/>
          </p:nvPr>
        </p:nvSpPr>
        <p:spPr>
          <a:xfrm>
            <a:off x="6178800" y="216425"/>
            <a:ext cx="2695200" cy="1893300"/>
          </a:xfrm>
          <a:prstGeom prst="rect">
            <a:avLst/>
          </a:prstGeom>
          <a:solidFill>
            <a:schemeClr val="bg1">
              <a:lumMod val="95000"/>
            </a:schemeClr>
          </a:solidFill>
          <a:ln w="38100" cap="flat" cmpd="sng">
            <a:no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the main changes which take place in males and females, and the implications for emotional and physical health.</a:t>
            </a:r>
            <a:endParaRPr sz="1600" dirty="0">
              <a:solidFill>
                <a:schemeClr val="tx1"/>
              </a:solidFill>
            </a:endParaRPr>
          </a:p>
        </p:txBody>
      </p:sp>
      <p:sp>
        <p:nvSpPr>
          <p:cNvPr id="409" name="Google Shape;409;p63"/>
          <p:cNvSpPr txBox="1">
            <a:spLocks noGrp="1"/>
          </p:cNvSpPr>
          <p:nvPr>
            <p:ph type="sldNum" idx="12"/>
          </p:nvPr>
        </p:nvSpPr>
        <p:spPr>
          <a:xfrm>
            <a:off x="8681400" y="4806900"/>
            <a:ext cx="4626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8</a:t>
            </a:fld>
            <a:endParaRPr dirty="0"/>
          </a:p>
        </p:txBody>
      </p:sp>
      <p:sp>
        <p:nvSpPr>
          <p:cNvPr id="405" name="Google Shape;405;p63"/>
          <p:cNvSpPr txBox="1">
            <a:spLocks noGrp="1"/>
          </p:cNvSpPr>
          <p:nvPr>
            <p:ph type="subTitle" idx="4294967295"/>
          </p:nvPr>
        </p:nvSpPr>
        <p:spPr>
          <a:xfrm>
            <a:off x="7796213" y="4454525"/>
            <a:ext cx="1347787" cy="473075"/>
          </a:xfrm>
          <a:prstGeom prst="rect">
            <a:avLst/>
          </a:prstGeom>
          <a:noFill/>
          <a:ln w="38100" cap="flat" cmpd="sng">
            <a:solidFill>
              <a:schemeClr val="accent5"/>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chemeClr val="accent5"/>
                </a:solidFill>
                <a:latin typeface="Arial"/>
                <a:ea typeface="Arial"/>
                <a:cs typeface="Arial"/>
                <a:sym typeface="Arial"/>
              </a:rPr>
              <a:t>Secondary</a:t>
            </a:r>
            <a:endParaRPr sz="1800" b="0" i="0" u="none" strike="noStrike" cap="none" dirty="0">
              <a:solidFill>
                <a:schemeClr val="accent5"/>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413"/>
        <p:cNvGrpSpPr/>
        <p:nvPr/>
      </p:nvGrpSpPr>
      <p:grpSpPr>
        <a:xfrm>
          <a:off x="0" y="0"/>
          <a:ext cx="0" cy="0"/>
          <a:chOff x="0" y="0"/>
          <a:chExt cx="0" cy="0"/>
        </a:xfrm>
      </p:grpSpPr>
      <p:sp>
        <p:nvSpPr>
          <p:cNvPr id="415" name="Google Shape;415;p64"/>
          <p:cNvSpPr txBox="1">
            <a:spLocks noGrp="1"/>
          </p:cNvSpPr>
          <p:nvPr>
            <p:ph type="title"/>
          </p:nvPr>
        </p:nvSpPr>
        <p:spPr>
          <a:xfrm>
            <a:off x="270000" y="216425"/>
            <a:ext cx="603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GB" dirty="0">
                <a:solidFill>
                  <a:schemeClr val="accent1"/>
                </a:solidFill>
              </a:rPr>
              <a:t>Managing emotions and behaviour</a:t>
            </a:r>
            <a:endParaRPr dirty="0">
              <a:solidFill>
                <a:schemeClr val="accent1"/>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416" name="Google Shape;416;p64"/>
          <p:cNvSpPr txBox="1">
            <a:spLocks noGrp="1"/>
          </p:cNvSpPr>
          <p:nvPr>
            <p:ph type="body" idx="1"/>
          </p:nvPr>
        </p:nvSpPr>
        <p:spPr>
          <a:xfrm>
            <a:off x="270000" y="828475"/>
            <a:ext cx="5908800" cy="34455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dirty="0">
                <a:solidFill>
                  <a:schemeClr val="tx1"/>
                </a:solidFill>
              </a:rPr>
              <a:t>Explain how behaviour and decisions during puberty can impact on wellbeing and chances in life.</a:t>
            </a:r>
            <a:endParaRPr dirty="0">
              <a:solidFill>
                <a:schemeClr val="tx1"/>
              </a:solidFill>
            </a:endParaRPr>
          </a:p>
          <a:p>
            <a:pPr marL="0" lvl="0" indent="0" algn="l" rtl="0">
              <a:lnSpc>
                <a:spcPct val="115000"/>
              </a:lnSpc>
              <a:spcBef>
                <a:spcPts val="1000"/>
              </a:spcBef>
              <a:spcAft>
                <a:spcPts val="0"/>
              </a:spcAft>
              <a:buNone/>
            </a:pPr>
            <a:r>
              <a:rPr lang="en-GB" dirty="0">
                <a:solidFill>
                  <a:schemeClr val="tx1"/>
                </a:solidFill>
              </a:rPr>
              <a:t>Explore ways pupils can manage their emotions and mitigate risk, e.g. by:</a:t>
            </a:r>
            <a:endParaRPr dirty="0">
              <a:solidFill>
                <a:schemeClr val="tx1"/>
              </a:solidFill>
            </a:endParaRPr>
          </a:p>
          <a:p>
            <a:pPr marL="457200" lvl="0" indent="-317500" algn="l" rtl="0">
              <a:lnSpc>
                <a:spcPct val="115000"/>
              </a:lnSpc>
              <a:spcBef>
                <a:spcPts val="1000"/>
              </a:spcBef>
              <a:spcAft>
                <a:spcPts val="0"/>
              </a:spcAft>
              <a:buSzPts val="1400"/>
              <a:buChar char="●"/>
            </a:pPr>
            <a:r>
              <a:rPr lang="en-GB" dirty="0">
                <a:solidFill>
                  <a:schemeClr val="tx1"/>
                </a:solidFill>
              </a:rPr>
              <a:t>reducing impulsive decision-making </a:t>
            </a:r>
            <a:endParaRPr dirty="0">
              <a:solidFill>
                <a:schemeClr val="tx1"/>
              </a:solidFill>
            </a:endParaRPr>
          </a:p>
          <a:p>
            <a:pPr marL="457200" lvl="0" indent="-317500" algn="l" rtl="0">
              <a:lnSpc>
                <a:spcPct val="115000"/>
              </a:lnSpc>
              <a:spcBef>
                <a:spcPts val="0"/>
              </a:spcBef>
              <a:spcAft>
                <a:spcPts val="0"/>
              </a:spcAft>
              <a:buSzPts val="1400"/>
              <a:buChar char="●"/>
            </a:pPr>
            <a:r>
              <a:rPr lang="en-GB" dirty="0">
                <a:solidFill>
                  <a:schemeClr val="tx1"/>
                </a:solidFill>
              </a:rPr>
              <a:t>exploring their feelings with someone they trust</a:t>
            </a:r>
            <a:endParaRPr dirty="0">
              <a:solidFill>
                <a:schemeClr val="tx1"/>
              </a:solidFill>
            </a:endParaRPr>
          </a:p>
          <a:p>
            <a:pPr marL="0" lvl="0" indent="0" algn="l" rtl="0">
              <a:lnSpc>
                <a:spcPct val="115000"/>
              </a:lnSpc>
              <a:spcBef>
                <a:spcPts val="1000"/>
              </a:spcBef>
              <a:spcAft>
                <a:spcPts val="0"/>
              </a:spcAft>
              <a:buNone/>
            </a:pPr>
            <a:r>
              <a:rPr lang="en-GB" dirty="0">
                <a:solidFill>
                  <a:schemeClr val="tx1"/>
                </a:solidFill>
              </a:rPr>
              <a:t>Teachers may also refer to primary curriculum content on:</a:t>
            </a:r>
            <a:endParaRPr dirty="0">
              <a:solidFill>
                <a:schemeClr val="tx1"/>
              </a:solidFill>
            </a:endParaRPr>
          </a:p>
          <a:p>
            <a:pPr marL="457200" lvl="0" indent="-317500" algn="l" rtl="0">
              <a:lnSpc>
                <a:spcPct val="115000"/>
              </a:lnSpc>
              <a:spcBef>
                <a:spcPts val="1000"/>
              </a:spcBef>
              <a:spcAft>
                <a:spcPts val="0"/>
              </a:spcAft>
              <a:buSzPts val="1400"/>
              <a:buChar char="●"/>
            </a:pPr>
            <a:r>
              <a:rPr lang="en-GB" dirty="0">
                <a:solidFill>
                  <a:schemeClr val="tx1"/>
                </a:solidFill>
              </a:rPr>
              <a:t>changes to the body during puberty </a:t>
            </a:r>
            <a:endParaRPr dirty="0">
              <a:solidFill>
                <a:schemeClr val="tx1"/>
              </a:solidFill>
            </a:endParaRPr>
          </a:p>
          <a:p>
            <a:pPr marL="457200" lvl="0" indent="-317500" algn="l" rtl="0">
              <a:lnSpc>
                <a:spcPct val="115000"/>
              </a:lnSpc>
              <a:spcBef>
                <a:spcPts val="0"/>
              </a:spcBef>
              <a:spcAft>
                <a:spcPts val="0"/>
              </a:spcAft>
              <a:buSzPts val="1400"/>
              <a:buChar char="●"/>
            </a:pPr>
            <a:r>
              <a:rPr lang="en-GB" dirty="0">
                <a:solidFill>
                  <a:schemeClr val="tx1"/>
                </a:solidFill>
              </a:rPr>
              <a:t>emotions and behaviour</a:t>
            </a:r>
            <a:endParaRPr dirty="0">
              <a:solidFill>
                <a:schemeClr val="tx1"/>
              </a:solidFill>
            </a:endParaRPr>
          </a:p>
          <a:p>
            <a:pPr marL="0" lvl="0" indent="0" algn="l" rtl="0">
              <a:lnSpc>
                <a:spcPct val="115000"/>
              </a:lnSpc>
              <a:spcBef>
                <a:spcPts val="1600"/>
              </a:spcBef>
              <a:spcAft>
                <a:spcPts val="0"/>
              </a:spcAft>
              <a:buNone/>
            </a:pPr>
            <a:endParaRPr dirty="0"/>
          </a:p>
          <a:p>
            <a:pPr marL="0" lvl="0" indent="0" algn="l" rtl="0">
              <a:lnSpc>
                <a:spcPct val="115000"/>
              </a:lnSpc>
              <a:spcBef>
                <a:spcPts val="1600"/>
              </a:spcBef>
              <a:spcAft>
                <a:spcPts val="0"/>
              </a:spcAft>
              <a:buNone/>
            </a:pPr>
            <a:endParaRPr dirty="0"/>
          </a:p>
          <a:p>
            <a:pPr marL="0" lvl="0" indent="0" algn="l" rtl="0">
              <a:lnSpc>
                <a:spcPct val="115000"/>
              </a:lnSpc>
              <a:spcBef>
                <a:spcPts val="1600"/>
              </a:spcBef>
              <a:spcAft>
                <a:spcPts val="0"/>
              </a:spcAft>
              <a:buNone/>
            </a:pPr>
            <a:endParaRPr dirty="0"/>
          </a:p>
          <a:p>
            <a:pPr marL="0" lvl="0" indent="0" algn="l" rtl="0">
              <a:lnSpc>
                <a:spcPct val="115000"/>
              </a:lnSpc>
              <a:spcBef>
                <a:spcPts val="1600"/>
              </a:spcBef>
              <a:spcAft>
                <a:spcPts val="0"/>
              </a:spcAft>
              <a:buNone/>
            </a:pPr>
            <a:endParaRPr dirty="0"/>
          </a:p>
          <a:p>
            <a:pPr marL="0" lvl="0" indent="0" algn="l" rtl="0">
              <a:lnSpc>
                <a:spcPct val="115000"/>
              </a:lnSpc>
              <a:spcBef>
                <a:spcPts val="1600"/>
              </a:spcBef>
              <a:spcAft>
                <a:spcPts val="1600"/>
              </a:spcAft>
              <a:buNone/>
            </a:pPr>
            <a:endParaRPr sz="1800" dirty="0"/>
          </a:p>
        </p:txBody>
      </p:sp>
      <p:sp>
        <p:nvSpPr>
          <p:cNvPr id="417" name="Google Shape;417;p64"/>
          <p:cNvSpPr txBox="1">
            <a:spLocks noGrp="1"/>
          </p:cNvSpPr>
          <p:nvPr>
            <p:ph type="body" idx="2"/>
          </p:nvPr>
        </p:nvSpPr>
        <p:spPr>
          <a:xfrm>
            <a:off x="6178800" y="216425"/>
            <a:ext cx="2695200" cy="1893300"/>
          </a:xfrm>
          <a:prstGeom prst="rect">
            <a:avLst/>
          </a:prstGeom>
          <a:solidFill>
            <a:schemeClr val="bg1">
              <a:lumMod val="95000"/>
            </a:schemeClr>
          </a:solidFill>
          <a:ln w="38100" cap="flat" cmpd="sng">
            <a:no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the main changes which take place in males and females, and the implications for emotional and physical health.</a:t>
            </a:r>
            <a:endParaRPr sz="1600" dirty="0">
              <a:solidFill>
                <a:schemeClr val="tx1"/>
              </a:solidFill>
            </a:endParaRPr>
          </a:p>
        </p:txBody>
      </p:sp>
      <p:sp>
        <p:nvSpPr>
          <p:cNvPr id="418" name="Google Shape;418;p64"/>
          <p:cNvSpPr txBox="1">
            <a:spLocks noGrp="1"/>
          </p:cNvSpPr>
          <p:nvPr>
            <p:ph type="sldNum" idx="12"/>
          </p:nvPr>
        </p:nvSpPr>
        <p:spPr>
          <a:xfrm>
            <a:off x="8681400" y="4806900"/>
            <a:ext cx="4626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9</a:t>
            </a:fld>
            <a:endParaRPr dirty="0"/>
          </a:p>
        </p:txBody>
      </p:sp>
      <p:sp>
        <p:nvSpPr>
          <p:cNvPr id="414" name="Google Shape;414;p64"/>
          <p:cNvSpPr txBox="1">
            <a:spLocks noGrp="1"/>
          </p:cNvSpPr>
          <p:nvPr>
            <p:ph type="subTitle" idx="4294967295"/>
          </p:nvPr>
        </p:nvSpPr>
        <p:spPr>
          <a:xfrm>
            <a:off x="7796213" y="4454525"/>
            <a:ext cx="1347787" cy="473075"/>
          </a:xfrm>
          <a:prstGeom prst="rect">
            <a:avLst/>
          </a:prstGeom>
          <a:noFill/>
          <a:ln w="38100" cap="flat" cmpd="sng">
            <a:solidFill>
              <a:schemeClr val="accent5"/>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chemeClr val="accent5"/>
                </a:solidFill>
                <a:latin typeface="Arial"/>
                <a:ea typeface="Arial"/>
                <a:cs typeface="Arial"/>
                <a:sym typeface="Arial"/>
              </a:rPr>
              <a:t>Secondary</a:t>
            </a:r>
            <a:endParaRPr sz="1800" b="0" i="0" u="none" strike="noStrike" cap="none" dirty="0">
              <a:solidFill>
                <a:schemeClr val="accent5"/>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92831198C695F40BABB5AE1818C0A05" ma:contentTypeVersion="13" ma:contentTypeDescription="Create a new document." ma:contentTypeScope="" ma:versionID="6e4c997aaf77df91e1abd09ed29f5e92">
  <xsd:schema xmlns:xsd="http://www.w3.org/2001/XMLSchema" xmlns:xs="http://www.w3.org/2001/XMLSchema" xmlns:p="http://schemas.microsoft.com/office/2006/metadata/properties" xmlns:ns3="ce69119c-6af3-432a-b49c-0c7378a45cd8" xmlns:ns4="c9c7025b-a6fb-4f8e-9326-4e4f1bf2c686" targetNamespace="http://schemas.microsoft.com/office/2006/metadata/properties" ma:root="true" ma:fieldsID="bd567aa60c5e4855f5b43dcd50739bdf" ns3:_="" ns4:_="">
    <xsd:import namespace="ce69119c-6af3-432a-b49c-0c7378a45cd8"/>
    <xsd:import namespace="c9c7025b-a6fb-4f8e-9326-4e4f1bf2c686"/>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e69119c-6af3-432a-b49c-0c7378a45cd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9c7025b-a6fb-4f8e-9326-4e4f1bf2c686"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5771545-5887-4D98-9914-E083EAF9E6E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e69119c-6af3-432a-b49c-0c7378a45cd8"/>
    <ds:schemaRef ds:uri="c9c7025b-a6fb-4f8e-9326-4e4f1bf2c68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8FB537F-8179-4201-9FA1-F2C3704DB9E1}">
  <ds:schemaRefs>
    <ds:schemaRef ds:uri="http://schemas.microsoft.com/sharepoint/v3/contenttype/forms"/>
  </ds:schemaRefs>
</ds:datastoreItem>
</file>

<file path=customXml/itemProps3.xml><?xml version="1.0" encoding="utf-8"?>
<ds:datastoreItem xmlns:ds="http://schemas.openxmlformats.org/officeDocument/2006/customXml" ds:itemID="{CC627375-DF28-402B-899A-CA43DB7F6315}">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5</TotalTime>
  <Words>2065</Words>
  <Application>Microsoft Office PowerPoint</Application>
  <PresentationFormat>On-screen Show (16:9)</PresentationFormat>
  <Paragraphs>259</Paragraphs>
  <Slides>21</Slides>
  <Notes>20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Trebuchet MS</vt:lpstr>
      <vt:lpstr>Wingdings 3</vt:lpstr>
      <vt:lpstr>Facet</vt:lpstr>
      <vt:lpstr>Training module</vt:lpstr>
      <vt:lpstr>Teaching the new curriculum</vt:lpstr>
      <vt:lpstr>Rate your confidence (before training) </vt:lpstr>
      <vt:lpstr>What you get out of today </vt:lpstr>
      <vt:lpstr>Closely related topics</vt:lpstr>
      <vt:lpstr>Teaching groups</vt:lpstr>
      <vt:lpstr>Faith backgrounds </vt:lpstr>
      <vt:lpstr>The brain during puberty        </vt:lpstr>
      <vt:lpstr>Managing emotions and behaviour       </vt:lpstr>
      <vt:lpstr>Managing sexual attraction       </vt:lpstr>
      <vt:lpstr>Diversity of developing bodies       </vt:lpstr>
      <vt:lpstr>Hygiene during puberty       </vt:lpstr>
      <vt:lpstr>Penis hygiene       </vt:lpstr>
      <vt:lpstr>Vulva hygiene       </vt:lpstr>
      <vt:lpstr>Menstrual wellbeing     </vt:lpstr>
      <vt:lpstr>Good practice </vt:lpstr>
      <vt:lpstr>PowerPoint Presentation</vt:lpstr>
      <vt:lpstr>Dealing with difficult questions (1)    </vt:lpstr>
      <vt:lpstr>Dealing with difficult questions (2)   </vt:lpstr>
      <vt:lpstr>How will I teach this?   </vt:lpstr>
      <vt:lpstr>Rate your confidence (after training)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Training module</dc:title>
  <dc:creator>Sarah Brooking</dc:creator>
  <cp:lastModifiedBy>Sarah Brooking</cp:lastModifiedBy>
  <cp:revision>1</cp:revision>
  <dcterms:created xsi:type="dcterms:W3CDTF">2020-10-20T13:28:10Z</dcterms:created>
  <dcterms:modified xsi:type="dcterms:W3CDTF">2020-10-20T13:33:46Z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0x010100292831198C695F40BABB5AE1818C0A05</vt:lpwstr>
  </property>
</Properties>
</file>